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tags/tag18.xml" ContentType="application/vnd.openxmlformats-officedocument.presentationml.tags+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tags/tag15.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tags/tag1.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tags/tag17.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4"/>
  </p:notesMasterIdLst>
  <p:sldIdLst>
    <p:sldId id="256" r:id="rId2"/>
    <p:sldId id="257" r:id="rId3"/>
    <p:sldId id="258" r:id="rId4"/>
    <p:sldId id="259" r:id="rId5"/>
    <p:sldId id="279" r:id="rId6"/>
    <p:sldId id="260" r:id="rId7"/>
    <p:sldId id="361" r:id="rId8"/>
    <p:sldId id="362" r:id="rId9"/>
    <p:sldId id="363" r:id="rId10"/>
    <p:sldId id="261" r:id="rId11"/>
    <p:sldId id="262" r:id="rId12"/>
    <p:sldId id="358" r:id="rId13"/>
    <p:sldId id="464" r:id="rId14"/>
    <p:sldId id="465" r:id="rId15"/>
    <p:sldId id="466" r:id="rId16"/>
    <p:sldId id="467" r:id="rId17"/>
    <p:sldId id="468" r:id="rId18"/>
    <p:sldId id="372" r:id="rId19"/>
    <p:sldId id="263" r:id="rId20"/>
    <p:sldId id="365" r:id="rId21"/>
    <p:sldId id="366" r:id="rId22"/>
    <p:sldId id="367" r:id="rId23"/>
    <p:sldId id="368" r:id="rId24"/>
    <p:sldId id="369" r:id="rId25"/>
    <p:sldId id="370" r:id="rId26"/>
    <p:sldId id="265" r:id="rId27"/>
    <p:sldId id="266" r:id="rId28"/>
    <p:sldId id="269" r:id="rId29"/>
    <p:sldId id="270" r:id="rId30"/>
    <p:sldId id="474" r:id="rId31"/>
    <p:sldId id="475" r:id="rId32"/>
    <p:sldId id="476" r:id="rId33"/>
    <p:sldId id="271" r:id="rId34"/>
    <p:sldId id="462" r:id="rId35"/>
    <p:sldId id="272" r:id="rId36"/>
    <p:sldId id="463" r:id="rId37"/>
    <p:sldId id="273" r:id="rId38"/>
    <p:sldId id="471" r:id="rId39"/>
    <p:sldId id="472" r:id="rId40"/>
    <p:sldId id="364" r:id="rId41"/>
    <p:sldId id="470" r:id="rId42"/>
    <p:sldId id="473" r:id="rId43"/>
    <p:sldId id="378" r:id="rId44"/>
    <p:sldId id="275" r:id="rId45"/>
    <p:sldId id="276" r:id="rId46"/>
    <p:sldId id="277" r:id="rId47"/>
    <p:sldId id="278" r:id="rId48"/>
    <p:sldId id="280" r:id="rId49"/>
    <p:sldId id="281" r:id="rId50"/>
    <p:sldId id="374" r:id="rId51"/>
    <p:sldId id="375" r:id="rId52"/>
    <p:sldId id="376" r:id="rId53"/>
    <p:sldId id="377" r:id="rId54"/>
    <p:sldId id="282" r:id="rId55"/>
    <p:sldId id="283" r:id="rId56"/>
    <p:sldId id="284" r:id="rId57"/>
    <p:sldId id="285" r:id="rId58"/>
    <p:sldId id="286" r:id="rId59"/>
    <p:sldId id="287" r:id="rId60"/>
    <p:sldId id="288" r:id="rId61"/>
    <p:sldId id="359" r:id="rId62"/>
    <p:sldId id="360" r:id="rId63"/>
    <p:sldId id="289" r:id="rId64"/>
    <p:sldId id="379" r:id="rId65"/>
    <p:sldId id="380" r:id="rId66"/>
    <p:sldId id="381" r:id="rId67"/>
    <p:sldId id="382" r:id="rId68"/>
    <p:sldId id="383" r:id="rId69"/>
    <p:sldId id="384" r:id="rId70"/>
    <p:sldId id="385" r:id="rId71"/>
    <p:sldId id="386" r:id="rId72"/>
    <p:sldId id="387" r:id="rId73"/>
    <p:sldId id="388" r:id="rId74"/>
    <p:sldId id="389" r:id="rId75"/>
    <p:sldId id="291" r:id="rId76"/>
    <p:sldId id="292" r:id="rId77"/>
    <p:sldId id="293" r:id="rId78"/>
    <p:sldId id="294" r:id="rId79"/>
    <p:sldId id="302" r:id="rId80"/>
    <p:sldId id="296" r:id="rId81"/>
    <p:sldId id="297" r:id="rId82"/>
    <p:sldId id="300" r:id="rId83"/>
    <p:sldId id="477" r:id="rId84"/>
    <p:sldId id="391" r:id="rId85"/>
    <p:sldId id="392" r:id="rId86"/>
    <p:sldId id="393" r:id="rId87"/>
    <p:sldId id="394" r:id="rId88"/>
    <p:sldId id="298" r:id="rId89"/>
    <p:sldId id="299" r:id="rId90"/>
    <p:sldId id="295" r:id="rId91"/>
    <p:sldId id="395" r:id="rId92"/>
    <p:sldId id="396" r:id="rId93"/>
    <p:sldId id="397" r:id="rId94"/>
    <p:sldId id="398" r:id="rId95"/>
    <p:sldId id="399" r:id="rId96"/>
    <p:sldId id="400" r:id="rId97"/>
    <p:sldId id="496" r:id="rId98"/>
    <p:sldId id="497" r:id="rId99"/>
    <p:sldId id="498" r:id="rId100"/>
    <p:sldId id="499" r:id="rId101"/>
    <p:sldId id="500" r:id="rId102"/>
    <p:sldId id="501" r:id="rId103"/>
    <p:sldId id="502" r:id="rId104"/>
    <p:sldId id="403" r:id="rId105"/>
    <p:sldId id="504" r:id="rId106"/>
    <p:sldId id="503" r:id="rId107"/>
    <p:sldId id="505" r:id="rId108"/>
    <p:sldId id="506" r:id="rId109"/>
    <p:sldId id="507" r:id="rId110"/>
    <p:sldId id="510" r:id="rId111"/>
    <p:sldId id="508" r:id="rId112"/>
    <p:sldId id="509" r:id="rId113"/>
    <p:sldId id="511" r:id="rId114"/>
    <p:sldId id="512" r:id="rId115"/>
    <p:sldId id="513" r:id="rId116"/>
    <p:sldId id="514" r:id="rId117"/>
    <p:sldId id="303" r:id="rId118"/>
    <p:sldId id="304" r:id="rId119"/>
    <p:sldId id="305" r:id="rId120"/>
    <p:sldId id="306" r:id="rId121"/>
    <p:sldId id="307" r:id="rId122"/>
    <p:sldId id="308" r:id="rId123"/>
    <p:sldId id="309" r:id="rId124"/>
    <p:sldId id="310" r:id="rId125"/>
    <p:sldId id="405" r:id="rId126"/>
    <p:sldId id="406" r:id="rId127"/>
    <p:sldId id="315" r:id="rId128"/>
    <p:sldId id="316" r:id="rId129"/>
    <p:sldId id="317" r:id="rId130"/>
    <p:sldId id="312" r:id="rId131"/>
    <p:sldId id="318" r:id="rId132"/>
    <p:sldId id="314" r:id="rId133"/>
    <p:sldId id="319" r:id="rId134"/>
    <p:sldId id="320" r:id="rId135"/>
    <p:sldId id="313" r:id="rId136"/>
    <p:sldId id="321" r:id="rId137"/>
    <p:sldId id="322" r:id="rId138"/>
    <p:sldId id="323" r:id="rId139"/>
    <p:sldId id="341" r:id="rId140"/>
    <p:sldId id="325" r:id="rId141"/>
    <p:sldId id="326" r:id="rId142"/>
    <p:sldId id="327" r:id="rId143"/>
    <p:sldId id="328" r:id="rId144"/>
    <p:sldId id="329" r:id="rId145"/>
    <p:sldId id="330" r:id="rId146"/>
    <p:sldId id="331" r:id="rId147"/>
    <p:sldId id="332" r:id="rId148"/>
    <p:sldId id="342" r:id="rId149"/>
    <p:sldId id="344" r:id="rId150"/>
    <p:sldId id="478" r:id="rId151"/>
    <p:sldId id="333" r:id="rId152"/>
    <p:sldId id="334" r:id="rId153"/>
    <p:sldId id="335" r:id="rId154"/>
    <p:sldId id="336" r:id="rId155"/>
    <p:sldId id="337" r:id="rId156"/>
    <p:sldId id="338" r:id="rId157"/>
    <p:sldId id="339" r:id="rId158"/>
    <p:sldId id="345" r:id="rId159"/>
    <p:sldId id="346" r:id="rId160"/>
    <p:sldId id="347" r:id="rId161"/>
    <p:sldId id="348" r:id="rId162"/>
    <p:sldId id="349" r:id="rId163"/>
    <p:sldId id="350" r:id="rId164"/>
    <p:sldId id="340" r:id="rId165"/>
    <p:sldId id="351" r:id="rId166"/>
    <p:sldId id="352" r:id="rId167"/>
    <p:sldId id="357" r:id="rId168"/>
    <p:sldId id="356" r:id="rId169"/>
    <p:sldId id="355" r:id="rId170"/>
    <p:sldId id="407" r:id="rId171"/>
    <p:sldId id="408" r:id="rId172"/>
    <p:sldId id="409" r:id="rId173"/>
    <p:sldId id="410" r:id="rId174"/>
    <p:sldId id="479" r:id="rId175"/>
    <p:sldId id="483" r:id="rId176"/>
    <p:sldId id="484" r:id="rId177"/>
    <p:sldId id="480" r:id="rId178"/>
    <p:sldId id="481" r:id="rId179"/>
    <p:sldId id="485" r:id="rId180"/>
    <p:sldId id="482" r:id="rId181"/>
    <p:sldId id="487" r:id="rId182"/>
    <p:sldId id="488" r:id="rId183"/>
    <p:sldId id="486" r:id="rId184"/>
    <p:sldId id="411" r:id="rId185"/>
    <p:sldId id="412" r:id="rId186"/>
    <p:sldId id="413" r:id="rId187"/>
    <p:sldId id="404" r:id="rId188"/>
    <p:sldId id="414" r:id="rId189"/>
    <p:sldId id="415" r:id="rId190"/>
    <p:sldId id="416" r:id="rId191"/>
    <p:sldId id="417" r:id="rId192"/>
    <p:sldId id="418" r:id="rId193"/>
    <p:sldId id="419" r:id="rId194"/>
    <p:sldId id="371" r:id="rId195"/>
    <p:sldId id="420" r:id="rId196"/>
    <p:sldId id="489" r:id="rId197"/>
    <p:sldId id="422" r:id="rId198"/>
    <p:sldId id="423" r:id="rId199"/>
    <p:sldId id="425" r:id="rId200"/>
    <p:sldId id="424" r:id="rId201"/>
    <p:sldId id="426" r:id="rId202"/>
    <p:sldId id="427" r:id="rId203"/>
    <p:sldId id="428" r:id="rId204"/>
    <p:sldId id="429" r:id="rId205"/>
    <p:sldId id="430" r:id="rId206"/>
    <p:sldId id="431" r:id="rId207"/>
    <p:sldId id="432" r:id="rId208"/>
    <p:sldId id="433" r:id="rId209"/>
    <p:sldId id="450" r:id="rId210"/>
    <p:sldId id="434" r:id="rId211"/>
    <p:sldId id="435" r:id="rId212"/>
    <p:sldId id="436" r:id="rId213"/>
    <p:sldId id="437" r:id="rId214"/>
    <p:sldId id="451" r:id="rId215"/>
    <p:sldId id="452" r:id="rId216"/>
    <p:sldId id="453" r:id="rId217"/>
    <p:sldId id="454" r:id="rId218"/>
    <p:sldId id="455" r:id="rId219"/>
    <p:sldId id="456" r:id="rId220"/>
    <p:sldId id="457" r:id="rId221"/>
    <p:sldId id="458" r:id="rId222"/>
    <p:sldId id="459" r:id="rId223"/>
    <p:sldId id="460" r:id="rId224"/>
    <p:sldId id="461" r:id="rId225"/>
    <p:sldId id="438" r:id="rId226"/>
    <p:sldId id="439" r:id="rId227"/>
    <p:sldId id="440" r:id="rId228"/>
    <p:sldId id="441" r:id="rId229"/>
    <p:sldId id="442" r:id="rId230"/>
    <p:sldId id="443" r:id="rId231"/>
    <p:sldId id="444" r:id="rId232"/>
    <p:sldId id="445" r:id="rId233"/>
    <p:sldId id="446" r:id="rId234"/>
    <p:sldId id="447" r:id="rId235"/>
    <p:sldId id="448" r:id="rId236"/>
    <p:sldId id="449" r:id="rId237"/>
    <p:sldId id="490" r:id="rId238"/>
    <p:sldId id="491" r:id="rId239"/>
    <p:sldId id="492" r:id="rId240"/>
    <p:sldId id="493" r:id="rId241"/>
    <p:sldId id="494" r:id="rId242"/>
    <p:sldId id="495" r:id="rId2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2" d="100"/>
          <a:sy n="62" d="100"/>
        </p:scale>
        <p:origin x="-1584" y="-21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37871-8477-4F1A-9D0F-412A5FBF98E8}" type="datetimeFigureOut">
              <a:rPr lang="en-US" smtClean="0"/>
              <a:pPr/>
              <a:t>5/6/2024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1FA762-7866-4F56-B200-AA6A77E6A40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1FA9D4E-A85C-48D1-8064-C4F9BC5FFE80}" type="slidenum">
              <a:rPr lang="en-GB"/>
              <a:pPr/>
              <a:t>77</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B4CE1D-5B43-4312-9D18-58B9477B2DB1}" type="slidenum">
              <a:rPr lang="en-US"/>
              <a:pPr/>
              <a:t>158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5577D1-362D-4FD1-A084-13C86FA9DE7C}" type="slidenum">
              <a:rPr lang="en-US"/>
              <a:pPr/>
              <a:t>159</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E62C9C-2CBC-4CBA-AAF4-C4F02762181A}" type="slidenum">
              <a:rPr lang="en-US"/>
              <a:pPr/>
              <a:t>160</a:t>
            </a:fld>
            <a:endParaRPr 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C66275-E42E-4486-B558-728E4A77854D}" type="slidenum">
              <a:rPr lang="en-US"/>
              <a:pPr/>
              <a:t>161</a:t>
            </a:fld>
            <a:endParaRPr 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F78BDA-0133-4117-B412-4404A1C4FB1D}" type="slidenum">
              <a:rPr lang="en-US"/>
              <a:pPr/>
              <a:t>162</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C21EC-65DD-4B23-A5F9-C177F032A474}" type="slidenum">
              <a:rPr lang="en-US"/>
              <a:pPr/>
              <a:t>163</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pPr>
              <a:spcBef>
                <a:spcPct val="0"/>
              </a:spcBef>
            </a:pPr>
            <a:endParaRPr lang="en-US" sz="2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77F3C4-F13B-45B5-BF0B-1509B90C0773}" type="slidenum">
              <a:rPr lang="zh-CN" altLang="en-US"/>
              <a:pPr/>
              <a:t>171</a:t>
            </a:fld>
            <a:endParaRPr lang="en-US" altLang="zh-CN"/>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US" altLang="zh-CN"/>
              <a:t>First introduced in COLT-92 by Boser, Guyon and Vapnik</a:t>
            </a:r>
          </a:p>
          <a:p>
            <a:r>
              <a:rPr lang="en-US" altLang="zh-CN"/>
              <a:t>COLT = computational learning theory</a:t>
            </a:r>
          </a:p>
          <a:p>
            <a:pPr lvl="2"/>
            <a:r>
              <a:rPr lang="en-US" altLang="zh-CN"/>
              <a:t>B. Scholkopf et al. ICANN 96. 47-52.</a:t>
            </a:r>
          </a:p>
          <a:p>
            <a:endParaRPr lang="en-US" altLang="zh-CN"/>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AFB2F5-59B2-43F9-BDDE-8809215E7AB8}" type="slidenum">
              <a:rPr lang="zh-CN" altLang="en-US"/>
              <a:pPr/>
              <a:t>190</a:t>
            </a:fld>
            <a:endParaRPr lang="en-US" altLang="zh-CN"/>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B73E1-4BED-4646-887C-4E815A3B62D1}" type="slidenum">
              <a:rPr lang="zh-CN" altLang="en-US"/>
              <a:pPr/>
              <a:t>193</a:t>
            </a:fld>
            <a:endParaRPr lang="en-US" altLang="zh-CN"/>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E95A5C-3CD9-432F-995E-972913025E20}" type="slidenum">
              <a:rPr lang="zh-CN" altLang="en-US"/>
              <a:pPr/>
              <a:t>194</a:t>
            </a:fld>
            <a:endParaRPr lang="en-US" altLang="zh-CN"/>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a:ln>
            <a:round/>
            <a:headEnd/>
            <a:tailEnd/>
          </a:ln>
        </p:spPr>
        <p:txBody>
          <a:bodyPr/>
          <a:lstStyle/>
          <a:p>
            <a:fld id="{6DFBB26F-CB62-4159-BE97-DCEC95145523}" type="slidenum">
              <a:rPr lang="en-GB" altLang="en-US">
                <a:ea typeface="DejaVu Sans" charset="0"/>
              </a:rPr>
              <a:pPr/>
              <a:t>80</a:t>
            </a:fld>
            <a:endParaRPr lang="en-GB" altLang="en-US">
              <a:ea typeface="DejaVu Sans" charset="0"/>
            </a:endParaRPr>
          </a:p>
        </p:txBody>
      </p:sp>
      <p:sp>
        <p:nvSpPr>
          <p:cNvPr id="25603"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25604"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7089E-EA5C-433B-AE3A-1A18A1662A38}" type="slidenum">
              <a:rPr lang="zh-CN" altLang="en-US"/>
              <a:pPr/>
              <a:t>195</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de-CH"/>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F974E-8630-40B6-9939-D8C02C94F2D8}" type="slidenum">
              <a:rPr lang="zh-CN" altLang="en-US"/>
              <a:pPr/>
              <a:t>196</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de-CH"/>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7B8A2-2652-45AB-AC6D-1DFA6EE0D596}" type="slidenum">
              <a:rPr lang="zh-CN" altLang="en-US"/>
              <a:pPr/>
              <a:t>211</a:t>
            </a:fld>
            <a:endParaRPr lang="en-US" altLang="zh-CN"/>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ltLang="zh-CN"/>
              <a:t>XOR: x_1, x_2, and we want to transform to x_1^2, x_2^2, x_1 x_2</a:t>
            </a:r>
          </a:p>
          <a:p>
            <a:endParaRPr lang="en-US" altLang="zh-CN"/>
          </a:p>
          <a:p>
            <a:r>
              <a:rPr lang="en-US" altLang="zh-CN"/>
              <a:t>It can also be viewed as feature extraction from the feature vector </a:t>
            </a:r>
            <a:r>
              <a:rPr lang="en-US" altLang="zh-CN" b="1"/>
              <a:t>x</a:t>
            </a:r>
            <a:r>
              <a:rPr lang="en-US" altLang="zh-CN"/>
              <a:t>, but now we extract </a:t>
            </a:r>
            <a:r>
              <a:rPr lang="en-US" altLang="zh-CN" i="1"/>
              <a:t>more</a:t>
            </a:r>
            <a:r>
              <a:rPr lang="en-US" altLang="zh-CN"/>
              <a:t> feature than the number of features in </a:t>
            </a:r>
            <a:r>
              <a:rPr lang="en-US" altLang="zh-CN" b="1"/>
              <a:t>x</a:t>
            </a:r>
            <a:r>
              <a:rPr lang="en-US" altLang="zh-CN"/>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74DF36-8E40-4A97-A2E0-DFB921F83957}" type="slidenum">
              <a:rPr lang="zh-CN" altLang="en-US"/>
              <a:pPr/>
              <a:t>213</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E5355-0CA7-4173-8D7D-EA264FA79471}" type="slidenum">
              <a:rPr lang="zh-CN" altLang="en-US"/>
              <a:pPr/>
              <a:t>225</a:t>
            </a:fld>
            <a:endParaRPr lang="en-US" altLang="zh-CN"/>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1481FF-3B5E-4C02-93ED-3E1C6AC96F19}" type="slidenum">
              <a:rPr lang="zh-CN" altLang="en-US"/>
              <a:pPr/>
              <a:t>227</a:t>
            </a:fld>
            <a:endParaRPr lang="en-US" altLang="zh-CN"/>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A692BE-EC8E-4B93-85E2-C4DE86853C3F}" type="slidenum">
              <a:rPr lang="zh-CN" altLang="en-US"/>
              <a:pPr/>
              <a:t>228</a:t>
            </a:fld>
            <a:endParaRPr lang="en-US" altLang="zh-CN"/>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9F4490-B061-4A63-BAA2-E94F4FB107FF}" type="slidenum">
              <a:rPr lang="zh-CN" altLang="en-US"/>
              <a:pPr/>
              <a:t>230</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altLang="zh-CN"/>
              <a:t>Despite violating Mercer condition, the sigmoid kernel function can still work</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AD595E-28E0-4FB5-AE13-3371E7969549}" type="slidenum">
              <a:rPr lang="zh-CN" altLang="en-US"/>
              <a:pPr/>
              <a:t>231</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altLang="zh-CN"/>
              <a:t>H =</a:t>
            </a:r>
          </a:p>
          <a:p>
            <a:r>
              <a:rPr lang="en-US" altLang="zh-CN"/>
              <a:t>           4           9         -25         -36          49</a:t>
            </a:r>
          </a:p>
          <a:p>
            <a:r>
              <a:rPr lang="en-US" altLang="zh-CN"/>
              <a:t>           9          25         -81        -121         169</a:t>
            </a:r>
          </a:p>
          <a:p>
            <a:r>
              <a:rPr lang="en-US" altLang="zh-CN"/>
              <a:t>         -25         -81         289         441        -625</a:t>
            </a:r>
          </a:p>
          <a:p>
            <a:r>
              <a:rPr lang="en-US" altLang="zh-CN"/>
              <a:t>         -36        -121         441         676        -961</a:t>
            </a:r>
          </a:p>
          <a:p>
            <a:r>
              <a:rPr lang="en-US" altLang="zh-CN"/>
              <a:t>          49         169        -625        -961        1369</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4C4BD-CCEF-44C3-9364-48674C051E74}" type="slidenum">
              <a:rPr lang="zh-CN" altLang="en-US"/>
              <a:pPr/>
              <a:t>232</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altLang="zh-CN"/>
              <a:t>The optimization toolbox of matlab contains a quadratic programming solver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a:ln>
            <a:round/>
            <a:headEnd/>
            <a:tailEnd/>
          </a:ln>
        </p:spPr>
        <p:txBody>
          <a:bodyPr/>
          <a:lstStyle/>
          <a:p>
            <a:fld id="{065D89EF-1D19-4291-AB72-A15866A42CFF}" type="slidenum">
              <a:rPr lang="en-GB" altLang="en-US">
                <a:ea typeface="DejaVu Sans" charset="0"/>
              </a:rPr>
              <a:pPr/>
              <a:t>81</a:t>
            </a:fld>
            <a:endParaRPr lang="en-GB" altLang="en-US">
              <a:ea typeface="DejaVu Sans" charset="0"/>
            </a:endParaRPr>
          </a:p>
        </p:txBody>
      </p:sp>
      <p:sp>
        <p:nvSpPr>
          <p:cNvPr id="26627"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26628"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F974E-8630-40B6-9939-D8C02C94F2D8}" type="slidenum">
              <a:rPr lang="zh-CN" altLang="en-US"/>
              <a:pPr/>
              <a:t>237</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de-CH"/>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F974E-8630-40B6-9939-D8C02C94F2D8}" type="slidenum">
              <a:rPr lang="zh-CN" altLang="en-US"/>
              <a:pPr/>
              <a:t>238</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de-CH"/>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F974E-8630-40B6-9939-D8C02C94F2D8}" type="slidenum">
              <a:rPr lang="zh-CN" altLang="en-US"/>
              <a:pPr/>
              <a:t>239</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de-CH"/>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F974E-8630-40B6-9939-D8C02C94F2D8}" type="slidenum">
              <a:rPr lang="zh-CN" altLang="en-US"/>
              <a:pPr/>
              <a:t>240</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de-CH"/>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round/>
            <a:headEnd/>
            <a:tailEnd/>
          </a:ln>
        </p:spPr>
        <p:txBody>
          <a:bodyPr/>
          <a:lstStyle/>
          <a:p>
            <a:fld id="{8BEBF874-2882-4D76-92AD-F6BA649AB59D}" type="slidenum">
              <a:rPr lang="en-GB" altLang="en-US">
                <a:ea typeface="DejaVu Sans" charset="0"/>
              </a:rPr>
              <a:pPr/>
              <a:t>82</a:t>
            </a:fld>
            <a:endParaRPr lang="en-GB" altLang="en-US">
              <a:ea typeface="DejaVu Sans" charset="0"/>
            </a:endParaRPr>
          </a:p>
        </p:txBody>
      </p:sp>
      <p:sp>
        <p:nvSpPr>
          <p:cNvPr id="29699"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29700"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a:ln>
            <a:round/>
            <a:headEnd/>
            <a:tailEnd/>
          </a:ln>
        </p:spPr>
        <p:txBody>
          <a:bodyPr/>
          <a:lstStyle/>
          <a:p>
            <a:fld id="{81AD74B6-EE25-4244-8194-90E73F6606F1}" type="slidenum">
              <a:rPr lang="en-GB" altLang="en-US">
                <a:ea typeface="DejaVu Sans" charset="0"/>
              </a:rPr>
              <a:pPr/>
              <a:t>88</a:t>
            </a:fld>
            <a:endParaRPr lang="en-GB" altLang="en-US">
              <a:ea typeface="DejaVu Sans" charset="0"/>
            </a:endParaRPr>
          </a:p>
        </p:txBody>
      </p:sp>
      <p:sp>
        <p:nvSpPr>
          <p:cNvPr id="27651"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27652"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a:round/>
            <a:headEnd/>
            <a:tailEnd/>
          </a:ln>
        </p:spPr>
        <p:txBody>
          <a:bodyPr/>
          <a:lstStyle/>
          <a:p>
            <a:fld id="{68666889-3207-4DEB-89DC-F2C4D3AD433D}" type="slidenum">
              <a:rPr lang="en-GB" altLang="en-US">
                <a:ea typeface="DejaVu Sans" charset="0"/>
              </a:rPr>
              <a:pPr/>
              <a:t>89</a:t>
            </a:fld>
            <a:endParaRPr lang="en-GB" altLang="en-US">
              <a:ea typeface="DejaVu Sans" charset="0"/>
            </a:endParaRPr>
          </a:p>
        </p:txBody>
      </p:sp>
      <p:sp>
        <p:nvSpPr>
          <p:cNvPr id="28675"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28676"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round/>
            <a:headEnd/>
            <a:tailEnd/>
          </a:ln>
        </p:spPr>
        <p:txBody>
          <a:bodyPr/>
          <a:lstStyle/>
          <a:p>
            <a:fld id="{ACF5819E-C323-4CA6-8942-9D8EC0BC69A2}" type="slidenum">
              <a:rPr lang="en-GB" altLang="en-US">
                <a:ea typeface="DejaVu Sans" charset="0"/>
              </a:rPr>
              <a:pPr/>
              <a:t>148</a:t>
            </a:fld>
            <a:endParaRPr lang="en-GB" altLang="en-US">
              <a:ea typeface="DejaVu Sans" charset="0"/>
            </a:endParaRPr>
          </a:p>
        </p:txBody>
      </p:sp>
      <p:sp>
        <p:nvSpPr>
          <p:cNvPr id="32771" name="Text Box 1"/>
          <p:cNvSpPr txBox="1">
            <a:spLocks noChangeArrowheads="1"/>
          </p:cNvSpPr>
          <p:nvPr/>
        </p:nvSpPr>
        <p:spPr bwMode="auto">
          <a:xfrm>
            <a:off x="3885662" y="8684238"/>
            <a:ext cx="2970725" cy="458298"/>
          </a:xfrm>
          <a:prstGeom prst="rect">
            <a:avLst/>
          </a:prstGeom>
          <a:noFill/>
          <a:ln w="9525">
            <a:noFill/>
            <a:round/>
            <a:headEnd/>
            <a:tailEnd/>
          </a:ln>
          <a:effectLst/>
        </p:spPr>
        <p:txBody>
          <a:bodyPr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93303F-08BC-4FF5-AC89-18EC103783EF}" type="slidenum">
              <a:rPr lang="en-GB" altLang="en-US" sz="1200">
                <a:solidFill>
                  <a:srgbClr val="000000"/>
                </a:solidFill>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148</a:t>
            </a:fld>
            <a:endParaRPr lang="en-GB" altLang="en-US" sz="1200">
              <a:solidFill>
                <a:srgbClr val="000000"/>
              </a:solidFill>
            </a:endParaRPr>
          </a:p>
        </p:txBody>
      </p:sp>
      <p:sp>
        <p:nvSpPr>
          <p:cNvPr id="32772"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32773" name="Rectangle 3"/>
          <p:cNvSpPr txBox="1">
            <a:spLocks noGrp="1" noChangeArrowheads="1"/>
          </p:cNvSpPr>
          <p:nvPr>
            <p:ph type="body" idx="1"/>
          </p:nvPr>
        </p:nvSpPr>
        <p:spPr>
          <a:xfrm>
            <a:off x="913325" y="4342851"/>
            <a:ext cx="5031352" cy="4115898"/>
          </a:xfrm>
          <a:noFill/>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charset="0"/>
              <a:ea typeface="AR PL UMing HK" charset="0"/>
              <a:cs typeface="AR PL UMing HK"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round/>
            <a:headEnd/>
            <a:tailEnd/>
          </a:ln>
        </p:spPr>
        <p:txBody>
          <a:bodyPr/>
          <a:lstStyle/>
          <a:p>
            <a:fld id="{83A5DEF9-713B-43F9-ADB1-96B8B0AF6F61}" type="slidenum">
              <a:rPr lang="en-GB" altLang="en-US">
                <a:ea typeface="DejaVu Sans" charset="0"/>
              </a:rPr>
              <a:pPr/>
              <a:t>149</a:t>
            </a:fld>
            <a:endParaRPr lang="en-GB" altLang="en-US">
              <a:ea typeface="DejaVu Sans" charset="0"/>
            </a:endParaRPr>
          </a:p>
        </p:txBody>
      </p:sp>
      <p:sp>
        <p:nvSpPr>
          <p:cNvPr id="34819"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34820"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round/>
            <a:headEnd/>
            <a:tailEnd/>
          </a:ln>
        </p:spPr>
        <p:txBody>
          <a:bodyPr/>
          <a:lstStyle/>
          <a:p>
            <a:fld id="{83A5DEF9-713B-43F9-ADB1-96B8B0AF6F61}" type="slidenum">
              <a:rPr lang="en-GB" altLang="en-US">
                <a:ea typeface="DejaVu Sans" charset="0"/>
              </a:rPr>
              <a:pPr/>
              <a:t>150</a:t>
            </a:fld>
            <a:endParaRPr lang="en-GB" altLang="en-US">
              <a:ea typeface="DejaVu Sans" charset="0"/>
            </a:endParaRPr>
          </a:p>
        </p:txBody>
      </p:sp>
      <p:sp>
        <p:nvSpPr>
          <p:cNvPr id="34819"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34820" name="Rectangle 2"/>
          <p:cNvSpPr txBox="1">
            <a:spLocks noGrp="1" noChangeArrowheads="1"/>
          </p:cNvSpPr>
          <p:nvPr>
            <p:ph type="body" idx="1"/>
          </p:nvPr>
        </p:nvSpPr>
        <p:spPr>
          <a:xfrm>
            <a:off x="685801" y="4344316"/>
            <a:ext cx="5486400" cy="4114434"/>
          </a:xfrm>
          <a:noFill/>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5/6/2024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5/6/2024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4.bin"/></Relationships>
</file>

<file path=ppt/slides/_rels/slide19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3.xml"/><Relationship Id="rId7" Type="http://schemas.openxmlformats.org/officeDocument/2006/relationships/notesSlide" Target="../notesSlides/notesSlide20.xml"/><Relationship Id="rId12" Type="http://schemas.openxmlformats.org/officeDocument/2006/relationships/image" Target="../media/image13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5.xml"/><Relationship Id="rId10" Type="http://schemas.openxmlformats.org/officeDocument/2006/relationships/image" Target="../media/image132.png"/><Relationship Id="rId4" Type="http://schemas.openxmlformats.org/officeDocument/2006/relationships/tags" Target="../tags/tag4.xml"/><Relationship Id="rId9" Type="http://schemas.openxmlformats.org/officeDocument/2006/relationships/image" Target="../media/image131.png"/></Relationships>
</file>

<file path=ppt/slides/_rels/slide1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en.wikipedia.org/wiki/Ambient_spa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7/08/gaussian-radial-basis-function-RBF-1.png" TargetMode="Externa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d2h0cx97tjks2p.cloudfront.net/blogs/wp-content/uploads/sites/2/2017/08/gaussian-radial-basis-function-RBF-2.png" TargetMode="External"/><Relationship Id="rId4" Type="http://schemas.openxmlformats.org/officeDocument/2006/relationships/image" Target="../media/image155.png"/></Relationships>
</file>

<file path=ppt/slides/_rels/slide2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8.xml"/><Relationship Id="rId7" Type="http://schemas.openxmlformats.org/officeDocument/2006/relationships/image" Target="../media/image16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6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22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tags" Target="../tags/tag11.xml"/><Relationship Id="rId7" Type="http://schemas.openxmlformats.org/officeDocument/2006/relationships/image" Target="../media/image17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7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14.xml"/><Relationship Id="rId7" Type="http://schemas.openxmlformats.org/officeDocument/2006/relationships/image" Target="../media/image17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75.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notesSlide" Target="../notesSlides/notesSlide28.xml"/></Relationships>
</file>

<file path=ppt/slides/_rels/slide23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3.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82.png"/><Relationship Id="rId2" Type="http://schemas.openxmlformats.org/officeDocument/2006/relationships/tags" Target="../tags/tag18.xml"/><Relationship Id="rId16" Type="http://schemas.openxmlformats.org/officeDocument/2006/relationships/image" Target="../media/image186.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81.png"/><Relationship Id="rId5" Type="http://schemas.openxmlformats.org/officeDocument/2006/relationships/tags" Target="../tags/tag21.xml"/><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tags" Target="../tags/tag20.xml"/><Relationship Id="rId9" Type="http://schemas.openxmlformats.org/officeDocument/2006/relationships/notesSlide" Target="../notesSlides/notesSlide29.xml"/><Relationship Id="rId14" Type="http://schemas.openxmlformats.org/officeDocument/2006/relationships/image" Target="../media/image18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7.bin"/></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Unit-2</a:t>
            </a:r>
          </a:p>
        </p:txBody>
      </p:sp>
      <p:sp>
        <p:nvSpPr>
          <p:cNvPr id="3" name="Subtitle 2"/>
          <p:cNvSpPr>
            <a:spLocks noGrp="1"/>
          </p:cNvSpPr>
          <p:nvPr>
            <p:ph type="subTitle" idx="1"/>
          </p:nvPr>
        </p:nvSpPr>
        <p:spPr/>
        <p:txBody>
          <a:bodyPr/>
          <a:lstStyle/>
          <a:p>
            <a:r>
              <a:rPr lang="en-US" dirty="0"/>
              <a:t>Machine Learning Techniques [</a:t>
            </a:r>
            <a:r>
              <a:rPr lang="en-US" dirty="0" smtClean="0"/>
              <a:t>KAI-601]</a:t>
            </a:r>
            <a:endParaRPr lang="en-US" dirty="0"/>
          </a:p>
          <a:p>
            <a:r>
              <a:rPr lang="en-US" dirty="0"/>
              <a:t>Module-2</a:t>
            </a:r>
          </a:p>
        </p:txBody>
      </p:sp>
      <p:pic>
        <p:nvPicPr>
          <p:cNvPr id="5" name="Picture 4">
            <a:extLst>
              <a:ext uri="{FF2B5EF4-FFF2-40B4-BE49-F238E27FC236}">
                <a16:creationId xmlns="" xmlns:a16="http://schemas.microsoft.com/office/drawing/2014/main" id="{CA9CEB65-E567-4B87-9624-16B499510A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9700" y="163520"/>
            <a:ext cx="1255440" cy="1359077"/>
          </a:xfrm>
          <a:prstGeom prst="rect">
            <a:avLst/>
          </a:prstGeom>
        </p:spPr>
      </p:pic>
      <p:pic>
        <p:nvPicPr>
          <p:cNvPr id="7" name="Picture 6">
            <a:extLst>
              <a:ext uri="{FF2B5EF4-FFF2-40B4-BE49-F238E27FC236}">
                <a16:creationId xmlns="" xmlns:a16="http://schemas.microsoft.com/office/drawing/2014/main" id="{14580CD8-BA00-474A-9221-6779C603080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515224" y="163520"/>
            <a:ext cx="1295400" cy="135907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a:t>
            </a:r>
          </a:p>
        </p:txBody>
      </p:sp>
      <p:sp>
        <p:nvSpPr>
          <p:cNvPr id="3" name="Content Placeholder 2"/>
          <p:cNvSpPr>
            <a:spLocks noGrp="1"/>
          </p:cNvSpPr>
          <p:nvPr>
            <p:ph idx="1"/>
          </p:nvPr>
        </p:nvSpPr>
        <p:spPr/>
        <p:txBody>
          <a:bodyPr/>
          <a:lstStyle/>
          <a:p>
            <a:r>
              <a:rPr lang="en-US" dirty="0"/>
              <a:t>Let D be a data set that contains N observations:</a:t>
            </a:r>
          </a:p>
          <a:p>
            <a:endParaRPr lang="en-US" dirty="0"/>
          </a:p>
          <a:p>
            <a:endParaRPr lang="en-US" dirty="0"/>
          </a:p>
          <a:p>
            <a:endParaRPr lang="en-US" dirty="0"/>
          </a:p>
          <a:p>
            <a:r>
              <a:rPr lang="en-US" dirty="0"/>
              <a:t>Regression is the task of learning a target function </a:t>
            </a:r>
            <a:r>
              <a:rPr lang="en-US" i="1" dirty="0"/>
              <a:t>f </a:t>
            </a:r>
            <a:r>
              <a:rPr lang="en-US" dirty="0"/>
              <a:t>that maps each attribute set </a:t>
            </a:r>
            <a:r>
              <a:rPr lang="en-US" i="1" dirty="0"/>
              <a:t>x</a:t>
            </a:r>
            <a:r>
              <a:rPr lang="en-US" dirty="0"/>
              <a:t> into a continuous valued output </a:t>
            </a:r>
            <a:r>
              <a:rPr lang="en-US" i="1" dirty="0"/>
              <a:t>y</a:t>
            </a:r>
            <a:r>
              <a:rPr lang="en-US" dirty="0"/>
              <a:t>.</a:t>
            </a:r>
          </a:p>
        </p:txBody>
      </p:sp>
      <p:pic>
        <p:nvPicPr>
          <p:cNvPr id="29698" name="Picture 2"/>
          <p:cNvPicPr>
            <a:picLocks noChangeAspect="1" noChangeArrowheads="1"/>
          </p:cNvPicPr>
          <p:nvPr/>
        </p:nvPicPr>
        <p:blipFill>
          <a:blip r:embed="rId2" cstate="print"/>
          <a:srcRect/>
          <a:stretch>
            <a:fillRect/>
          </a:stretch>
        </p:blipFill>
        <p:spPr bwMode="auto">
          <a:xfrm>
            <a:off x="838200" y="2590800"/>
            <a:ext cx="7369098"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Find-S Algorithm</a:t>
            </a:r>
            <a:endParaRPr lang="en-IN" sz="3600" dirty="0"/>
          </a:p>
        </p:txBody>
      </p:sp>
      <p:sp>
        <p:nvSpPr>
          <p:cNvPr id="5" name="Content Placeholder 4"/>
          <p:cNvSpPr>
            <a:spLocks noGrp="1"/>
          </p:cNvSpPr>
          <p:nvPr>
            <p:ph idx="1"/>
          </p:nvPr>
        </p:nvSpPr>
        <p:spPr>
          <a:xfrm>
            <a:off x="228600" y="1371600"/>
            <a:ext cx="8686800" cy="5181600"/>
          </a:xfrm>
        </p:spPr>
        <p:txBody>
          <a:bodyPr>
            <a:normAutofit/>
          </a:bodyPr>
          <a:lstStyle/>
          <a:p>
            <a:r>
              <a:rPr lang="en-IN" dirty="0" smtClean="0"/>
              <a:t>Initialize ‘h’ to the most specific hypothesis.</a:t>
            </a:r>
          </a:p>
          <a:p>
            <a:r>
              <a:rPr lang="en-IN" dirty="0" smtClean="0"/>
              <a:t>The Find-S algorithm only considers the positive examples and eliminates negative examples. </a:t>
            </a:r>
          </a:p>
          <a:p>
            <a:r>
              <a:rPr lang="en-IN" dirty="0" smtClean="0"/>
              <a:t>For each positive example, the algorithm checks for each attribute in the example. </a:t>
            </a:r>
          </a:p>
          <a:p>
            <a:pPr lvl="1"/>
            <a:r>
              <a:rPr lang="en-IN" dirty="0" smtClean="0"/>
              <a:t>If the attribute value is the same as the hypothesis value, the algorithm moves on without any changes. </a:t>
            </a:r>
          </a:p>
          <a:p>
            <a:pPr lvl="1"/>
            <a:r>
              <a:rPr lang="en-IN" dirty="0" smtClean="0"/>
              <a:t>But if the attribute value is different than the hypothesis value, the algorithm changes it to ‘?’.</a:t>
            </a:r>
          </a:p>
          <a:p>
            <a:pPr>
              <a:buNone/>
            </a:pPr>
            <a:endParaRPr lang="en-IN" dirty="0" smtClean="0"/>
          </a:p>
          <a:p>
            <a:endParaRPr lang="en-IN" dirty="0"/>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Find-S Algorithm</a:t>
            </a:r>
            <a:endParaRPr lang="en-IN" sz="3600" dirty="0"/>
          </a:p>
        </p:txBody>
      </p:sp>
      <p:sp>
        <p:nvSpPr>
          <p:cNvPr id="5" name="Content Placeholder 4"/>
          <p:cNvSpPr>
            <a:spLocks noGrp="1"/>
          </p:cNvSpPr>
          <p:nvPr>
            <p:ph idx="1"/>
          </p:nvPr>
        </p:nvSpPr>
        <p:spPr>
          <a:xfrm>
            <a:off x="228600" y="3581400"/>
            <a:ext cx="8686800" cy="2971800"/>
          </a:xfrm>
        </p:spPr>
        <p:txBody>
          <a:bodyPr>
            <a:normAutofit/>
          </a:bodyPr>
          <a:lstStyle/>
          <a:p>
            <a:r>
              <a:rPr lang="en-IN" dirty="0" smtClean="0"/>
              <a:t>Looking at the data set, we have six attributes and a final attribute that defines the positive or negative example. </a:t>
            </a:r>
          </a:p>
          <a:p>
            <a:r>
              <a:rPr lang="en-IN" dirty="0" smtClean="0"/>
              <a:t>In this case, yes is a positive example, which means the person will go for a walk.</a:t>
            </a:r>
          </a:p>
          <a:p>
            <a:pPr>
              <a:buNone/>
            </a:pPr>
            <a:r>
              <a:rPr lang="en-IN" dirty="0" smtClean="0"/>
              <a:t>	So now, the general hypothesis is: (row-1)</a:t>
            </a:r>
          </a:p>
          <a:p>
            <a:pPr>
              <a:buNone/>
            </a:pPr>
            <a:r>
              <a:rPr lang="en-IN" dirty="0" smtClean="0"/>
              <a:t>	h</a:t>
            </a:r>
            <a:r>
              <a:rPr lang="en-IN" baseline="-25000" dirty="0" smtClean="0"/>
              <a:t>0</a:t>
            </a:r>
            <a:r>
              <a:rPr lang="en-IN" dirty="0" smtClean="0"/>
              <a:t> = {‘Morning’, ‘Sunny’, ‘Warm’, ‘Yes’, ‘Mild’, ‘Strong’}</a:t>
            </a:r>
          </a:p>
          <a:p>
            <a:pPr>
              <a:buNone/>
            </a:pPr>
            <a:endParaRPr lang="en-IN" dirty="0" smtClean="0"/>
          </a:p>
          <a:p>
            <a:endParaRPr lang="en-IN" dirty="0"/>
          </a:p>
        </p:txBody>
      </p:sp>
      <p:graphicFrame>
        <p:nvGraphicFramePr>
          <p:cNvPr id="4" name="Table 3"/>
          <p:cNvGraphicFramePr>
            <a:graphicFrameLocks noGrp="1"/>
          </p:cNvGraphicFramePr>
          <p:nvPr/>
        </p:nvGraphicFramePr>
        <p:xfrm>
          <a:off x="228600" y="1295400"/>
          <a:ext cx="8686799" cy="1838325"/>
        </p:xfrm>
        <a:graphic>
          <a:graphicData uri="http://schemas.openxmlformats.org/drawingml/2006/table">
            <a:tbl>
              <a:tblPr/>
              <a:tblGrid>
                <a:gridCol w="1482997"/>
                <a:gridCol w="1227422"/>
                <a:gridCol w="1621952"/>
                <a:gridCol w="1329708"/>
                <a:gridCol w="1227422"/>
                <a:gridCol w="862119"/>
                <a:gridCol w="935179"/>
              </a:tblGrid>
              <a:tr h="200025">
                <a:tc>
                  <a:txBody>
                    <a:bodyPr/>
                    <a:lstStyle/>
                    <a:p>
                      <a:pPr algn="ctr" fontAlgn="ctr"/>
                      <a:r>
                        <a:rPr lang="en-IN" sz="2000" b="1" i="0" u="none" strike="noStrike" dirty="0">
                          <a:solidFill>
                            <a:srgbClr val="FFFFFF"/>
                          </a:solidFill>
                          <a:latin typeface="Arial"/>
                        </a:rPr>
                        <a:t>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Weather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Goes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r>
              <a:tr h="381000">
                <a:tc>
                  <a:txBody>
                    <a:bodyPr/>
                    <a:lstStyle/>
                    <a:p>
                      <a:pPr algn="l" fontAlgn="ctr"/>
                      <a:r>
                        <a:rPr lang="en-IN" sz="2000" b="0" i="0" u="none" strike="noStrike" dirty="0">
                          <a:solidFill>
                            <a:schemeClr val="accent1"/>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Warm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Rainy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Find-S Algorithm</a:t>
            </a:r>
            <a:endParaRPr lang="en-IN" sz="3600" dirty="0"/>
          </a:p>
        </p:txBody>
      </p:sp>
      <p:sp>
        <p:nvSpPr>
          <p:cNvPr id="5" name="Content Placeholder 4"/>
          <p:cNvSpPr>
            <a:spLocks noGrp="1"/>
          </p:cNvSpPr>
          <p:nvPr>
            <p:ph idx="1"/>
          </p:nvPr>
        </p:nvSpPr>
        <p:spPr>
          <a:xfrm>
            <a:off x="228600" y="3581400"/>
            <a:ext cx="8686800" cy="2971800"/>
          </a:xfrm>
        </p:spPr>
        <p:txBody>
          <a:bodyPr>
            <a:normAutofit/>
          </a:bodyPr>
          <a:lstStyle/>
          <a:p>
            <a:r>
              <a:rPr lang="en-IN" dirty="0" smtClean="0"/>
              <a:t>This is our general hypothesis, and now we will consider each example one by one, but only the positive examples.</a:t>
            </a:r>
          </a:p>
          <a:p>
            <a:r>
              <a:rPr lang="en-IN" dirty="0" smtClean="0"/>
              <a:t>Ignore row 2 (no) and consider row 3 (yes) and changed is hypothesis as given below	</a:t>
            </a:r>
          </a:p>
          <a:p>
            <a:pPr>
              <a:buNone/>
            </a:pPr>
            <a:r>
              <a:rPr lang="en-IN" dirty="0" smtClean="0"/>
              <a:t>		h</a:t>
            </a:r>
            <a:r>
              <a:rPr lang="en-IN" baseline="-25000" dirty="0" smtClean="0"/>
              <a:t>1</a:t>
            </a:r>
            <a:r>
              <a:rPr lang="en-IN" dirty="0" smtClean="0"/>
              <a:t>= {‘Morning’, ‘Sunny’, ‘?’, ‘Yes’, ‘?’, ‘?’}</a:t>
            </a:r>
          </a:p>
          <a:p>
            <a:pPr>
              <a:buNone/>
            </a:pPr>
            <a:endParaRPr lang="en-IN" dirty="0" smtClean="0"/>
          </a:p>
          <a:p>
            <a:endParaRPr lang="en-IN" dirty="0"/>
          </a:p>
        </p:txBody>
      </p:sp>
      <p:graphicFrame>
        <p:nvGraphicFramePr>
          <p:cNvPr id="4" name="Table 3"/>
          <p:cNvGraphicFramePr>
            <a:graphicFrameLocks noGrp="1"/>
          </p:cNvGraphicFramePr>
          <p:nvPr/>
        </p:nvGraphicFramePr>
        <p:xfrm>
          <a:off x="228600" y="1295400"/>
          <a:ext cx="8686799" cy="1838325"/>
        </p:xfrm>
        <a:graphic>
          <a:graphicData uri="http://schemas.openxmlformats.org/drawingml/2006/table">
            <a:tbl>
              <a:tblPr/>
              <a:tblGrid>
                <a:gridCol w="1482997"/>
                <a:gridCol w="1227422"/>
                <a:gridCol w="1621952"/>
                <a:gridCol w="1329708"/>
                <a:gridCol w="1227422"/>
                <a:gridCol w="862119"/>
                <a:gridCol w="935179"/>
              </a:tblGrid>
              <a:tr h="200025">
                <a:tc>
                  <a:txBody>
                    <a:bodyPr/>
                    <a:lstStyle/>
                    <a:p>
                      <a:pPr algn="ctr" fontAlgn="ctr"/>
                      <a:r>
                        <a:rPr lang="en-IN" sz="2000" b="1" i="0" u="none" strike="noStrike" dirty="0">
                          <a:solidFill>
                            <a:srgbClr val="FFFFFF"/>
                          </a:solidFill>
                          <a:latin typeface="Arial"/>
                        </a:rPr>
                        <a:t>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Weather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Goes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r>
              <a:tr h="381000">
                <a:tc>
                  <a:txBody>
                    <a:bodyPr/>
                    <a:lstStyle/>
                    <a:p>
                      <a:pPr algn="l" fontAlgn="ctr"/>
                      <a:r>
                        <a:rPr lang="en-IN" sz="2000" b="0" i="0" u="none" strike="noStrike">
                          <a:solidFill>
                            <a:srgbClr val="4A4A4A"/>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Warm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Rainy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dirty="0">
                          <a:solidFill>
                            <a:schemeClr val="accent1"/>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Find-S Algorithm</a:t>
            </a:r>
            <a:endParaRPr lang="en-IN" sz="3600" dirty="0"/>
          </a:p>
        </p:txBody>
      </p:sp>
      <p:sp>
        <p:nvSpPr>
          <p:cNvPr id="5" name="Content Placeholder 4"/>
          <p:cNvSpPr>
            <a:spLocks noGrp="1"/>
          </p:cNvSpPr>
          <p:nvPr>
            <p:ph idx="1"/>
          </p:nvPr>
        </p:nvSpPr>
        <p:spPr>
          <a:xfrm>
            <a:off x="228600" y="3581400"/>
            <a:ext cx="8686800" cy="2971800"/>
          </a:xfrm>
        </p:spPr>
        <p:txBody>
          <a:bodyPr>
            <a:normAutofit/>
          </a:bodyPr>
          <a:lstStyle/>
          <a:p>
            <a:r>
              <a:rPr lang="en-IN" dirty="0" smtClean="0"/>
              <a:t>Now consider row 4 (yes) and changed is hypothesis as given below :	</a:t>
            </a:r>
          </a:p>
          <a:p>
            <a:pPr lvl="1">
              <a:buNone/>
            </a:pPr>
            <a:r>
              <a:rPr lang="en-IN" sz="2800" dirty="0" smtClean="0"/>
              <a:t>h</a:t>
            </a:r>
            <a:r>
              <a:rPr lang="en-IN" sz="2800" baseline="-25000" dirty="0" smtClean="0"/>
              <a:t>2</a:t>
            </a:r>
            <a:r>
              <a:rPr lang="en-IN" sz="2800" dirty="0" smtClean="0"/>
              <a:t> = {‘?’, ‘Sunny’, ‘?’, ‘Yes’, ‘?’, ‘?’}</a:t>
            </a:r>
          </a:p>
          <a:p>
            <a:pPr>
              <a:buNone/>
            </a:pPr>
            <a:endParaRPr lang="en-IN" dirty="0" smtClean="0"/>
          </a:p>
          <a:p>
            <a:r>
              <a:rPr lang="en-IN" dirty="0" smtClean="0"/>
              <a:t>This is final hypothesis</a:t>
            </a:r>
            <a:endParaRPr lang="en-IN" dirty="0"/>
          </a:p>
        </p:txBody>
      </p:sp>
      <p:graphicFrame>
        <p:nvGraphicFramePr>
          <p:cNvPr id="4" name="Table 3"/>
          <p:cNvGraphicFramePr>
            <a:graphicFrameLocks noGrp="1"/>
          </p:cNvGraphicFramePr>
          <p:nvPr/>
        </p:nvGraphicFramePr>
        <p:xfrm>
          <a:off x="228600" y="1295400"/>
          <a:ext cx="8686799" cy="1838325"/>
        </p:xfrm>
        <a:graphic>
          <a:graphicData uri="http://schemas.openxmlformats.org/drawingml/2006/table">
            <a:tbl>
              <a:tblPr/>
              <a:tblGrid>
                <a:gridCol w="1482997"/>
                <a:gridCol w="1227422"/>
                <a:gridCol w="1621952"/>
                <a:gridCol w="1329708"/>
                <a:gridCol w="1227422"/>
                <a:gridCol w="862119"/>
                <a:gridCol w="935179"/>
              </a:tblGrid>
              <a:tr h="200025">
                <a:tc>
                  <a:txBody>
                    <a:bodyPr/>
                    <a:lstStyle/>
                    <a:p>
                      <a:pPr algn="ctr" fontAlgn="ctr"/>
                      <a:r>
                        <a:rPr lang="en-IN" sz="2000" b="1" i="0" u="none" strike="noStrike" dirty="0">
                          <a:solidFill>
                            <a:srgbClr val="FFFFFF"/>
                          </a:solidFill>
                          <a:latin typeface="Arial"/>
                        </a:rPr>
                        <a:t>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Weather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c>
                  <a:txBody>
                    <a:bodyPr/>
                    <a:lstStyle/>
                    <a:p>
                      <a:pPr algn="ctr" fontAlgn="ctr"/>
                      <a:r>
                        <a:rPr lang="en-IN" sz="2000" b="1" i="0" u="none" strike="noStrike">
                          <a:solidFill>
                            <a:srgbClr val="FFFFFF"/>
                          </a:solidFill>
                          <a:latin typeface="Arial"/>
                        </a:rPr>
                        <a:t>Goes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3076"/>
                    </a:solidFill>
                  </a:tcPr>
                </a:tc>
              </a:tr>
              <a:tr h="381000">
                <a:tc>
                  <a:txBody>
                    <a:bodyPr/>
                    <a:lstStyle/>
                    <a:p>
                      <a:pPr algn="l" fontAlgn="ctr"/>
                      <a:r>
                        <a:rPr lang="en-IN" sz="2000" b="0" i="0" u="none" strike="noStrike">
                          <a:solidFill>
                            <a:srgbClr val="4A4A4A"/>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Warm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rgbClr val="4A4A4A"/>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Rainy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rgbClr val="4A4A4A"/>
                          </a:solidFill>
                          <a:latin typeface="Arial"/>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dirty="0">
                          <a:solidFill>
                            <a:srgbClr val="4A4A4A"/>
                          </a:solidFill>
                          <a:latin typeface="Arial"/>
                        </a:rPr>
                        <a:t>Morning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rgbClr val="4A4A4A"/>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ctr"/>
                      <a:r>
                        <a:rPr lang="en-IN" sz="2000" b="0" i="0" u="none" strike="noStrike">
                          <a:solidFill>
                            <a:schemeClr val="accent1"/>
                          </a:solidFill>
                          <a:latin typeface="Arial"/>
                        </a:rPr>
                        <a:t>Evening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chemeClr val="accent1"/>
                          </a:solidFill>
                          <a:latin typeface="Arial"/>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chemeClr val="accent1"/>
                          </a:solidFill>
                          <a:latin typeface="Arial"/>
                        </a:rPr>
                        <a:t>Cold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chemeClr val="accent1"/>
                          </a:solidFill>
                          <a:latin typeface="Arial"/>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a:solidFill>
                            <a:schemeClr val="accent1"/>
                          </a:solidFill>
                          <a:latin typeface="Arial"/>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000" b="0" i="0" u="none" strike="noStrike" dirty="0">
                          <a:solidFill>
                            <a:schemeClr val="accent1"/>
                          </a:solidFill>
                          <a:latin typeface="Arial"/>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p:txBody>
          <a:bodyPr>
            <a:noAutofit/>
          </a:bodyPr>
          <a:lstStyle/>
          <a:p>
            <a:r>
              <a:rPr lang="en-US" sz="3600" b="1" i="0" dirty="0">
                <a:solidFill>
                  <a:srgbClr val="222635"/>
                </a:solidFill>
                <a:effectLst/>
                <a:latin typeface="Helvetica Neue"/>
              </a:rPr>
              <a:t>Limitations of the Find-S Algorithm</a:t>
            </a:r>
            <a:br>
              <a:rPr lang="en-US" sz="3600" b="1" i="0" dirty="0">
                <a:solidFill>
                  <a:srgbClr val="222635"/>
                </a:solidFill>
                <a:effectLst/>
                <a:latin typeface="Helvetica Neue"/>
              </a:rPr>
            </a:br>
            <a:endParaRPr lang="en-IN" sz="3600" dirty="0"/>
          </a:p>
        </p:txBody>
      </p:sp>
      <p:sp>
        <p:nvSpPr>
          <p:cNvPr id="5" name="Content Placeholder 4"/>
          <p:cNvSpPr>
            <a:spLocks noGrp="1"/>
          </p:cNvSpPr>
          <p:nvPr>
            <p:ph idx="1"/>
          </p:nvPr>
        </p:nvSpPr>
        <p:spPr>
          <a:xfrm>
            <a:off x="228600" y="1600200"/>
            <a:ext cx="8686800" cy="5029200"/>
          </a:xfrm>
        </p:spPr>
        <p:txBody>
          <a:bodyPr>
            <a:normAutofit lnSpcReduction="10000"/>
          </a:bodyPr>
          <a:lstStyle/>
          <a:p>
            <a:r>
              <a:rPr lang="en-US" dirty="0" smtClean="0">
                <a:solidFill>
                  <a:srgbClr val="222635"/>
                </a:solidFill>
                <a:latin typeface="Cambria" panose="02040503050406030204" pitchFamily="18" charset="0"/>
              </a:rPr>
              <a:t>The Find-S algorithm for concept learning is one of the most basic algorithms of machine learning, though it has some limitation and disadvantages like:</a:t>
            </a:r>
          </a:p>
          <a:p>
            <a:pPr lvl="1">
              <a:buFont typeface="+mj-lt"/>
              <a:buAutoNum type="arabicPeriod"/>
            </a:pPr>
            <a:r>
              <a:rPr lang="en-US" dirty="0" smtClean="0">
                <a:solidFill>
                  <a:srgbClr val="222635"/>
                </a:solidFill>
                <a:latin typeface="Cambria" panose="02040503050406030204" pitchFamily="18" charset="0"/>
              </a:rPr>
              <a:t>There's no way to determine if the only final hypothesis (found by Find-S) is consistent with the data or  there are more hypotheses that are consistent with data.</a:t>
            </a:r>
          </a:p>
          <a:p>
            <a:pPr lvl="1">
              <a:buFont typeface="+mj-lt"/>
              <a:buAutoNum type="arabicPeriod"/>
            </a:pPr>
            <a:r>
              <a:rPr lang="en-US" dirty="0" smtClean="0">
                <a:solidFill>
                  <a:srgbClr val="222635"/>
                </a:solidFill>
                <a:latin typeface="Cambria" panose="02040503050406030204" pitchFamily="18" charset="0"/>
              </a:rPr>
              <a:t>Inconsistent sets of training examples can mislead the Find-S algorithm, as it ignores negative data samples. An algorithm that can detect inconsistency of training data is better.</a:t>
            </a:r>
          </a:p>
          <a:p>
            <a:pPr lvl="1">
              <a:buFont typeface="+mj-lt"/>
              <a:buAutoNum type="arabicPeriod"/>
            </a:pPr>
            <a:r>
              <a:rPr lang="en-US" dirty="0" smtClean="0">
                <a:solidFill>
                  <a:srgbClr val="222635"/>
                </a:solidFill>
                <a:latin typeface="Cambria" panose="02040503050406030204" pitchFamily="18" charset="0"/>
              </a:rPr>
              <a:t>A good concept learning algorithm should be able to backtrack the choice of hypothesis found so that the resulting hypothesis can be improved over time. Unfortunately, Find-S provides no such method.</a:t>
            </a:r>
          </a:p>
          <a:p>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p:txBody>
          <a:bodyPr>
            <a:noAutofit/>
          </a:bodyPr>
          <a:lstStyle/>
          <a:p>
            <a:r>
              <a:rPr lang="en-US" sz="3600" b="1" i="0" dirty="0">
                <a:solidFill>
                  <a:srgbClr val="222635"/>
                </a:solidFill>
                <a:effectLst/>
                <a:latin typeface="Helvetica Neue"/>
              </a:rPr>
              <a:t>Limitations of the Find-S Algorithm</a:t>
            </a:r>
            <a:br>
              <a:rPr lang="en-US" sz="3600" b="1" i="0" dirty="0">
                <a:solidFill>
                  <a:srgbClr val="222635"/>
                </a:solidFill>
                <a:effectLst/>
                <a:latin typeface="Helvetica Neue"/>
              </a:rPr>
            </a:br>
            <a:endParaRPr lang="en-IN" sz="3600" dirty="0"/>
          </a:p>
        </p:txBody>
      </p:sp>
      <p:sp>
        <p:nvSpPr>
          <p:cNvPr id="5" name="Content Placeholder 4"/>
          <p:cNvSpPr>
            <a:spLocks noGrp="1"/>
          </p:cNvSpPr>
          <p:nvPr>
            <p:ph idx="1"/>
          </p:nvPr>
        </p:nvSpPr>
        <p:spPr>
          <a:xfrm>
            <a:off x="228600" y="1600200"/>
            <a:ext cx="8686800" cy="5029200"/>
          </a:xfrm>
        </p:spPr>
        <p:txBody>
          <a:bodyPr>
            <a:normAutofit/>
          </a:bodyPr>
          <a:lstStyle/>
          <a:p>
            <a:pPr fontAlgn="base"/>
            <a:r>
              <a:rPr lang="en-IN" dirty="0" smtClean="0"/>
              <a:t>The Candidate Elimination Algorithm is used in concept learning tasks where there is uncertainty about the true concept being learned.</a:t>
            </a:r>
          </a:p>
          <a:p>
            <a:pPr fontAlgn="base"/>
            <a:r>
              <a:rPr lang="en-IN" dirty="0" smtClean="0"/>
              <a:t>It efficiently explores the hypothesis space and helps maintain a range of potential concepts, making it a valuable tool in machine learning and artificial intelligence, particularly in the early days of concept learning research.</a:t>
            </a:r>
          </a:p>
          <a:p>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a:xfrm>
            <a:off x="533400" y="381000"/>
            <a:ext cx="8610600" cy="1143000"/>
          </a:xfrm>
        </p:spPr>
        <p:txBody>
          <a:bodyPr>
            <a:noAutofit/>
          </a:bodyPr>
          <a:lstStyle/>
          <a:p>
            <a:pPr fontAlgn="base"/>
            <a:r>
              <a:rPr lang="en-IN" sz="3200" b="1" dirty="0" smtClean="0"/>
              <a:t>Candidate Elimination Algorithm in Machine Learning?</a:t>
            </a:r>
            <a:endParaRPr lang="en-IN" sz="3200" b="1" dirty="0"/>
          </a:p>
        </p:txBody>
      </p:sp>
      <p:sp>
        <p:nvSpPr>
          <p:cNvPr id="5" name="Content Placeholder 4"/>
          <p:cNvSpPr>
            <a:spLocks noGrp="1"/>
          </p:cNvSpPr>
          <p:nvPr>
            <p:ph idx="1"/>
          </p:nvPr>
        </p:nvSpPr>
        <p:spPr>
          <a:xfrm>
            <a:off x="228600" y="1600200"/>
            <a:ext cx="8686800" cy="5029200"/>
          </a:xfrm>
        </p:spPr>
        <p:txBody>
          <a:bodyPr>
            <a:normAutofit fontScale="85000" lnSpcReduction="20000"/>
          </a:bodyPr>
          <a:lstStyle/>
          <a:p>
            <a:pPr fontAlgn="base"/>
            <a:r>
              <a:rPr lang="en-IN" dirty="0" smtClean="0"/>
              <a:t>The Candidate Elimination Algorithm is a Machine Learning Algorithm used for concept learning and hypothesis space search in the context of content Classification.</a:t>
            </a:r>
          </a:p>
          <a:p>
            <a:pPr fontAlgn="base"/>
            <a:r>
              <a:rPr lang="en-IN" dirty="0" smtClean="0"/>
              <a:t>This algorithm incrementally builds the version space given a hypothesis space H and a set E of examples (</a:t>
            </a:r>
            <a:r>
              <a:rPr lang="en-IN" b="1" dirty="0" smtClean="0"/>
              <a:t>both positive and negative classes</a:t>
            </a:r>
            <a:r>
              <a:rPr lang="en-IN" dirty="0" smtClean="0"/>
              <a:t>).</a:t>
            </a:r>
          </a:p>
          <a:p>
            <a:pPr fontAlgn="base"/>
            <a:r>
              <a:rPr lang="en-IN" dirty="0" smtClean="0"/>
              <a:t>The examples are added one by </a:t>
            </a:r>
            <a:r>
              <a:rPr lang="en-IN" dirty="0" smtClean="0"/>
              <a:t>one, </a:t>
            </a:r>
            <a:r>
              <a:rPr lang="en-IN" dirty="0" smtClean="0"/>
              <a:t>each example possibly shrinks the version space by removing the hypotheses that are inconsistent with the example.</a:t>
            </a:r>
          </a:p>
          <a:p>
            <a:pPr fontAlgn="base"/>
            <a:r>
              <a:rPr lang="en-IN" dirty="0" smtClean="0"/>
              <a:t>It does this by updating the general and specific boundary for each new example.</a:t>
            </a:r>
          </a:p>
          <a:p>
            <a:pPr fontAlgn="base"/>
            <a:r>
              <a:rPr lang="en-IN" dirty="0" smtClean="0"/>
              <a:t>The Primary Goal is to generate a set of hypothesis, known as the “Version Space” that represents a range of possible concepts based on observed training data.</a:t>
            </a:r>
          </a:p>
          <a:p>
            <a:pPr fontAlgn="base"/>
            <a:r>
              <a:rPr lang="en-IN" dirty="0" smtClean="0"/>
              <a:t>Version Space: It is an intermediate of general hypothesis and Specific hypothesis. It not only just writes one hypothesis but a set of all possible hypotheses based on training dataset.</a:t>
            </a:r>
          </a:p>
          <a:p>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a:xfrm>
            <a:off x="457200" y="228600"/>
            <a:ext cx="8229600" cy="1219200"/>
          </a:xfrm>
        </p:spPr>
        <p:txBody>
          <a:bodyPr>
            <a:noAutofit/>
          </a:bodyPr>
          <a:lstStyle/>
          <a:p>
            <a:r>
              <a:rPr lang="en-IN" sz="2800" b="1" dirty="0" smtClean="0"/>
              <a:t/>
            </a:r>
            <a:br>
              <a:rPr lang="en-IN" sz="2800" b="1" dirty="0" smtClean="0"/>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IN" sz="2800" b="1" dirty="0" smtClean="0"/>
              <a:t/>
            </a:r>
            <a:br>
              <a:rPr lang="en-IN" sz="2800" b="1" dirty="0" smtClean="0"/>
            </a:br>
            <a:r>
              <a:rPr lang="en-IN" sz="2800" b="1" dirty="0" smtClean="0"/>
              <a:t> Steps to Follow for the Candidate Elimination Algorithm:</a:t>
            </a:r>
            <a:endParaRPr lang="en-IN" sz="2800" dirty="0"/>
          </a:p>
        </p:txBody>
      </p:sp>
      <p:sp>
        <p:nvSpPr>
          <p:cNvPr id="5" name="Content Placeholder 4"/>
          <p:cNvSpPr>
            <a:spLocks noGrp="1"/>
          </p:cNvSpPr>
          <p:nvPr>
            <p:ph idx="1"/>
          </p:nvPr>
        </p:nvSpPr>
        <p:spPr>
          <a:xfrm>
            <a:off x="228600" y="1600200"/>
            <a:ext cx="8686800" cy="5029200"/>
          </a:xfrm>
        </p:spPr>
        <p:txBody>
          <a:bodyPr>
            <a:normAutofit/>
          </a:bodyPr>
          <a:lstStyle/>
          <a:p>
            <a:pPr fontAlgn="base">
              <a:buNone/>
            </a:pPr>
            <a:r>
              <a:rPr lang="en-IN" b="1" dirty="0" smtClean="0"/>
              <a:t>Step -1. Initialization of Hypothesis:</a:t>
            </a:r>
            <a:endParaRPr lang="en-IN" dirty="0" smtClean="0"/>
          </a:p>
          <a:p>
            <a:pPr lvl="1" fontAlgn="base"/>
            <a:r>
              <a:rPr lang="en-IN" dirty="0" smtClean="0"/>
              <a:t>Start with two hypotheses:</a:t>
            </a:r>
          </a:p>
          <a:p>
            <a:pPr lvl="1" fontAlgn="base"/>
            <a:r>
              <a:rPr lang="en-IN" dirty="0" smtClean="0"/>
              <a:t>The most specific hypothesis, denoted as S, initially assumes that no attribute value can be generalized (usually initialized with the most specific values, like ‘Φ’ for each attribute</a:t>
            </a:r>
            <a:r>
              <a:rPr lang="en-IN" dirty="0" smtClean="0"/>
              <a:t>).</a:t>
            </a:r>
          </a:p>
          <a:p>
            <a:pPr lvl="1" fontAlgn="base">
              <a:buNone/>
            </a:pPr>
            <a:r>
              <a:rPr lang="en-IN" dirty="0" smtClean="0"/>
              <a:t>			S={Φ, Φ,...,</a:t>
            </a:r>
            <a:r>
              <a:rPr lang="en-IN" dirty="0" smtClean="0"/>
              <a:t> Φ</a:t>
            </a:r>
            <a:r>
              <a:rPr lang="en-IN" dirty="0" smtClean="0"/>
              <a:t>}</a:t>
            </a:r>
            <a:endParaRPr lang="en-IN" dirty="0" smtClean="0"/>
          </a:p>
          <a:p>
            <a:pPr lvl="1" fontAlgn="base"/>
            <a:r>
              <a:rPr lang="en-IN" dirty="0" smtClean="0"/>
              <a:t>The most general hypothesis, denoted as G, initially assumes that all attribute values can be generalized (initialized with the least specific values, like ‘?’for each attribute</a:t>
            </a:r>
            <a:r>
              <a:rPr lang="en-IN" dirty="0" smtClean="0"/>
              <a:t>).</a:t>
            </a:r>
          </a:p>
          <a:p>
            <a:pPr lvl="1" fontAlgn="base">
              <a:buNone/>
            </a:pPr>
            <a:r>
              <a:rPr lang="en-IN" dirty="0" smtClean="0"/>
              <a:t>			 G={?,?,...,?}</a:t>
            </a:r>
            <a:endParaRPr lang="en-IN" dirty="0" smtClean="0"/>
          </a:p>
          <a:p>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762000"/>
            <a:ext cx="8686800" cy="5867400"/>
          </a:xfrm>
        </p:spPr>
        <p:txBody>
          <a:bodyPr>
            <a:normAutofit lnSpcReduction="10000"/>
          </a:bodyPr>
          <a:lstStyle/>
          <a:p>
            <a:pPr fontAlgn="base">
              <a:buNone/>
            </a:pPr>
            <a:r>
              <a:rPr lang="en-IN" b="1" dirty="0" smtClean="0"/>
              <a:t>Step-2 : Iterate through the Training Examples</a:t>
            </a:r>
            <a:r>
              <a:rPr lang="en-IN" dirty="0" smtClean="0"/>
              <a:t>:</a:t>
            </a:r>
          </a:p>
          <a:p>
            <a:pPr lvl="1" fontAlgn="base"/>
            <a:r>
              <a:rPr lang="en-IN" dirty="0" smtClean="0"/>
              <a:t>For each training example:</a:t>
            </a:r>
          </a:p>
          <a:p>
            <a:pPr lvl="1" fontAlgn="base"/>
            <a:r>
              <a:rPr lang="en-IN" dirty="0" smtClean="0"/>
              <a:t>If it’s a positive example or Yes</a:t>
            </a:r>
            <a:r>
              <a:rPr lang="en-IN" dirty="0" smtClean="0"/>
              <a:t>: </a:t>
            </a:r>
            <a:endParaRPr lang="en-IN" dirty="0" smtClean="0"/>
          </a:p>
          <a:p>
            <a:pPr lvl="2" fontAlgn="base">
              <a:buNone/>
            </a:pPr>
            <a:r>
              <a:rPr lang="en-IN" dirty="0" smtClean="0"/>
              <a:t>	</a:t>
            </a:r>
            <a:r>
              <a:rPr lang="en-IN" dirty="0" smtClean="0"/>
              <a:t>(</a:t>
            </a:r>
            <a:r>
              <a:rPr lang="en-IN" dirty="0" smtClean="0"/>
              <a:t>This process makes S more specific and G more general</a:t>
            </a:r>
            <a:r>
              <a:rPr lang="en-IN" dirty="0" smtClean="0"/>
              <a:t>.)</a:t>
            </a:r>
            <a:endParaRPr lang="en-IN" dirty="0" smtClean="0"/>
          </a:p>
          <a:p>
            <a:pPr lvl="2" fontAlgn="base"/>
            <a:r>
              <a:rPr lang="en-IN" dirty="0" smtClean="0"/>
              <a:t>If the attribute value in the example is different from the value in S, replace the value in S with ‘Φ’ (indicating uncertainty).</a:t>
            </a:r>
          </a:p>
          <a:p>
            <a:pPr lvl="2" fontAlgn="base"/>
            <a:r>
              <a:rPr lang="en-IN" dirty="0" smtClean="0"/>
              <a:t>If the attribute value in the example matches the value in G, keep it unchanged.</a:t>
            </a:r>
          </a:p>
          <a:p>
            <a:pPr lvl="2" fontAlgn="base"/>
            <a:r>
              <a:rPr lang="en-IN" dirty="0" smtClean="0"/>
              <a:t>If the attribute value in the example is different from the value in G, generalize the value in G to include the value in the example.</a:t>
            </a:r>
          </a:p>
          <a:p>
            <a:pPr lvl="1" fontAlgn="base"/>
            <a:r>
              <a:rPr lang="en-IN" dirty="0" smtClean="0"/>
              <a:t>If </a:t>
            </a:r>
            <a:r>
              <a:rPr lang="en-IN" dirty="0" smtClean="0"/>
              <a:t>it’s a negative example or No:</a:t>
            </a:r>
          </a:p>
          <a:p>
            <a:pPr lvl="2" fontAlgn="base"/>
            <a:r>
              <a:rPr lang="en-IN" dirty="0" smtClean="0"/>
              <a:t>If the attribute value in the example does not match the value in G, keep it unchanged.</a:t>
            </a:r>
          </a:p>
          <a:p>
            <a:pPr lvl="2" fontAlgn="base"/>
            <a:r>
              <a:rPr lang="en-IN" dirty="0" smtClean="0"/>
              <a:t>If the attribute value in the example matches the value in G, replace the value in G with ‘?’ (indicating uncertainty).</a:t>
            </a:r>
          </a:p>
          <a:p>
            <a:pPr lvl="2" fontAlgn="base">
              <a:buNone/>
            </a:pPr>
            <a:r>
              <a:rPr lang="en-IN" dirty="0" smtClean="0"/>
              <a:t>(This process makes G more general.)</a:t>
            </a:r>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a:xfrm>
            <a:off x="457200" y="228600"/>
            <a:ext cx="8229600" cy="1219200"/>
          </a:xfrm>
        </p:spPr>
        <p:txBody>
          <a:bodyPr>
            <a:noAutofit/>
          </a:bodyPr>
          <a:lstStyle/>
          <a:p>
            <a:r>
              <a:rPr lang="en-IN" sz="2800" b="1" dirty="0" smtClean="0"/>
              <a:t/>
            </a:r>
            <a:br>
              <a:rPr lang="en-IN" sz="2800" b="1" dirty="0" smtClean="0"/>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IN" sz="2800" b="1" dirty="0" smtClean="0"/>
              <a:t/>
            </a:r>
            <a:br>
              <a:rPr lang="en-IN" sz="2800" b="1" dirty="0" smtClean="0"/>
            </a:br>
            <a:r>
              <a:rPr lang="en-IN" sz="2800" b="1" dirty="0" smtClean="0"/>
              <a:t> Steps to Follow for the Candidate Elimination Algorithm:</a:t>
            </a:r>
            <a:endParaRPr lang="en-IN" sz="2800" dirty="0"/>
          </a:p>
        </p:txBody>
      </p:sp>
      <p:sp>
        <p:nvSpPr>
          <p:cNvPr id="5" name="Content Placeholder 4"/>
          <p:cNvSpPr>
            <a:spLocks noGrp="1"/>
          </p:cNvSpPr>
          <p:nvPr>
            <p:ph idx="1"/>
          </p:nvPr>
        </p:nvSpPr>
        <p:spPr>
          <a:xfrm>
            <a:off x="228600" y="1600200"/>
            <a:ext cx="8686800" cy="5029200"/>
          </a:xfrm>
        </p:spPr>
        <p:txBody>
          <a:bodyPr>
            <a:normAutofit fontScale="85000" lnSpcReduction="20000"/>
          </a:bodyPr>
          <a:lstStyle/>
          <a:p>
            <a:pPr fontAlgn="base">
              <a:buNone/>
            </a:pPr>
            <a:r>
              <a:rPr lang="en-IN" b="1" dirty="0" smtClean="0"/>
              <a:t>Step-3: Repeat</a:t>
            </a:r>
            <a:r>
              <a:rPr lang="en-IN" dirty="0" smtClean="0"/>
              <a:t>:</a:t>
            </a:r>
          </a:p>
          <a:p>
            <a:pPr lvl="1" fontAlgn="base"/>
            <a:r>
              <a:rPr lang="en-IN" dirty="0" smtClean="0"/>
              <a:t>Continue the iteration through all training examples until no more updates can be made to S and G, or a single set of Hypothesis with consistent space comes.</a:t>
            </a:r>
          </a:p>
          <a:p>
            <a:pPr fontAlgn="base">
              <a:buNone/>
            </a:pPr>
            <a:r>
              <a:rPr lang="en-IN" b="1" dirty="0" smtClean="0"/>
              <a:t>Step-4: Final Hypothesis</a:t>
            </a:r>
            <a:r>
              <a:rPr lang="en-IN" dirty="0" smtClean="0"/>
              <a:t>:</a:t>
            </a:r>
          </a:p>
          <a:p>
            <a:pPr lvl="1" fontAlgn="base"/>
            <a:r>
              <a:rPr lang="en-IN" dirty="0" smtClean="0"/>
              <a:t>The final hypothesis is a conjunction of the most specific S and the most general G is updated throughout the process.</a:t>
            </a:r>
          </a:p>
          <a:p>
            <a:pPr fontAlgn="base">
              <a:buNone/>
            </a:pPr>
            <a:r>
              <a:rPr lang="en-IN" b="1" dirty="0" smtClean="0"/>
              <a:t>Note:</a:t>
            </a:r>
          </a:p>
          <a:p>
            <a:pPr fontAlgn="base"/>
            <a:r>
              <a:rPr lang="en-IN" dirty="0" smtClean="0"/>
              <a:t>The Candidate Elimination Algorithm maintains a set of hypotheses that are consistent with the training data seen so far. It gradually narrows down the set of possible hypotheses as it processes more examples.</a:t>
            </a:r>
          </a:p>
          <a:p>
            <a:pPr fontAlgn="base"/>
            <a:r>
              <a:rPr lang="en-IN" dirty="0" smtClean="0"/>
              <a:t>The specific hypothesis S represents the current “best guess” of the target concept, while the general hypothesis G maintains a set of potential generalizations of the concept.</a:t>
            </a:r>
          </a:p>
          <a:p>
            <a:pPr fontAlgn="base"/>
            <a:r>
              <a:rPr lang="en-IN" dirty="0" smtClean="0"/>
              <a:t>It’s important to note that the Candidate Elimination Algorithm works well for learning simple concepts, but it may struggle with more complex concepts or noisy data.</a:t>
            </a:r>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Preleminaries</a:t>
            </a:r>
            <a:endParaRPr lang="en-US" dirty="0"/>
          </a:p>
        </p:txBody>
      </p:sp>
      <p:sp>
        <p:nvSpPr>
          <p:cNvPr id="3" name="Content Placeholder 2"/>
          <p:cNvSpPr>
            <a:spLocks noGrp="1"/>
          </p:cNvSpPr>
          <p:nvPr>
            <p:ph idx="1"/>
          </p:nvPr>
        </p:nvSpPr>
        <p:spPr/>
        <p:txBody>
          <a:bodyPr/>
          <a:lstStyle/>
          <a:p>
            <a:r>
              <a:rPr lang="en-US" dirty="0"/>
              <a:t>The goal of regression is to find a target function that can fit the input data with minimum error.</a:t>
            </a:r>
          </a:p>
          <a:p>
            <a:r>
              <a:rPr lang="en-US" dirty="0"/>
              <a:t>The error function for a regression task can be expressed as:</a:t>
            </a:r>
          </a:p>
        </p:txBody>
      </p:sp>
      <p:pic>
        <p:nvPicPr>
          <p:cNvPr id="30722" name="Picture 2"/>
          <p:cNvPicPr>
            <a:picLocks noChangeAspect="1" noChangeArrowheads="1"/>
          </p:cNvPicPr>
          <p:nvPr/>
        </p:nvPicPr>
        <p:blipFill>
          <a:blip r:embed="rId2" cstate="print"/>
          <a:srcRect/>
          <a:stretch>
            <a:fillRect/>
          </a:stretch>
        </p:blipFill>
        <p:spPr bwMode="auto">
          <a:xfrm>
            <a:off x="1066800" y="3810000"/>
            <a:ext cx="3581400" cy="9300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457200"/>
            <a:ext cx="4419600" cy="6400800"/>
          </a:xfrm>
          <a:ln>
            <a:solidFill>
              <a:schemeClr val="accent1"/>
            </a:solidFill>
          </a:ln>
        </p:spPr>
        <p:txBody>
          <a:bodyPr>
            <a:normAutofit fontScale="70000" lnSpcReduction="20000"/>
          </a:bodyPr>
          <a:lstStyle/>
          <a:p>
            <a:pPr fontAlgn="base">
              <a:buNone/>
            </a:pPr>
            <a:r>
              <a:rPr lang="en-IN" b="1" dirty="0" smtClean="0"/>
              <a:t>import </a:t>
            </a:r>
            <a:r>
              <a:rPr lang="en-IN" b="1" dirty="0" err="1" smtClean="0"/>
              <a:t>numpy</a:t>
            </a:r>
            <a:r>
              <a:rPr lang="en-IN" b="1" dirty="0" smtClean="0"/>
              <a:t> as </a:t>
            </a:r>
            <a:r>
              <a:rPr lang="en-IN" b="1" dirty="0" err="1" smtClean="0"/>
              <a:t>np</a:t>
            </a:r>
            <a:r>
              <a:rPr lang="en-IN" b="1" dirty="0" smtClean="0"/>
              <a:t> </a:t>
            </a:r>
          </a:p>
          <a:p>
            <a:pPr fontAlgn="base">
              <a:buNone/>
            </a:pPr>
            <a:r>
              <a:rPr lang="en-IN" b="1" dirty="0" smtClean="0"/>
              <a:t>import pandas as </a:t>
            </a:r>
            <a:r>
              <a:rPr lang="en-IN" b="1" dirty="0" smtClean="0"/>
              <a:t>pd</a:t>
            </a:r>
            <a:endParaRPr lang="en-IN" b="1" dirty="0" smtClean="0"/>
          </a:p>
          <a:p>
            <a:pPr fontAlgn="base">
              <a:buNone/>
            </a:pPr>
            <a:r>
              <a:rPr lang="en-IN" b="1" dirty="0" smtClean="0"/>
              <a:t>data = </a:t>
            </a:r>
            <a:r>
              <a:rPr lang="en-IN" b="1" dirty="0" err="1" smtClean="0"/>
              <a:t>pd.read_csv</a:t>
            </a:r>
            <a:r>
              <a:rPr lang="en-IN" b="1" dirty="0" smtClean="0"/>
              <a:t>('2.csv')</a:t>
            </a:r>
          </a:p>
          <a:p>
            <a:pPr fontAlgn="base">
              <a:buNone/>
            </a:pPr>
            <a:r>
              <a:rPr lang="en-IN" b="1" dirty="0" smtClean="0"/>
              <a:t>concepts = </a:t>
            </a:r>
            <a:r>
              <a:rPr lang="en-IN" b="1" dirty="0" err="1" smtClean="0"/>
              <a:t>np.array</a:t>
            </a:r>
            <a:r>
              <a:rPr lang="en-IN" b="1" dirty="0" smtClean="0"/>
              <a:t>(</a:t>
            </a:r>
            <a:r>
              <a:rPr lang="en-IN" b="1" dirty="0" err="1" smtClean="0"/>
              <a:t>data.iloc</a:t>
            </a:r>
            <a:r>
              <a:rPr lang="en-IN" b="1" dirty="0" smtClean="0"/>
              <a:t>[:,0:-1])</a:t>
            </a:r>
          </a:p>
          <a:p>
            <a:pPr fontAlgn="base">
              <a:buNone/>
            </a:pPr>
            <a:r>
              <a:rPr lang="en-IN" b="1" dirty="0" smtClean="0"/>
              <a:t>target = </a:t>
            </a:r>
            <a:r>
              <a:rPr lang="en-IN" b="1" dirty="0" err="1" smtClean="0"/>
              <a:t>np.array</a:t>
            </a:r>
            <a:r>
              <a:rPr lang="en-IN" b="1" dirty="0" smtClean="0"/>
              <a:t>(</a:t>
            </a:r>
            <a:r>
              <a:rPr lang="en-IN" b="1" dirty="0" err="1" smtClean="0"/>
              <a:t>data.iloc</a:t>
            </a:r>
            <a:r>
              <a:rPr lang="en-IN" b="1" dirty="0" smtClean="0"/>
              <a:t>[:,-1])  </a:t>
            </a:r>
          </a:p>
          <a:p>
            <a:pPr fontAlgn="base">
              <a:buNone/>
            </a:pPr>
            <a:r>
              <a:rPr lang="en-IN" b="1" dirty="0" smtClean="0"/>
              <a:t>def learn(concepts, target): </a:t>
            </a:r>
          </a:p>
          <a:p>
            <a:pPr fontAlgn="base">
              <a:buNone/>
            </a:pPr>
            <a:r>
              <a:rPr lang="en-IN" b="1" dirty="0" smtClean="0"/>
              <a:t>    </a:t>
            </a:r>
            <a:r>
              <a:rPr lang="en-IN" b="1" dirty="0" err="1" smtClean="0"/>
              <a:t>specific_h</a:t>
            </a:r>
            <a:r>
              <a:rPr lang="en-IN" b="1" dirty="0" smtClean="0"/>
              <a:t> = concepts[0].copy()  </a:t>
            </a:r>
          </a:p>
          <a:p>
            <a:pPr fontAlgn="base">
              <a:buNone/>
            </a:pPr>
            <a:r>
              <a:rPr lang="en-IN" b="1" dirty="0" smtClean="0"/>
              <a:t>    print("initialization of </a:t>
            </a:r>
            <a:r>
              <a:rPr lang="en-IN" b="1" dirty="0" err="1" smtClean="0"/>
              <a:t>specific_h</a:t>
            </a:r>
            <a:r>
              <a:rPr lang="en-IN" b="1" dirty="0" smtClean="0"/>
              <a:t> \</a:t>
            </a:r>
            <a:r>
              <a:rPr lang="en-IN" b="1" dirty="0" err="1" smtClean="0"/>
              <a:t>n",specific_h</a:t>
            </a:r>
            <a:r>
              <a:rPr lang="en-IN" b="1" dirty="0" smtClean="0"/>
              <a:t>)  </a:t>
            </a:r>
          </a:p>
          <a:p>
            <a:pPr fontAlgn="base">
              <a:buNone/>
            </a:pPr>
            <a:r>
              <a:rPr lang="en-IN" b="1" dirty="0" smtClean="0"/>
              <a:t>    </a:t>
            </a:r>
            <a:r>
              <a:rPr lang="en-IN" b="1" dirty="0" err="1" smtClean="0"/>
              <a:t>general_h</a:t>
            </a:r>
            <a:r>
              <a:rPr lang="en-IN" b="1" dirty="0" smtClean="0"/>
              <a:t> = [["?" for </a:t>
            </a:r>
            <a:r>
              <a:rPr lang="en-IN" b="1" dirty="0" err="1" smtClean="0"/>
              <a:t>i</a:t>
            </a:r>
            <a:r>
              <a:rPr lang="en-IN" b="1" dirty="0" smtClean="0"/>
              <a:t> in range(</a:t>
            </a:r>
            <a:r>
              <a:rPr lang="en-IN" b="1" dirty="0" err="1" smtClean="0"/>
              <a:t>len</a:t>
            </a:r>
            <a:r>
              <a:rPr lang="en-IN" b="1" dirty="0" smtClean="0"/>
              <a:t>(</a:t>
            </a:r>
            <a:r>
              <a:rPr lang="en-IN" b="1" dirty="0" err="1" smtClean="0"/>
              <a:t>specific_h</a:t>
            </a:r>
            <a:r>
              <a:rPr lang="en-IN" b="1" dirty="0" smtClean="0"/>
              <a:t>))] for </a:t>
            </a:r>
            <a:r>
              <a:rPr lang="en-IN" b="1" dirty="0" err="1" smtClean="0"/>
              <a:t>i</a:t>
            </a:r>
            <a:r>
              <a:rPr lang="en-IN" b="1" dirty="0" smtClean="0"/>
              <a:t> in range(</a:t>
            </a:r>
            <a:r>
              <a:rPr lang="en-IN" b="1" dirty="0" err="1" smtClean="0"/>
              <a:t>len</a:t>
            </a:r>
            <a:r>
              <a:rPr lang="en-IN" b="1" dirty="0" smtClean="0"/>
              <a:t>(</a:t>
            </a:r>
            <a:r>
              <a:rPr lang="en-IN" b="1" dirty="0" err="1" smtClean="0"/>
              <a:t>specific_h</a:t>
            </a:r>
            <a:r>
              <a:rPr lang="en-IN" b="1" dirty="0" smtClean="0"/>
              <a:t>))]     </a:t>
            </a:r>
          </a:p>
          <a:p>
            <a:pPr fontAlgn="base">
              <a:buNone/>
            </a:pPr>
            <a:r>
              <a:rPr lang="en-IN" b="1" dirty="0" smtClean="0"/>
              <a:t>    print("initialization of </a:t>
            </a:r>
            <a:r>
              <a:rPr lang="en-IN" b="1" dirty="0" err="1" smtClean="0"/>
              <a:t>general_h</a:t>
            </a:r>
            <a:r>
              <a:rPr lang="en-IN" b="1" dirty="0" smtClean="0"/>
              <a:t> \n", </a:t>
            </a:r>
            <a:r>
              <a:rPr lang="en-IN" b="1" dirty="0" err="1" smtClean="0"/>
              <a:t>general_h</a:t>
            </a:r>
            <a:r>
              <a:rPr lang="en-IN" b="1" dirty="0" smtClean="0"/>
              <a:t>)  </a:t>
            </a:r>
          </a:p>
          <a:p>
            <a:pPr fontAlgn="base">
              <a:buNone/>
            </a:pPr>
            <a:endParaRPr lang="en-IN" b="1" dirty="0" smtClean="0"/>
          </a:p>
          <a:p>
            <a:pPr fontAlgn="base">
              <a:buNone/>
            </a:pPr>
            <a:r>
              <a:rPr lang="en-IN" b="1" dirty="0" smtClean="0"/>
              <a:t>    for </a:t>
            </a:r>
            <a:r>
              <a:rPr lang="en-IN" b="1" dirty="0" err="1" smtClean="0"/>
              <a:t>i</a:t>
            </a:r>
            <a:r>
              <a:rPr lang="en-IN" b="1" dirty="0" smtClean="0"/>
              <a:t>, h in enumerate(concepts):</a:t>
            </a:r>
          </a:p>
          <a:p>
            <a:pPr fontAlgn="base">
              <a:buNone/>
            </a:pPr>
            <a:r>
              <a:rPr lang="en-IN" b="1" dirty="0" smtClean="0"/>
              <a:t>        if target[</a:t>
            </a:r>
            <a:r>
              <a:rPr lang="en-IN" b="1" dirty="0" err="1" smtClean="0"/>
              <a:t>i</a:t>
            </a:r>
            <a:r>
              <a:rPr lang="en-IN" b="1" dirty="0" smtClean="0"/>
              <a:t>] == "yes":</a:t>
            </a:r>
          </a:p>
          <a:p>
            <a:pPr fontAlgn="base">
              <a:buNone/>
            </a:pPr>
            <a:r>
              <a:rPr lang="en-IN" b="1" dirty="0" smtClean="0"/>
              <a:t>            print("If instance is Positive ")</a:t>
            </a:r>
          </a:p>
          <a:p>
            <a:pPr fontAlgn="base">
              <a:buNone/>
            </a:pPr>
            <a:r>
              <a:rPr lang="en-IN" b="1" dirty="0" smtClean="0"/>
              <a:t>            for x in range(</a:t>
            </a:r>
            <a:r>
              <a:rPr lang="en-IN" b="1" dirty="0" err="1" smtClean="0"/>
              <a:t>len</a:t>
            </a:r>
            <a:r>
              <a:rPr lang="en-IN" b="1" dirty="0" smtClean="0"/>
              <a:t>(</a:t>
            </a:r>
            <a:r>
              <a:rPr lang="en-IN" b="1" dirty="0" err="1" smtClean="0"/>
              <a:t>specific_h</a:t>
            </a:r>
            <a:r>
              <a:rPr lang="en-IN" b="1" dirty="0" smtClean="0"/>
              <a:t>)): </a:t>
            </a:r>
          </a:p>
          <a:p>
            <a:pPr fontAlgn="base">
              <a:buNone/>
            </a:pPr>
            <a:r>
              <a:rPr lang="en-IN" b="1" dirty="0" smtClean="0"/>
              <a:t>                </a:t>
            </a:r>
            <a:r>
              <a:rPr lang="en-IN" b="1" dirty="0" smtClean="0"/>
              <a:t>if h[x]!= </a:t>
            </a:r>
            <a:r>
              <a:rPr lang="en-IN" b="1" dirty="0" err="1" smtClean="0"/>
              <a:t>specific_h</a:t>
            </a:r>
            <a:r>
              <a:rPr lang="en-IN" b="1" dirty="0" smtClean="0"/>
              <a:t>[x]:                    </a:t>
            </a:r>
          </a:p>
          <a:p>
            <a:pPr fontAlgn="base">
              <a:buNone/>
            </a:pPr>
            <a:r>
              <a:rPr lang="en-IN" b="1" dirty="0" smtClean="0"/>
              <a:t>                    </a:t>
            </a:r>
            <a:r>
              <a:rPr lang="en-IN" b="1" dirty="0" err="1" smtClean="0"/>
              <a:t>specific_h</a:t>
            </a:r>
            <a:r>
              <a:rPr lang="en-IN" b="1" dirty="0" smtClean="0"/>
              <a:t>[x] ='?'                     </a:t>
            </a:r>
          </a:p>
          <a:p>
            <a:pPr fontAlgn="base">
              <a:buNone/>
            </a:pPr>
            <a:r>
              <a:rPr lang="en-IN" b="1" dirty="0" smtClean="0"/>
              <a:t>                    </a:t>
            </a:r>
            <a:r>
              <a:rPr lang="en-IN" b="1" dirty="0" err="1" smtClean="0"/>
              <a:t>general_h</a:t>
            </a:r>
            <a:r>
              <a:rPr lang="en-IN" b="1" dirty="0" smtClean="0"/>
              <a:t>[x][x] ='?'</a:t>
            </a:r>
          </a:p>
          <a:p>
            <a:pPr fontAlgn="base">
              <a:buNone/>
            </a:pPr>
            <a:r>
              <a:rPr lang="en-IN" b="1" dirty="0" smtClean="0"/>
              <a:t>                   </a:t>
            </a:r>
          </a:p>
        </p:txBody>
      </p:sp>
      <p:sp>
        <p:nvSpPr>
          <p:cNvPr id="6" name="Content Placeholder 4"/>
          <p:cNvSpPr txBox="1">
            <a:spLocks/>
          </p:cNvSpPr>
          <p:nvPr/>
        </p:nvSpPr>
        <p:spPr>
          <a:xfrm>
            <a:off x="4572000" y="533400"/>
            <a:ext cx="4343400" cy="6172200"/>
          </a:xfrm>
          <a:prstGeom prst="rect">
            <a:avLst/>
          </a:prstGeom>
          <a:ln>
            <a:solidFill>
              <a:schemeClr val="accent1"/>
            </a:solidFill>
          </a:ln>
        </p:spPr>
        <p:txBody>
          <a:bodyPr vert="horz">
            <a:normAutofit fontScale="62500" lnSpcReduction="20000"/>
          </a:bodyPr>
          <a:lstStyle/>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if target[</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i</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 "no":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print("If instance is Negative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for x in range(</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len</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if h[x]!=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[x]: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[x][x] =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[x]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else: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[x][x] = '?'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endParaRPr kumimoji="0" lang="en-IN" sz="26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 step {}".format(i+1))</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print("\n")</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print("\n")</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endParaRPr kumimoji="0" lang="en-IN" sz="26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indices =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i</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for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i</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val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in enumerate(</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if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val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 ['?', '?', '?', '?', '?', '?']]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for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i</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in indices: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general_h.remove</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 '?', '?', '?', '?'])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    return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endParaRPr kumimoji="0" lang="en-IN" sz="26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s_final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g_final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 learn(concepts, target)</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endParaRPr kumimoji="0" lang="en-IN" sz="26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print("Final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Specific_h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s_final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sep="\n")</a:t>
            </a:r>
          </a:p>
          <a:p>
            <a:pPr marL="274320" marR="0" lvl="0" indent="-274320" algn="l" defTabSz="914400" rtl="0" eaLnBrk="1" fontAlgn="base" latinLnBrk="0" hangingPunct="1">
              <a:lnSpc>
                <a:spcPct val="100000"/>
              </a:lnSpc>
              <a:spcBef>
                <a:spcPct val="20000"/>
              </a:spcBef>
              <a:spcAft>
                <a:spcPts val="0"/>
              </a:spcAft>
              <a:buClr>
                <a:schemeClr val="accent3"/>
              </a:buClr>
              <a:buSzPct val="95000"/>
              <a:buFont typeface="Wingdings 2"/>
              <a:buNone/>
              <a:tabLst/>
              <a:defRPr/>
            </a:pPr>
            <a:r>
              <a:rPr kumimoji="0" lang="en-IN" sz="2600" b="1" i="0" u="none" strike="noStrike" kern="1200" cap="none" spc="0" normalizeH="0" baseline="0" noProof="0" dirty="0" smtClean="0">
                <a:ln>
                  <a:noFill/>
                </a:ln>
                <a:solidFill>
                  <a:schemeClr val="tx1"/>
                </a:solidFill>
                <a:effectLst/>
                <a:uLnTx/>
                <a:uFillTx/>
                <a:latin typeface="+mn-lt"/>
                <a:ea typeface="+mn-ea"/>
                <a:cs typeface="+mn-cs"/>
              </a:rPr>
              <a:t>print("Final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General_h</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IN" sz="2600" b="1" i="0" u="none" strike="noStrike" kern="1200" cap="none" spc="0" normalizeH="0" baseline="0" noProof="0" dirty="0" err="1" smtClean="0">
                <a:ln>
                  <a:noFill/>
                </a:ln>
                <a:solidFill>
                  <a:schemeClr val="tx1"/>
                </a:solidFill>
                <a:effectLst/>
                <a:uLnTx/>
                <a:uFillTx/>
                <a:latin typeface="+mn-lt"/>
                <a:ea typeface="+mn-ea"/>
                <a:cs typeface="+mn-cs"/>
              </a:rPr>
              <a:t>g_final</a:t>
            </a:r>
            <a:r>
              <a:rPr kumimoji="0" lang="en-IN" sz="2600" b="1" i="0" u="none" strike="noStrike" kern="1200" cap="none" spc="0" normalizeH="0" baseline="0" noProof="0" dirty="0" smtClean="0">
                <a:ln>
                  <a:noFill/>
                </a:ln>
                <a:solidFill>
                  <a:schemeClr val="tx1"/>
                </a:solidFill>
                <a:effectLst/>
                <a:uLnTx/>
                <a:uFillTx/>
                <a:latin typeface="+mn-lt"/>
                <a:ea typeface="+mn-ea"/>
                <a:cs typeface="+mn-cs"/>
              </a:rPr>
              <a:t>, sep="\n")</a:t>
            </a:r>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64BD6-697E-4BDD-89BC-AC6574A35561}"/>
              </a:ext>
            </a:extLst>
          </p:cNvPr>
          <p:cNvSpPr>
            <a:spLocks noGrp="1"/>
          </p:cNvSpPr>
          <p:nvPr>
            <p:ph type="title"/>
          </p:nvPr>
        </p:nvSpPr>
        <p:spPr>
          <a:xfrm>
            <a:off x="457200" y="228600"/>
            <a:ext cx="8229600" cy="1219200"/>
          </a:xfrm>
        </p:spPr>
        <p:txBody>
          <a:bodyPr>
            <a:noAutofit/>
          </a:bodyPr>
          <a:lstStyle/>
          <a:p>
            <a:r>
              <a:rPr lang="en-IN" sz="2800" b="1" dirty="0" smtClean="0"/>
              <a:t/>
            </a:r>
            <a:br>
              <a:rPr lang="en-IN" sz="2800" b="1" dirty="0" smtClean="0"/>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i="0" dirty="0" smtClean="0">
                <a:solidFill>
                  <a:srgbClr val="222635"/>
                </a:solidFill>
                <a:effectLst/>
                <a:latin typeface="Helvetica Neue"/>
              </a:rPr>
              <a:t/>
            </a:r>
            <a:br>
              <a:rPr lang="en-US" sz="2800" b="1" i="0" dirty="0" smtClean="0">
                <a:solidFill>
                  <a:srgbClr val="222635"/>
                </a:solidFill>
                <a:effectLst/>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US" sz="2800" b="1" dirty="0" smtClean="0">
                <a:solidFill>
                  <a:srgbClr val="222635"/>
                </a:solidFill>
                <a:latin typeface="Helvetica Neue"/>
              </a:rPr>
              <a:t/>
            </a:r>
            <a:br>
              <a:rPr lang="en-US" sz="2800" b="1" dirty="0" smtClean="0">
                <a:solidFill>
                  <a:srgbClr val="222635"/>
                </a:solidFill>
                <a:latin typeface="Helvetica Neue"/>
              </a:rPr>
            </a:br>
            <a:r>
              <a:rPr lang="en-IN" sz="2800" b="1" dirty="0" smtClean="0"/>
              <a:t/>
            </a:r>
            <a:br>
              <a:rPr lang="en-IN" sz="2800" b="1" dirty="0" smtClean="0"/>
            </a:br>
            <a:r>
              <a:rPr lang="en-IN" sz="2800" b="1" dirty="0" smtClean="0"/>
              <a:t> Steps to Follow for the Candidate Elimination Algorithm:</a:t>
            </a:r>
            <a:endParaRPr lang="en-IN" sz="2800" dirty="0"/>
          </a:p>
        </p:txBody>
      </p:sp>
      <p:graphicFrame>
        <p:nvGraphicFramePr>
          <p:cNvPr id="7" name="Table 6"/>
          <p:cNvGraphicFramePr>
            <a:graphicFrameLocks noGrp="1"/>
          </p:cNvGraphicFramePr>
          <p:nvPr/>
        </p:nvGraphicFramePr>
        <p:xfrm>
          <a:off x="533400" y="2819400"/>
          <a:ext cx="8382000" cy="3276601"/>
        </p:xfrm>
        <a:graphic>
          <a:graphicData uri="http://schemas.openxmlformats.org/drawingml/2006/table">
            <a:tbl>
              <a:tblPr/>
              <a:tblGrid>
                <a:gridCol w="992606"/>
                <a:gridCol w="1268329"/>
                <a:gridCol w="1323474"/>
                <a:gridCol w="1075323"/>
                <a:gridCol w="1102894"/>
                <a:gridCol w="1295900"/>
                <a:gridCol w="1323474"/>
              </a:tblGrid>
              <a:tr h="1075525">
                <a:tc>
                  <a:txBody>
                    <a:bodyPr/>
                    <a:lstStyle/>
                    <a:p>
                      <a:pPr algn="ctr" fontAlgn="ctr"/>
                      <a:r>
                        <a:rPr lang="en-IN" sz="2400" b="1" i="0" u="none" strike="noStrike" dirty="0">
                          <a:solidFill>
                            <a:srgbClr val="333333"/>
                          </a:solidFill>
                          <a:latin typeface="Arial"/>
                        </a:rPr>
                        <a:t>Sky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Temperature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Humid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Wind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Water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Forecast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2400" b="1" i="0" u="none" strike="noStrike" dirty="0">
                          <a:solidFill>
                            <a:srgbClr val="333333"/>
                          </a:solidFill>
                          <a:latin typeface="Arial"/>
                        </a:rPr>
                        <a:t>Output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50269">
                <a:tc>
                  <a:txBody>
                    <a:bodyPr/>
                    <a:lstStyle/>
                    <a:p>
                      <a:pPr algn="l" fontAlgn="b"/>
                      <a:r>
                        <a:rPr lang="en-IN" sz="2400" b="0" i="0" u="none" strike="noStrike" dirty="0">
                          <a:solidFill>
                            <a:srgbClr val="333333"/>
                          </a:solidFill>
                          <a:latin typeface="Arial"/>
                        </a:rPr>
                        <a:t>sunny</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normal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strong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same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yes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50269">
                <a:tc>
                  <a:txBody>
                    <a:bodyPr/>
                    <a:lstStyle/>
                    <a:p>
                      <a:pPr algn="l" fontAlgn="b"/>
                      <a:r>
                        <a:rPr lang="en-IN" sz="2400" b="0" i="0" u="none" strike="noStrike" dirty="0">
                          <a:solidFill>
                            <a:srgbClr val="333333"/>
                          </a:solidFill>
                          <a:latin typeface="Arial"/>
                        </a:rPr>
                        <a:t>sunny</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high</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strong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same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yes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50269">
                <a:tc>
                  <a:txBody>
                    <a:bodyPr/>
                    <a:lstStyle/>
                    <a:p>
                      <a:pPr algn="l" fontAlgn="b"/>
                      <a:r>
                        <a:rPr lang="en-IN" sz="2400" b="0" i="0" u="none" strike="noStrike" dirty="0">
                          <a:solidFill>
                            <a:srgbClr val="333333"/>
                          </a:solidFill>
                          <a:latin typeface="Arial"/>
                        </a:rPr>
                        <a:t>rainy</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cold</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high</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strong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change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no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50269">
                <a:tc>
                  <a:txBody>
                    <a:bodyPr/>
                    <a:lstStyle/>
                    <a:p>
                      <a:pPr algn="l" fontAlgn="b"/>
                      <a:r>
                        <a:rPr lang="en-IN" sz="2400" b="0" i="0" u="none" strike="noStrike">
                          <a:solidFill>
                            <a:srgbClr val="333333"/>
                          </a:solidFill>
                          <a:latin typeface="Arial"/>
                        </a:rPr>
                        <a:t>sunny</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warm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high</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strong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a:solidFill>
                            <a:srgbClr val="333333"/>
                          </a:solidFill>
                          <a:latin typeface="Arial"/>
                        </a:rPr>
                        <a:t>cold</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change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2400" b="0" i="0" u="none" strike="noStrike" dirty="0">
                          <a:solidFill>
                            <a:srgbClr val="333333"/>
                          </a:solidFill>
                          <a:latin typeface="Arial"/>
                        </a:rPr>
                        <a:t>yes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8" name="Rectangle 7"/>
          <p:cNvSpPr/>
          <p:nvPr/>
        </p:nvSpPr>
        <p:spPr>
          <a:xfrm>
            <a:off x="609600" y="1600200"/>
            <a:ext cx="2249334" cy="369332"/>
          </a:xfrm>
          <a:prstGeom prst="rect">
            <a:avLst/>
          </a:prstGeom>
        </p:spPr>
        <p:txBody>
          <a:bodyPr wrap="none">
            <a:spAutoFit/>
          </a:bodyPr>
          <a:lstStyle/>
          <a:p>
            <a:r>
              <a:rPr lang="en-IN" b="1" dirty="0" smtClean="0"/>
              <a:t>Enjoy Sport Dataset</a:t>
            </a:r>
            <a:r>
              <a:rPr lang="en-IN" dirty="0" smtClean="0"/>
              <a:t>:</a:t>
            </a:r>
            <a:endParaRPr lang="en-IN"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371600"/>
            <a:ext cx="8839200" cy="3539430"/>
          </a:xfrm>
          <a:prstGeom prst="rect">
            <a:avLst/>
          </a:prstGeom>
        </p:spPr>
        <p:txBody>
          <a:bodyPr wrap="square">
            <a:spAutoFit/>
          </a:bodyPr>
          <a:lstStyle/>
          <a:p>
            <a:r>
              <a:rPr lang="en-IN" sz="3200" dirty="0" smtClean="0"/>
              <a:t>Initialization of </a:t>
            </a:r>
            <a:r>
              <a:rPr lang="en-IN" sz="3200" dirty="0" err="1" smtClean="0"/>
              <a:t>specific_h</a:t>
            </a:r>
            <a:r>
              <a:rPr lang="en-IN" sz="3200" dirty="0" smtClean="0"/>
              <a:t> and </a:t>
            </a:r>
            <a:r>
              <a:rPr lang="en-IN" sz="3200" dirty="0" err="1" smtClean="0"/>
              <a:t>general_h</a:t>
            </a:r>
            <a:endParaRPr lang="en-IN" sz="3200" dirty="0" smtClean="0"/>
          </a:p>
          <a:p>
            <a:r>
              <a:rPr lang="en-IN" sz="3200" dirty="0" smtClean="0"/>
              <a:t>S0=[</a:t>
            </a:r>
            <a:r>
              <a:rPr lang="en-IN" sz="3200" dirty="0" smtClean="0"/>
              <a:t>'sunny' 'warm' 'normal' 'strong' 'warm' 'same</a:t>
            </a:r>
            <a:r>
              <a:rPr lang="en-IN" sz="3200" dirty="0" smtClean="0"/>
              <a:t>']</a:t>
            </a:r>
          </a:p>
          <a:p>
            <a:endParaRPr lang="en-IN" sz="3200" dirty="0" smtClean="0"/>
          </a:p>
          <a:p>
            <a:r>
              <a:rPr lang="en-IN" sz="3200" dirty="0" smtClean="0"/>
              <a:t>G0=[	['?', </a:t>
            </a:r>
            <a:r>
              <a:rPr lang="en-IN" sz="3200" dirty="0" smtClean="0"/>
              <a:t>'?', '?', '?', '?', '?'], ['?', '?', '?', '?', '?', '?'], </a:t>
            </a:r>
            <a:endParaRPr lang="en-IN" sz="3200" dirty="0" smtClean="0"/>
          </a:p>
          <a:p>
            <a:r>
              <a:rPr lang="en-IN" sz="3200" dirty="0" smtClean="0"/>
              <a:t>	</a:t>
            </a:r>
            <a:r>
              <a:rPr lang="en-IN" sz="3200" dirty="0" smtClean="0"/>
              <a:t>['?', </a:t>
            </a:r>
            <a:r>
              <a:rPr lang="en-IN" sz="3200" dirty="0" smtClean="0"/>
              <a:t>'?', '?', '?', '?', '?'], ['?', '?', '?', '?', '?', '?'], </a:t>
            </a:r>
            <a:endParaRPr lang="en-IN" sz="3200" dirty="0" smtClean="0"/>
          </a:p>
          <a:p>
            <a:r>
              <a:rPr lang="en-IN" sz="3200" dirty="0" smtClean="0"/>
              <a:t>	</a:t>
            </a:r>
            <a:r>
              <a:rPr lang="en-IN" sz="3200" dirty="0" smtClean="0"/>
              <a:t>['?', </a:t>
            </a:r>
            <a:r>
              <a:rPr lang="en-IN" sz="3200" dirty="0" smtClean="0"/>
              <a:t>'?', '?', '?', '?', '?'], ['?', '?', '?', '?', '?', </a:t>
            </a:r>
            <a:r>
              <a:rPr lang="en-IN" sz="3200" dirty="0" smtClean="0"/>
              <a:t>'?']</a:t>
            </a:r>
          </a:p>
          <a:p>
            <a:r>
              <a:rPr lang="en-IN" sz="3200" dirty="0" smtClean="0"/>
              <a:t>      ]</a:t>
            </a:r>
            <a:endParaRPr lang="en-IN" sz="3200" dirty="0" smtClean="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990600"/>
            <a:ext cx="8382000" cy="4401205"/>
          </a:xfrm>
          <a:prstGeom prst="rect">
            <a:avLst/>
          </a:prstGeom>
        </p:spPr>
        <p:txBody>
          <a:bodyPr wrap="square">
            <a:spAutoFit/>
          </a:bodyPr>
          <a:lstStyle/>
          <a:p>
            <a:r>
              <a:rPr lang="en-IN" sz="2800" dirty="0" smtClean="0"/>
              <a:t>Steps </a:t>
            </a:r>
            <a:r>
              <a:rPr lang="en-IN" sz="2800" dirty="0" smtClean="0"/>
              <a:t>of Candidate Elimination Algorithm 1</a:t>
            </a:r>
          </a:p>
          <a:p>
            <a:r>
              <a:rPr lang="en-IN" sz="2800" dirty="0" smtClean="0"/>
              <a:t>When d=[</a:t>
            </a:r>
            <a:r>
              <a:rPr lang="en-IN" sz="2800" dirty="0" smtClean="0"/>
              <a:t>'sunny' 'warm' 'normal' 'strong' 'warm' 'same</a:t>
            </a:r>
            <a:r>
              <a:rPr lang="en-IN" sz="2800" dirty="0" smtClean="0"/>
              <a:t>'] </a:t>
            </a:r>
          </a:p>
          <a:p>
            <a:r>
              <a:rPr lang="en-IN" sz="2800" dirty="0" smtClean="0"/>
              <a:t>is positive</a:t>
            </a:r>
            <a:endParaRPr lang="en-IN" sz="2800" dirty="0" smtClean="0"/>
          </a:p>
          <a:p>
            <a:r>
              <a:rPr lang="en-IN" sz="2800" dirty="0" smtClean="0"/>
              <a:t>Therefore :</a:t>
            </a:r>
            <a:endParaRPr lang="en-IN" sz="2800" dirty="0" smtClean="0"/>
          </a:p>
          <a:p>
            <a:r>
              <a:rPr lang="en-IN" sz="2800" dirty="0" smtClean="0"/>
              <a:t>S1=[</a:t>
            </a:r>
            <a:r>
              <a:rPr lang="en-IN" sz="2800" dirty="0" smtClean="0"/>
              <a:t>'sunny' 'warm' 'normal' 'strong' 'warm' 'same']</a:t>
            </a:r>
            <a:endParaRPr lang="en-IN" sz="2800" dirty="0" smtClean="0"/>
          </a:p>
          <a:p>
            <a:r>
              <a:rPr lang="en-IN" sz="2800" dirty="0" smtClean="0"/>
              <a:t>G1=[</a:t>
            </a:r>
          </a:p>
          <a:p>
            <a:pPr lvl="1"/>
            <a:r>
              <a:rPr lang="en-IN" sz="2800" dirty="0" smtClean="0"/>
              <a:t> </a:t>
            </a:r>
            <a:r>
              <a:rPr lang="en-IN" sz="2800" dirty="0" smtClean="0"/>
              <a:t> </a:t>
            </a:r>
            <a:r>
              <a:rPr lang="en-IN" sz="2800" dirty="0" smtClean="0"/>
              <a:t>['?', </a:t>
            </a:r>
            <a:r>
              <a:rPr lang="en-IN" sz="2800" dirty="0" smtClean="0"/>
              <a:t>'?', '?', '?', '?', '?'], ['?', '?', '?', '?', '?', '?'], </a:t>
            </a:r>
            <a:endParaRPr lang="en-IN" sz="2800" dirty="0" smtClean="0"/>
          </a:p>
          <a:p>
            <a:pPr lvl="1"/>
            <a:r>
              <a:rPr lang="en-IN" sz="2800" dirty="0" smtClean="0"/>
              <a:t> </a:t>
            </a:r>
            <a:r>
              <a:rPr lang="en-IN" sz="2800" dirty="0" smtClean="0"/>
              <a:t> </a:t>
            </a:r>
            <a:r>
              <a:rPr lang="en-IN" sz="2800" dirty="0" smtClean="0"/>
              <a:t>['?', </a:t>
            </a:r>
            <a:r>
              <a:rPr lang="en-IN" sz="2800" dirty="0" smtClean="0"/>
              <a:t>'?', '?', '?', '?', '?'], ['?', '?', '?', '?', '?', '?'], </a:t>
            </a:r>
            <a:endParaRPr lang="en-IN" sz="2800" dirty="0" smtClean="0"/>
          </a:p>
          <a:p>
            <a:pPr lvl="1"/>
            <a:r>
              <a:rPr lang="en-IN" sz="2800" dirty="0" smtClean="0"/>
              <a:t> </a:t>
            </a:r>
            <a:r>
              <a:rPr lang="en-IN" sz="2800" dirty="0" smtClean="0"/>
              <a:t> </a:t>
            </a:r>
            <a:r>
              <a:rPr lang="en-IN" sz="2800" dirty="0" smtClean="0"/>
              <a:t>['?', </a:t>
            </a:r>
            <a:r>
              <a:rPr lang="en-IN" sz="2800" dirty="0" smtClean="0"/>
              <a:t>'?', '?', '?', '?', '?'], ['?', '?', '?', '?', '?', </a:t>
            </a:r>
            <a:r>
              <a:rPr lang="en-IN" sz="2800" dirty="0" smtClean="0"/>
              <a:t>'?']</a:t>
            </a:r>
          </a:p>
          <a:p>
            <a:pPr lvl="1"/>
            <a:r>
              <a:rPr lang="en-IN" sz="2800" dirty="0" smtClean="0"/>
              <a:t>]</a:t>
            </a:r>
            <a:endParaRPr lang="en-IN" sz="2800" dirty="0" smtClean="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371600"/>
            <a:ext cx="9144000" cy="3539430"/>
          </a:xfrm>
          <a:prstGeom prst="rect">
            <a:avLst/>
          </a:prstGeom>
        </p:spPr>
        <p:txBody>
          <a:bodyPr wrap="square">
            <a:spAutoFit/>
          </a:bodyPr>
          <a:lstStyle/>
          <a:p>
            <a:r>
              <a:rPr lang="en-IN" sz="2800" dirty="0" smtClean="0"/>
              <a:t>Steps </a:t>
            </a:r>
            <a:r>
              <a:rPr lang="en-IN" sz="2800" dirty="0" smtClean="0"/>
              <a:t>of Candidate Elimination Algorithm </a:t>
            </a:r>
            <a:r>
              <a:rPr lang="en-IN" sz="2800" dirty="0" smtClean="0"/>
              <a:t>2</a:t>
            </a:r>
          </a:p>
          <a:p>
            <a:pPr fontAlgn="b"/>
            <a:r>
              <a:rPr lang="en-IN" sz="2800" dirty="0" smtClean="0"/>
              <a:t>When d={sunny, warm, high, strong, warm, same} is positive</a:t>
            </a:r>
          </a:p>
          <a:p>
            <a:pPr fontAlgn="b"/>
            <a:r>
              <a:rPr lang="en-IN" sz="2800" dirty="0" smtClean="0"/>
              <a:t>Now </a:t>
            </a:r>
            <a:endParaRPr lang="en-IN" sz="2800" dirty="0" smtClean="0"/>
          </a:p>
          <a:p>
            <a:r>
              <a:rPr lang="en-IN" sz="2800" dirty="0" smtClean="0"/>
              <a:t>S2=[</a:t>
            </a:r>
            <a:r>
              <a:rPr lang="en-IN" sz="2800" dirty="0" smtClean="0"/>
              <a:t>'sunny' 'warm' '?' 'strong' 'warm' 'same']</a:t>
            </a:r>
          </a:p>
          <a:p>
            <a:r>
              <a:rPr lang="en-IN" sz="2800" dirty="0" smtClean="0"/>
              <a:t>G2=[['?', </a:t>
            </a:r>
            <a:r>
              <a:rPr lang="en-IN" sz="2800" dirty="0" smtClean="0"/>
              <a:t>'?', '?', '?', '?', '?'], ['?', '?', '?', '?', '?', '?'], </a:t>
            </a:r>
            <a:endParaRPr lang="en-IN" sz="2800" dirty="0" smtClean="0"/>
          </a:p>
          <a:p>
            <a:r>
              <a:rPr lang="en-IN" sz="2800" dirty="0" smtClean="0"/>
              <a:t> </a:t>
            </a:r>
            <a:r>
              <a:rPr lang="en-IN" sz="2800" dirty="0" smtClean="0"/>
              <a:t>     </a:t>
            </a:r>
            <a:r>
              <a:rPr lang="en-IN" sz="2800" dirty="0" smtClean="0"/>
              <a:t>['?', </a:t>
            </a:r>
            <a:r>
              <a:rPr lang="en-IN" sz="2800" dirty="0" smtClean="0"/>
              <a:t>'?', '?', '?', '?', '?'], ['?', '?', '?', '?', '?', '?'], </a:t>
            </a:r>
            <a:endParaRPr lang="en-IN" sz="2800" dirty="0" smtClean="0"/>
          </a:p>
          <a:p>
            <a:r>
              <a:rPr lang="en-IN" sz="2800" dirty="0" smtClean="0"/>
              <a:t> </a:t>
            </a:r>
            <a:r>
              <a:rPr lang="en-IN" sz="2800" dirty="0" smtClean="0"/>
              <a:t>     </a:t>
            </a:r>
            <a:r>
              <a:rPr lang="en-IN" sz="2800" dirty="0" smtClean="0"/>
              <a:t>['?', </a:t>
            </a:r>
            <a:r>
              <a:rPr lang="en-IN" sz="2800" dirty="0" smtClean="0"/>
              <a:t>'?', '?', '?', '?', '?'], ['?', '?', '?', '?', '?', </a:t>
            </a:r>
            <a:r>
              <a:rPr lang="en-IN" sz="2800" dirty="0" smtClean="0"/>
              <a:t>'?']</a:t>
            </a:r>
          </a:p>
          <a:p>
            <a:r>
              <a:rPr lang="en-IN" sz="2800" dirty="0" smtClean="0"/>
              <a:t>]</a:t>
            </a:r>
            <a:endParaRPr lang="en-IN" sz="2800" dirty="0" smtClean="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447800"/>
            <a:ext cx="9144000" cy="3847207"/>
          </a:xfrm>
          <a:prstGeom prst="rect">
            <a:avLst/>
          </a:prstGeom>
        </p:spPr>
        <p:txBody>
          <a:bodyPr wrap="square">
            <a:spAutoFit/>
          </a:bodyPr>
          <a:lstStyle/>
          <a:p>
            <a:r>
              <a:rPr lang="en-IN" sz="3200" dirty="0" smtClean="0"/>
              <a:t>Steps </a:t>
            </a:r>
            <a:r>
              <a:rPr lang="en-IN" sz="3200" dirty="0" smtClean="0"/>
              <a:t>of Candidate Elimination Algorithm </a:t>
            </a:r>
            <a:r>
              <a:rPr lang="en-IN" sz="3200" dirty="0" smtClean="0"/>
              <a:t>3</a:t>
            </a:r>
          </a:p>
          <a:p>
            <a:pPr fontAlgn="b"/>
            <a:r>
              <a:rPr lang="en-IN" sz="3200" dirty="0" smtClean="0"/>
              <a:t>d</a:t>
            </a:r>
            <a:r>
              <a:rPr lang="en-IN" sz="3200" dirty="0" smtClean="0"/>
              <a:t>=</a:t>
            </a:r>
            <a:r>
              <a:rPr lang="en-IN" sz="3200" dirty="0" smtClean="0"/>
              <a:t>  {</a:t>
            </a:r>
            <a:r>
              <a:rPr lang="en-IN" sz="3200" dirty="0" smtClean="0"/>
              <a:t>rainy, cold, high, strong, warm, change</a:t>
            </a:r>
            <a:r>
              <a:rPr lang="en-IN" sz="3200" dirty="0" smtClean="0"/>
              <a:t>}       [</a:t>
            </a:r>
            <a:r>
              <a:rPr lang="en-IN" sz="3200" dirty="0" smtClean="0">
                <a:solidFill>
                  <a:srgbClr val="FF0000"/>
                </a:solidFill>
              </a:rPr>
              <a:t>Negative case]</a:t>
            </a:r>
          </a:p>
          <a:p>
            <a:r>
              <a:rPr lang="en-IN" sz="3200" dirty="0" smtClean="0"/>
              <a:t>S3=S2=[</a:t>
            </a:r>
            <a:r>
              <a:rPr lang="en-IN" sz="3200" dirty="0" smtClean="0"/>
              <a:t>'sunny' 'warm' '?' 'strong' 'warm' 'same</a:t>
            </a:r>
            <a:r>
              <a:rPr lang="en-IN" sz="3200" dirty="0" smtClean="0"/>
              <a:t>']</a:t>
            </a:r>
          </a:p>
          <a:p>
            <a:endParaRPr lang="en-IN" sz="3200" dirty="0" smtClean="0"/>
          </a:p>
          <a:p>
            <a:r>
              <a:rPr lang="en-IN" sz="2800" dirty="0" smtClean="0"/>
              <a:t>G3=[[</a:t>
            </a:r>
            <a:r>
              <a:rPr lang="en-IN" sz="2800" dirty="0" smtClean="0"/>
              <a:t>'sunny', '?', '?', '?', '?', '?'], ['?', 'warm', '?', '?', </a:t>
            </a:r>
            <a:r>
              <a:rPr lang="en-IN" sz="2800" dirty="0" smtClean="0"/>
              <a:t>'?' </a:t>
            </a:r>
            <a:r>
              <a:rPr lang="en-IN" sz="2800" dirty="0" smtClean="0"/>
              <a:t>'?'], </a:t>
            </a:r>
            <a:endParaRPr lang="en-IN" sz="2800" dirty="0" smtClean="0"/>
          </a:p>
          <a:p>
            <a:r>
              <a:rPr lang="en-IN" sz="2800" dirty="0" smtClean="0"/>
              <a:t>	</a:t>
            </a:r>
            <a:r>
              <a:rPr lang="en-IN" sz="2800" dirty="0" smtClean="0"/>
              <a:t>['?', </a:t>
            </a:r>
            <a:r>
              <a:rPr lang="en-IN" sz="2800" dirty="0" smtClean="0"/>
              <a:t>'?', '?', '?', '?', '?'], ['?', '?', '?', '?', '?', '?'], </a:t>
            </a:r>
            <a:endParaRPr lang="en-IN" sz="2800" dirty="0" smtClean="0"/>
          </a:p>
          <a:p>
            <a:r>
              <a:rPr lang="en-IN" sz="2800" dirty="0" smtClean="0"/>
              <a:t>	</a:t>
            </a:r>
            <a:r>
              <a:rPr lang="en-IN" sz="2800" dirty="0" smtClean="0"/>
              <a:t>['?', </a:t>
            </a:r>
            <a:r>
              <a:rPr lang="en-IN" sz="2800" dirty="0" smtClean="0"/>
              <a:t>'?', '?', '?', '?', '?'], ['?', '?', '?', '?', '?', 'same</a:t>
            </a:r>
            <a:r>
              <a:rPr lang="en-IN" sz="2800" dirty="0" smtClean="0"/>
              <a:t>']]</a:t>
            </a:r>
            <a:endParaRPr lang="en-IN" sz="2800" dirty="0" smtClean="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124754"/>
          </a:xfrm>
          <a:prstGeom prst="rect">
            <a:avLst/>
          </a:prstGeom>
        </p:spPr>
        <p:txBody>
          <a:bodyPr wrap="square">
            <a:spAutoFit/>
          </a:bodyPr>
          <a:lstStyle/>
          <a:p>
            <a:endParaRPr lang="en-IN" sz="2800" dirty="0" smtClean="0"/>
          </a:p>
          <a:p>
            <a:endParaRPr lang="en-IN" sz="2800" dirty="0" smtClean="0"/>
          </a:p>
          <a:p>
            <a:r>
              <a:rPr lang="en-IN" sz="2800" smtClean="0"/>
              <a:t>Steps </a:t>
            </a:r>
            <a:r>
              <a:rPr lang="en-IN" sz="2800" dirty="0" smtClean="0"/>
              <a:t>of Candidate Elimination Algorithm </a:t>
            </a:r>
            <a:r>
              <a:rPr lang="en-IN" sz="2800" dirty="0" smtClean="0"/>
              <a:t>4</a:t>
            </a:r>
          </a:p>
          <a:p>
            <a:pPr fontAlgn="b"/>
            <a:r>
              <a:rPr lang="en-IN" sz="2800" dirty="0" smtClean="0"/>
              <a:t>d={sunny, warm, high, strong, cold, change }</a:t>
            </a:r>
          </a:p>
          <a:p>
            <a:pPr fontAlgn="b"/>
            <a:endParaRPr lang="en-IN" sz="2800" dirty="0" smtClean="0"/>
          </a:p>
          <a:p>
            <a:r>
              <a:rPr lang="en-IN" sz="2800" dirty="0" smtClean="0"/>
              <a:t>S4=[</a:t>
            </a:r>
            <a:r>
              <a:rPr lang="en-IN" sz="2800" dirty="0" smtClean="0"/>
              <a:t>'sunny' 'warm' '?' 'strong' '?' </a:t>
            </a:r>
            <a:r>
              <a:rPr lang="en-IN" sz="2800" dirty="0" smtClean="0"/>
              <a:t>'?']</a:t>
            </a:r>
          </a:p>
          <a:p>
            <a:endParaRPr lang="en-IN" sz="2800" dirty="0" smtClean="0"/>
          </a:p>
          <a:p>
            <a:r>
              <a:rPr lang="en-IN" sz="2800" dirty="0" smtClean="0"/>
              <a:t>G4=[[</a:t>
            </a:r>
            <a:r>
              <a:rPr lang="en-IN" sz="2800" dirty="0" smtClean="0"/>
              <a:t>'sunny', '?', '?', '?', '?', '?'], ['?', 'warm', '?', '?', '?', '?'], ['?', '?', '?', '?', '?', '?'], ['?', '?', '?', '?', '?', '?'], ['?', '?', '?', '?', '?', '?'], ['?', '?', '?', '?', '?', '?']]</a:t>
            </a:r>
          </a:p>
          <a:p>
            <a:r>
              <a:rPr lang="en-IN" sz="2800" dirty="0" smtClean="0"/>
              <a:t>Final </a:t>
            </a:r>
            <a:r>
              <a:rPr lang="en-IN" sz="2800" dirty="0" err="1" smtClean="0"/>
              <a:t>Specific_h</a:t>
            </a:r>
            <a:r>
              <a:rPr lang="en-IN" sz="2800" dirty="0" smtClean="0"/>
              <a:t>:</a:t>
            </a:r>
          </a:p>
          <a:p>
            <a:r>
              <a:rPr lang="en-IN" sz="2800" dirty="0" smtClean="0"/>
              <a:t>['sunny' 'warm' '?' 'strong' '?' '?‘]</a:t>
            </a:r>
          </a:p>
          <a:p>
            <a:r>
              <a:rPr lang="en-IN" sz="2800" dirty="0" smtClean="0"/>
              <a:t>Final </a:t>
            </a:r>
            <a:r>
              <a:rPr lang="en-IN" sz="2800" dirty="0" err="1" smtClean="0"/>
              <a:t>General_h</a:t>
            </a:r>
            <a:r>
              <a:rPr lang="en-IN" sz="2800" dirty="0" smtClean="0"/>
              <a:t>:</a:t>
            </a:r>
          </a:p>
          <a:p>
            <a:r>
              <a:rPr lang="en-IN" sz="2800" dirty="0" smtClean="0"/>
              <a:t>[['sunny', '?', '?', '?', '?', '?'], ['?', 'warm', '?', '?', '?', '?']]</a:t>
            </a:r>
            <a:endParaRPr lang="en-IN" sz="2800" dirty="0"/>
          </a:p>
        </p:txBody>
      </p:sp>
    </p:spTree>
    <p:extLst>
      <p:ext uri="{BB962C8B-B14F-4D97-AF65-F5344CB8AC3E}">
        <p14:creationId xmlns="" xmlns:p14="http://schemas.microsoft.com/office/powerpoint/2010/main" val="5475518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Terminology</a:t>
            </a:r>
          </a:p>
        </p:txBody>
      </p:sp>
      <p:pic>
        <p:nvPicPr>
          <p:cNvPr id="7170" name="Picture 2"/>
          <p:cNvPicPr>
            <a:picLocks noChangeAspect="1" noChangeArrowheads="1"/>
          </p:cNvPicPr>
          <p:nvPr/>
        </p:nvPicPr>
        <p:blipFill>
          <a:blip r:embed="rId2" cstate="print"/>
          <a:srcRect/>
          <a:stretch>
            <a:fillRect/>
          </a:stretch>
        </p:blipFill>
        <p:spPr bwMode="auto">
          <a:xfrm>
            <a:off x="838200" y="2209800"/>
            <a:ext cx="5991225" cy="2619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05800" cy="1143000"/>
          </a:xfrm>
        </p:spPr>
        <p:txBody>
          <a:bodyPr>
            <a:normAutofit/>
          </a:bodyPr>
          <a:lstStyle/>
          <a:p>
            <a:r>
              <a:rPr lang="en-US" sz="3600" dirty="0"/>
              <a:t>Brute-Force </a:t>
            </a:r>
            <a:r>
              <a:rPr lang="en-US" sz="3600" dirty="0" err="1"/>
              <a:t>Bayes</a:t>
            </a:r>
            <a:r>
              <a:rPr lang="en-US" sz="3600" dirty="0"/>
              <a:t> Concept Learning</a:t>
            </a:r>
          </a:p>
        </p:txBody>
      </p:sp>
      <p:pic>
        <p:nvPicPr>
          <p:cNvPr id="8194" name="Picture 2"/>
          <p:cNvPicPr>
            <a:picLocks noChangeAspect="1" noChangeArrowheads="1"/>
          </p:cNvPicPr>
          <p:nvPr/>
        </p:nvPicPr>
        <p:blipFill>
          <a:blip r:embed="rId2" cstate="print"/>
          <a:srcRect/>
          <a:stretch>
            <a:fillRect/>
          </a:stretch>
        </p:blipFill>
        <p:spPr bwMode="auto">
          <a:xfrm>
            <a:off x="609600" y="2590800"/>
            <a:ext cx="6724650" cy="2743200"/>
          </a:xfrm>
          <a:prstGeom prst="rect">
            <a:avLst/>
          </a:prstGeom>
          <a:noFill/>
          <a:ln w="9525">
            <a:noFill/>
            <a:miter lim="800000"/>
            <a:headEnd/>
            <a:tailEnd/>
          </a:ln>
          <a:effectLst/>
        </p:spPr>
      </p:pic>
      <p:sp>
        <p:nvSpPr>
          <p:cNvPr id="4" name="TextBox 3"/>
          <p:cNvSpPr txBox="1"/>
          <p:nvPr/>
        </p:nvSpPr>
        <p:spPr>
          <a:xfrm>
            <a:off x="609600" y="2057400"/>
            <a:ext cx="3886770" cy="369332"/>
          </a:xfrm>
          <a:prstGeom prst="rect">
            <a:avLst/>
          </a:prstGeom>
          <a:noFill/>
        </p:spPr>
        <p:txBody>
          <a:bodyPr wrap="none" rtlCol="0">
            <a:spAutoFit/>
          </a:bodyPr>
          <a:lstStyle/>
          <a:p>
            <a:r>
              <a:rPr lang="en-US" b="1" dirty="0"/>
              <a:t>Brute Force MAP learning Algorithm</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05800" cy="704088"/>
          </a:xfrm>
        </p:spPr>
        <p:txBody>
          <a:bodyPr>
            <a:normAutofit/>
          </a:bodyPr>
          <a:lstStyle/>
          <a:p>
            <a:r>
              <a:rPr lang="en-US" sz="3200" b="1" dirty="0"/>
              <a:t>Constraining Our Example</a:t>
            </a:r>
            <a:endParaRPr lang="en-US" sz="3200" dirty="0"/>
          </a:p>
        </p:txBody>
      </p:sp>
      <p:pic>
        <p:nvPicPr>
          <p:cNvPr id="9218" name="Picture 2"/>
          <p:cNvPicPr>
            <a:picLocks noChangeAspect="1" noChangeArrowheads="1"/>
          </p:cNvPicPr>
          <p:nvPr/>
        </p:nvPicPr>
        <p:blipFill>
          <a:blip r:embed="rId2" cstate="print"/>
          <a:srcRect/>
          <a:stretch>
            <a:fillRect/>
          </a:stretch>
        </p:blipFill>
        <p:spPr bwMode="auto">
          <a:xfrm>
            <a:off x="381000" y="1371600"/>
            <a:ext cx="7381875" cy="2276475"/>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457200" y="4800600"/>
            <a:ext cx="4219575" cy="1190625"/>
          </a:xfrm>
          <a:prstGeom prst="rect">
            <a:avLst/>
          </a:prstGeom>
          <a:noFill/>
          <a:ln w="9525">
            <a:noFill/>
            <a:miter lim="800000"/>
            <a:headEnd/>
            <a:tailEnd/>
          </a:ln>
          <a:effectLst/>
        </p:spPr>
      </p:pic>
      <p:sp>
        <p:nvSpPr>
          <p:cNvPr id="5" name="TextBox 4"/>
          <p:cNvSpPr txBox="1"/>
          <p:nvPr/>
        </p:nvSpPr>
        <p:spPr>
          <a:xfrm>
            <a:off x="457200" y="4191000"/>
            <a:ext cx="3044423" cy="400110"/>
          </a:xfrm>
          <a:prstGeom prst="rect">
            <a:avLst/>
          </a:prstGeom>
          <a:noFill/>
        </p:spPr>
        <p:txBody>
          <a:bodyPr wrap="none" rtlCol="0">
            <a:spAutoFit/>
          </a:bodyPr>
          <a:lstStyle/>
          <a:p>
            <a:r>
              <a:rPr lang="en-US" sz="2000" b="1" dirty="0"/>
              <a:t>These constraints imply…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2AF1F6-9C75-426F-A14A-BC3E6C3DA526}"/>
              </a:ext>
            </a:extLst>
          </p:cNvPr>
          <p:cNvSpPr>
            <a:spLocks noGrp="1"/>
          </p:cNvSpPr>
          <p:nvPr>
            <p:ph type="title"/>
          </p:nvPr>
        </p:nvSpPr>
        <p:spPr>
          <a:xfrm>
            <a:off x="381000" y="76200"/>
            <a:ext cx="8229600" cy="1143000"/>
          </a:xfrm>
        </p:spPr>
        <p:txBody>
          <a:bodyPr/>
          <a:lstStyle/>
          <a:p>
            <a:r>
              <a:rPr lang="en-US" dirty="0"/>
              <a:t>Linear Regression</a:t>
            </a:r>
            <a:endParaRPr lang="en-IN" dirty="0"/>
          </a:p>
        </p:txBody>
      </p:sp>
      <p:sp>
        <p:nvSpPr>
          <p:cNvPr id="3" name="Content Placeholder 2">
            <a:extLst>
              <a:ext uri="{FF2B5EF4-FFF2-40B4-BE49-F238E27FC236}">
                <a16:creationId xmlns="" xmlns:a16="http://schemas.microsoft.com/office/drawing/2014/main" id="{5DB916BE-A474-441B-AAB4-10D3B6CF5EB8}"/>
              </a:ext>
            </a:extLst>
          </p:cNvPr>
          <p:cNvSpPr>
            <a:spLocks noGrp="1"/>
          </p:cNvSpPr>
          <p:nvPr>
            <p:ph idx="1"/>
          </p:nvPr>
        </p:nvSpPr>
        <p:spPr>
          <a:xfrm>
            <a:off x="457200" y="1371600"/>
            <a:ext cx="8229600" cy="4953000"/>
          </a:xfrm>
        </p:spPr>
        <p:txBody>
          <a:bodyPr>
            <a:normAutofit fontScale="92500"/>
          </a:bodyPr>
          <a:lstStyle/>
          <a:p>
            <a:pPr algn="just"/>
            <a:r>
              <a:rPr lang="en-US" b="1" i="0" dirty="0">
                <a:effectLst/>
              </a:rPr>
              <a:t>Linear Regression</a:t>
            </a:r>
            <a:r>
              <a:rPr lang="en-US" b="0" i="0" dirty="0">
                <a:effectLst/>
              </a:rPr>
              <a:t> is a machine learning algorithm based on </a:t>
            </a:r>
            <a:r>
              <a:rPr lang="en-US" b="1" i="0" dirty="0">
                <a:effectLst/>
              </a:rPr>
              <a:t>supervised regression algorithm</a:t>
            </a:r>
            <a:r>
              <a:rPr lang="en-US" b="0" i="0" dirty="0" smtClean="0">
                <a:effectLst/>
              </a:rPr>
              <a:t>.</a:t>
            </a:r>
          </a:p>
          <a:p>
            <a:pPr algn="just"/>
            <a:endParaRPr lang="en-US" b="0" i="0" dirty="0">
              <a:effectLst/>
            </a:endParaRPr>
          </a:p>
          <a:p>
            <a:pPr algn="just"/>
            <a:r>
              <a:rPr lang="en-US" b="0" i="0" dirty="0">
                <a:effectLst/>
              </a:rPr>
              <a:t>Regression models a target prediction value based on independent variables. It is mostly used for finding out the relationship between variables and forecasting</a:t>
            </a:r>
            <a:r>
              <a:rPr lang="en-US" b="0" i="0" dirty="0" smtClean="0">
                <a:effectLst/>
              </a:rPr>
              <a:t>.</a:t>
            </a:r>
          </a:p>
          <a:p>
            <a:pPr algn="just"/>
            <a:endParaRPr lang="en-US" b="0" i="0" dirty="0">
              <a:effectLst/>
            </a:endParaRPr>
          </a:p>
          <a:p>
            <a:pPr algn="just"/>
            <a:r>
              <a:rPr lang="en-US" b="0" i="0" dirty="0">
                <a:effectLst/>
              </a:rPr>
              <a:t>Different regression models differ based on – the kind of relationship between the dependent and independent variables</a:t>
            </a:r>
            <a:r>
              <a:rPr lang="en-US" b="0" i="0" dirty="0" smtClean="0">
                <a:effectLst/>
              </a:rPr>
              <a:t>,</a:t>
            </a:r>
          </a:p>
          <a:p>
            <a:pPr algn="just"/>
            <a:endParaRPr lang="en-US" b="0" i="0" dirty="0" smtClean="0">
              <a:effectLst/>
            </a:endParaRPr>
          </a:p>
          <a:p>
            <a:pPr marL="0" indent="0" algn="just">
              <a:buNone/>
            </a:pPr>
            <a:r>
              <a:rPr lang="en-US" dirty="0"/>
              <a:t/>
            </a:r>
            <a:br>
              <a:rPr lang="en-US" dirty="0"/>
            </a:br>
            <a:endParaRPr lang="en-IN" dirty="0"/>
          </a:p>
        </p:txBody>
      </p:sp>
    </p:spTree>
    <p:extLst>
      <p:ext uri="{BB962C8B-B14F-4D97-AF65-F5344CB8AC3E}">
        <p14:creationId xmlns="" xmlns:p14="http://schemas.microsoft.com/office/powerpoint/2010/main" val="27141345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066800"/>
            <a:ext cx="2576346" cy="369332"/>
          </a:xfrm>
          <a:prstGeom prst="rect">
            <a:avLst/>
          </a:prstGeom>
        </p:spPr>
        <p:txBody>
          <a:bodyPr wrap="none">
            <a:spAutoFit/>
          </a:bodyPr>
          <a:lstStyle/>
          <a:p>
            <a:r>
              <a:rPr lang="en-US" b="1" dirty="0"/>
              <a:t>If h is consistent with D:</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 y="1600200"/>
            <a:ext cx="72771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838200"/>
            <a:ext cx="2409634" cy="369332"/>
          </a:xfrm>
          <a:prstGeom prst="rect">
            <a:avLst/>
          </a:prstGeom>
        </p:spPr>
        <p:txBody>
          <a:bodyPr wrap="none">
            <a:spAutoFit/>
          </a:bodyPr>
          <a:lstStyle/>
          <a:p>
            <a:r>
              <a:rPr lang="en-US" b="1" dirty="0"/>
              <a:t>the derivation of P(D):</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838200" y="1371600"/>
            <a:ext cx="7362825" cy="31623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1143000" y="5638800"/>
            <a:ext cx="4953000" cy="857250"/>
          </a:xfrm>
          <a:prstGeom prst="rect">
            <a:avLst/>
          </a:prstGeom>
          <a:noFill/>
          <a:ln w="9525">
            <a:noFill/>
            <a:miter lim="800000"/>
            <a:headEnd/>
            <a:tailEnd/>
          </a:ln>
          <a:effectLst/>
        </p:spPr>
      </p:pic>
      <p:sp>
        <p:nvSpPr>
          <p:cNvPr id="6" name="Rectangle 5"/>
          <p:cNvSpPr/>
          <p:nvPr/>
        </p:nvSpPr>
        <p:spPr>
          <a:xfrm>
            <a:off x="1295400" y="4953000"/>
            <a:ext cx="1163780" cy="369332"/>
          </a:xfrm>
          <a:prstGeom prst="rect">
            <a:avLst/>
          </a:prstGeom>
        </p:spPr>
        <p:txBody>
          <a:bodyPr wrap="none">
            <a:spAutoFit/>
          </a:bodyPr>
          <a:lstStyle/>
          <a:p>
            <a:r>
              <a:rPr lang="en-US" b="1" dirty="0"/>
              <a:t>therefore:</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305800" cy="1143000"/>
          </a:xfrm>
        </p:spPr>
        <p:txBody>
          <a:bodyPr>
            <a:normAutofit/>
          </a:bodyPr>
          <a:lstStyle/>
          <a:p>
            <a:r>
              <a:rPr lang="en-US" sz="3200" dirty="0"/>
              <a:t>Evolution of posterior probabilities</a:t>
            </a:r>
          </a:p>
        </p:txBody>
      </p:sp>
      <p:pic>
        <p:nvPicPr>
          <p:cNvPr id="12290" name="Picture 2"/>
          <p:cNvPicPr>
            <a:picLocks noChangeAspect="1" noChangeArrowheads="1"/>
          </p:cNvPicPr>
          <p:nvPr/>
        </p:nvPicPr>
        <p:blipFill>
          <a:blip r:embed="rId2" cstate="print"/>
          <a:srcRect/>
          <a:stretch>
            <a:fillRect/>
          </a:stretch>
        </p:blipFill>
        <p:spPr bwMode="auto">
          <a:xfrm>
            <a:off x="914400" y="1524000"/>
            <a:ext cx="7239000" cy="2587557"/>
          </a:xfrm>
          <a:prstGeom prst="rect">
            <a:avLst/>
          </a:prstGeom>
          <a:noFill/>
          <a:ln w="9525">
            <a:noFill/>
            <a:miter lim="800000"/>
            <a:headEnd/>
            <a:tailEnd/>
          </a:ln>
          <a:effectLst/>
        </p:spPr>
      </p:pic>
      <p:sp>
        <p:nvSpPr>
          <p:cNvPr id="5" name="Rectangle 4"/>
          <p:cNvSpPr/>
          <p:nvPr/>
        </p:nvSpPr>
        <p:spPr>
          <a:xfrm>
            <a:off x="457200" y="4267200"/>
            <a:ext cx="8458200" cy="1477328"/>
          </a:xfrm>
          <a:prstGeom prst="rect">
            <a:avLst/>
          </a:prstGeom>
        </p:spPr>
        <p:txBody>
          <a:bodyPr wrap="square">
            <a:spAutoFit/>
          </a:bodyPr>
          <a:lstStyle/>
          <a:p>
            <a:r>
              <a:rPr lang="en-US" dirty="0"/>
              <a:t>Evolution of posterior probabilities </a:t>
            </a:r>
            <a:r>
              <a:rPr lang="en-US" i="1" dirty="0"/>
              <a:t>P(</a:t>
            </a:r>
            <a:r>
              <a:rPr lang="en-US" i="1" dirty="0" err="1"/>
              <a:t>h|D</a:t>
            </a:r>
            <a:r>
              <a:rPr lang="en-US" dirty="0"/>
              <a:t>) with increasing training data. </a:t>
            </a:r>
          </a:p>
          <a:p>
            <a:r>
              <a:rPr lang="en-US" dirty="0"/>
              <a:t>(a) Uniform priors assign equal probability to each hypothesis. As training data increases first to </a:t>
            </a:r>
            <a:r>
              <a:rPr lang="en-US" i="1" dirty="0"/>
              <a:t>D1 (b), then to D1 ^ D2 </a:t>
            </a:r>
            <a:r>
              <a:rPr lang="en-US" dirty="0"/>
              <a:t>(c)</a:t>
            </a:r>
            <a:r>
              <a:rPr lang="en-US" b="1" dirty="0"/>
              <a:t>, </a:t>
            </a:r>
            <a:r>
              <a:rPr lang="en-US" dirty="0"/>
              <a:t>the posterior probability of inconsistent hypotheses becomes zero, while posterior probabilities increase for hypotheses remaining in the version space.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8305800" cy="627888"/>
          </a:xfrm>
        </p:spPr>
        <p:txBody>
          <a:bodyPr>
            <a:normAutofit/>
          </a:bodyPr>
          <a:lstStyle/>
          <a:p>
            <a:r>
              <a:rPr lang="en-US" sz="3600" b="1" dirty="0"/>
              <a:t>MAP Hypotheses and Consistent Learners</a:t>
            </a:r>
          </a:p>
        </p:txBody>
      </p:sp>
      <p:sp>
        <p:nvSpPr>
          <p:cNvPr id="3" name="Rectangle 2"/>
          <p:cNvSpPr/>
          <p:nvPr/>
        </p:nvSpPr>
        <p:spPr>
          <a:xfrm>
            <a:off x="457200" y="1720840"/>
            <a:ext cx="8077200" cy="4154984"/>
          </a:xfrm>
          <a:prstGeom prst="rect">
            <a:avLst/>
          </a:prstGeom>
        </p:spPr>
        <p:txBody>
          <a:bodyPr wrap="square">
            <a:spAutoFit/>
          </a:bodyPr>
          <a:lstStyle/>
          <a:p>
            <a:r>
              <a:rPr lang="en-US" sz="2400" b="1" dirty="0"/>
              <a:t>consistent learner: </a:t>
            </a:r>
            <a:r>
              <a:rPr lang="en-US" sz="2400" dirty="0"/>
              <a:t>a learning algorithm that outputs a hypothesis that commits zero errors over the training examples.</a:t>
            </a:r>
          </a:p>
          <a:p>
            <a:endParaRPr lang="en-US" sz="2400" dirty="0"/>
          </a:p>
          <a:p>
            <a:r>
              <a:rPr lang="en-US" sz="2400" dirty="0"/>
              <a:t>Every consistent learner outputs a MAP hypothesis if we assume:</a:t>
            </a:r>
          </a:p>
          <a:p>
            <a:pPr>
              <a:buFont typeface="Arial" pitchFamily="34" charset="0"/>
              <a:buChar char="•"/>
            </a:pPr>
            <a:r>
              <a:rPr lang="en-US" sz="2400" dirty="0"/>
              <a:t>uniform prior probability distribution over H</a:t>
            </a:r>
          </a:p>
          <a:p>
            <a:pPr>
              <a:buFont typeface="Arial" pitchFamily="34" charset="0"/>
              <a:buChar char="•"/>
            </a:pPr>
            <a:r>
              <a:rPr lang="en-US" sz="2400" dirty="0"/>
              <a:t>deterministic, noise-free training data</a:t>
            </a:r>
          </a:p>
          <a:p>
            <a:pPr>
              <a:buFont typeface="Arial" pitchFamily="34" charset="0"/>
              <a:buChar char="•"/>
            </a:pPr>
            <a:endParaRPr lang="en-US" sz="2400" dirty="0"/>
          </a:p>
          <a:p>
            <a:r>
              <a:rPr lang="en-US" sz="2400" dirty="0"/>
              <a:t>Example: Find-S outputs the maximally specific consistent hypothesis, which is a MAP hypothesis.</a:t>
            </a:r>
          </a:p>
          <a:p>
            <a:endParaRPr lang="en-US" sz="24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524000"/>
            <a:ext cx="6477000" cy="400110"/>
          </a:xfrm>
          <a:prstGeom prst="rect">
            <a:avLst/>
          </a:prstGeom>
        </p:spPr>
        <p:txBody>
          <a:bodyPr wrap="square">
            <a:spAutoFit/>
          </a:bodyPr>
          <a:lstStyle/>
          <a:p>
            <a:r>
              <a:rPr lang="en-US" sz="2000" b="1" dirty="0"/>
              <a:t>Characterizing the Behavior of Learning Algorithms</a:t>
            </a:r>
            <a:endParaRPr lang="en-US" sz="2000" dirty="0"/>
          </a:p>
        </p:txBody>
      </p:sp>
      <p:sp>
        <p:nvSpPr>
          <p:cNvPr id="4" name="Title 1"/>
          <p:cNvSpPr>
            <a:spLocks noGrp="1"/>
          </p:cNvSpPr>
          <p:nvPr>
            <p:ph type="title"/>
          </p:nvPr>
        </p:nvSpPr>
        <p:spPr>
          <a:xfrm>
            <a:off x="304800" y="685800"/>
            <a:ext cx="8305800" cy="627888"/>
          </a:xfrm>
        </p:spPr>
        <p:txBody>
          <a:bodyPr>
            <a:normAutofit/>
          </a:bodyPr>
          <a:lstStyle/>
          <a:p>
            <a:r>
              <a:rPr lang="en-US" sz="3600" b="1" dirty="0"/>
              <a:t>MAP Hypotheses and Consistent Learners</a:t>
            </a:r>
          </a:p>
        </p:txBody>
      </p:sp>
      <p:pic>
        <p:nvPicPr>
          <p:cNvPr id="13314" name="Picture 2"/>
          <p:cNvPicPr>
            <a:picLocks noChangeAspect="1" noChangeArrowheads="1"/>
          </p:cNvPicPr>
          <p:nvPr/>
        </p:nvPicPr>
        <p:blipFill>
          <a:blip r:embed="rId2" cstate="print"/>
          <a:srcRect/>
          <a:stretch>
            <a:fillRect/>
          </a:stretch>
        </p:blipFill>
        <p:spPr bwMode="auto">
          <a:xfrm>
            <a:off x="533400" y="1981200"/>
            <a:ext cx="7353300" cy="4229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45" y="193964"/>
            <a:ext cx="8305800" cy="1143000"/>
          </a:xfrm>
        </p:spPr>
        <p:txBody>
          <a:bodyPr>
            <a:noAutofit/>
          </a:bodyPr>
          <a:lstStyle/>
          <a:p>
            <a:r>
              <a:rPr lang="en-US" sz="3200" b="1" dirty="0"/>
              <a:t>4.Maximum Likelihood and </a:t>
            </a:r>
            <a:r>
              <a:rPr lang="en-US" sz="3200" b="1" dirty="0" smtClean="0"/>
              <a:t>Least-Squared </a:t>
            </a:r>
            <a:r>
              <a:rPr lang="en-US" sz="3200" b="1" dirty="0"/>
              <a:t>Error Hypotheses</a:t>
            </a:r>
            <a:endParaRPr lang="en-US" sz="3200" dirty="0"/>
          </a:p>
        </p:txBody>
      </p:sp>
      <p:sp>
        <p:nvSpPr>
          <p:cNvPr id="5" name="TextBox 4">
            <a:extLst>
              <a:ext uri="{FF2B5EF4-FFF2-40B4-BE49-F238E27FC236}">
                <a16:creationId xmlns="" xmlns:a16="http://schemas.microsoft.com/office/drawing/2014/main" id="{0FA01DBD-11AD-46EF-8621-7179825DD618}"/>
              </a:ext>
            </a:extLst>
          </p:cNvPr>
          <p:cNvSpPr txBox="1"/>
          <p:nvPr/>
        </p:nvSpPr>
        <p:spPr>
          <a:xfrm>
            <a:off x="228600" y="1295400"/>
            <a:ext cx="8610600" cy="5078313"/>
          </a:xfrm>
          <a:prstGeom prst="rect">
            <a:avLst/>
          </a:prstGeom>
          <a:noFill/>
        </p:spPr>
        <p:txBody>
          <a:bodyPr wrap="square">
            <a:spAutoFit/>
          </a:bodyPr>
          <a:lstStyle/>
          <a:p>
            <a:pPr marL="285750" indent="-285750">
              <a:buFont typeface="Arial" panose="020B0604020202020204" pitchFamily="34" charset="0"/>
              <a:buChar char="•"/>
            </a:pPr>
            <a:r>
              <a:rPr lang="en-US" b="0" i="0" dirty="0" smtClean="0">
                <a:effectLst/>
                <a:latin typeface="Arial" panose="020B0604020202020204" pitchFamily="34" charset="0"/>
              </a:rPr>
              <a:t>In </a:t>
            </a:r>
            <a:r>
              <a:rPr lang="en-US" b="0" i="0" dirty="0">
                <a:effectLst/>
                <a:latin typeface="Arial" panose="020B0604020202020204" pitchFamily="34" charset="0"/>
              </a:rPr>
              <a:t>statistics, </a:t>
            </a:r>
            <a:r>
              <a:rPr lang="en-US" b="1" i="0" dirty="0">
                <a:effectLst/>
                <a:latin typeface="Arial" panose="020B0604020202020204" pitchFamily="34" charset="0"/>
              </a:rPr>
              <a:t>maximum likelihood estimation</a:t>
            </a:r>
            <a:r>
              <a:rPr lang="en-US" b="0" i="0" dirty="0">
                <a:effectLst/>
                <a:latin typeface="Arial" panose="020B0604020202020204" pitchFamily="34" charset="0"/>
              </a:rPr>
              <a:t> (</a:t>
            </a:r>
            <a:r>
              <a:rPr lang="en-US" b="1" i="0" dirty="0">
                <a:effectLst/>
                <a:latin typeface="Arial" panose="020B0604020202020204" pitchFamily="34" charset="0"/>
              </a:rPr>
              <a:t>MLE</a:t>
            </a:r>
            <a:r>
              <a:rPr lang="en-US" b="0" i="0" dirty="0">
                <a:effectLst/>
                <a:latin typeface="Arial" panose="020B0604020202020204" pitchFamily="34" charset="0"/>
              </a:rPr>
              <a:t>) is a </a:t>
            </a:r>
            <a:r>
              <a:rPr lang="en-US" b="0" i="0" dirty="0" smtClean="0">
                <a:effectLst/>
                <a:latin typeface="Arial" panose="020B0604020202020204" pitchFamily="34" charset="0"/>
              </a:rPr>
              <a:t>method of estimating the</a:t>
            </a:r>
            <a:r>
              <a:rPr lang="en-US" b="0" i="0" dirty="0">
                <a:effectLst/>
                <a:latin typeface="Arial" panose="020B0604020202020204" pitchFamily="34" charset="0"/>
              </a:rPr>
              <a:t> </a:t>
            </a:r>
            <a:r>
              <a:rPr lang="en-US" b="0" i="0" strike="noStrike" dirty="0" smtClean="0">
                <a:effectLst/>
                <a:latin typeface="Arial" panose="020B0604020202020204" pitchFamily="34" charset="0"/>
              </a:rPr>
              <a:t>parameters</a:t>
            </a:r>
            <a:r>
              <a:rPr lang="en-US" b="0" i="0" dirty="0">
                <a:effectLst/>
                <a:latin typeface="Arial" panose="020B0604020202020204" pitchFamily="34" charset="0"/>
              </a:rPr>
              <a:t> of a </a:t>
            </a:r>
            <a:r>
              <a:rPr lang="en-US" b="0" i="0" strike="noStrike" dirty="0" smtClean="0">
                <a:effectLst/>
                <a:latin typeface="Arial" panose="020B0604020202020204" pitchFamily="34" charset="0"/>
              </a:rPr>
              <a:t>probability </a:t>
            </a:r>
            <a:r>
              <a:rPr lang="en-US" b="0" i="0" strike="noStrike" dirty="0">
                <a:effectLst/>
                <a:latin typeface="Arial" panose="020B0604020202020204" pitchFamily="34" charset="0"/>
              </a:rPr>
              <a:t>distribution</a:t>
            </a:r>
            <a:r>
              <a:rPr lang="en-US" b="0" i="0" dirty="0">
                <a:effectLst/>
                <a:latin typeface="Arial" panose="020B0604020202020204" pitchFamily="34" charset="0"/>
              </a:rPr>
              <a:t> by </a:t>
            </a:r>
            <a:r>
              <a:rPr lang="en-US" b="0" i="0" strike="noStrike" dirty="0">
                <a:effectLst/>
                <a:latin typeface="Arial" panose="020B0604020202020204" pitchFamily="34" charset="0"/>
              </a:rPr>
              <a:t>maximizing</a:t>
            </a:r>
            <a:r>
              <a:rPr lang="en-US" b="0" i="0" dirty="0">
                <a:effectLst/>
                <a:latin typeface="Arial" panose="020B0604020202020204" pitchFamily="34" charset="0"/>
              </a:rPr>
              <a:t> a </a:t>
            </a:r>
            <a:r>
              <a:rPr lang="en-US" b="0" i="0" strike="noStrike" dirty="0">
                <a:effectLst/>
                <a:latin typeface="Arial" panose="020B0604020202020204" pitchFamily="34" charset="0"/>
              </a:rPr>
              <a:t>likelihood function</a:t>
            </a:r>
            <a:r>
              <a:rPr lang="en-US" b="0" i="0" dirty="0">
                <a:effectLst/>
                <a:latin typeface="Arial" panose="020B0604020202020204" pitchFamily="34" charset="0"/>
              </a:rPr>
              <a:t>, so that under the assumed </a:t>
            </a:r>
            <a:r>
              <a:rPr lang="en-US" b="0" i="0" strike="noStrike" dirty="0">
                <a:effectLst/>
                <a:latin typeface="Arial" panose="020B0604020202020204" pitchFamily="34" charset="0"/>
              </a:rPr>
              <a:t>statistical model</a:t>
            </a:r>
            <a:r>
              <a:rPr lang="en-US" b="0" i="0" dirty="0">
                <a:effectLst/>
                <a:latin typeface="Arial" panose="020B0604020202020204" pitchFamily="34" charset="0"/>
              </a:rPr>
              <a:t> the </a:t>
            </a:r>
            <a:r>
              <a:rPr lang="en-US" b="0" i="0" strike="noStrike" dirty="0">
                <a:effectLst/>
                <a:latin typeface="Arial" panose="020B0604020202020204" pitchFamily="34" charset="0"/>
              </a:rPr>
              <a:t>observed data</a:t>
            </a:r>
            <a:r>
              <a:rPr lang="en-US" b="0" i="0" dirty="0">
                <a:effectLst/>
                <a:latin typeface="Arial" panose="020B0604020202020204" pitchFamily="34" charset="0"/>
              </a:rPr>
              <a:t> is most probable</a:t>
            </a:r>
            <a:r>
              <a:rPr lang="en-US" b="0" i="0" dirty="0" smtClean="0">
                <a:effectLst/>
                <a:latin typeface="Arial" panose="020B0604020202020204" pitchFamily="34" charset="0"/>
              </a:rPr>
              <a:t>. </a:t>
            </a:r>
          </a:p>
          <a:p>
            <a:pPr marL="285750" indent="-285750">
              <a:buFont typeface="Arial" panose="020B0604020202020204" pitchFamily="34" charset="0"/>
              <a:buChar char="•"/>
            </a:pPr>
            <a:r>
              <a:rPr lang="en-US" b="0" i="0" dirty="0" smtClean="0">
                <a:effectLst/>
                <a:latin typeface="Arial" panose="020B0604020202020204" pitchFamily="34" charset="0"/>
              </a:rPr>
              <a:t>The </a:t>
            </a:r>
            <a:r>
              <a:rPr lang="en-US" b="0" i="0" strike="noStrike" dirty="0" smtClean="0">
                <a:effectLst/>
                <a:latin typeface="Arial" panose="020B0604020202020204" pitchFamily="34" charset="0"/>
              </a:rPr>
              <a:t>point</a:t>
            </a:r>
            <a:r>
              <a:rPr lang="en-US" b="0" i="0" dirty="0" smtClean="0">
                <a:effectLst/>
                <a:latin typeface="Arial" panose="020B0604020202020204" pitchFamily="34" charset="0"/>
              </a:rPr>
              <a:t> in the </a:t>
            </a:r>
            <a:r>
              <a:rPr lang="en-US" b="0" i="0" strike="noStrike" dirty="0" smtClean="0">
                <a:effectLst/>
                <a:latin typeface="Arial" panose="020B0604020202020204" pitchFamily="34" charset="0"/>
              </a:rPr>
              <a:t>parameter space</a:t>
            </a:r>
            <a:r>
              <a:rPr lang="en-US" b="0" i="0" dirty="0" smtClean="0">
                <a:effectLst/>
                <a:latin typeface="Arial" panose="020B0604020202020204" pitchFamily="34" charset="0"/>
              </a:rPr>
              <a:t> that maximizes the likelihood function is called the maximum likelihood estimate. </a:t>
            </a:r>
          </a:p>
          <a:p>
            <a:pPr marL="285750" indent="-285750">
              <a:buFont typeface="Arial" panose="020B0604020202020204" pitchFamily="34" charset="0"/>
              <a:buChar char="•"/>
            </a:pPr>
            <a:r>
              <a:rPr lang="en-US" b="0" i="0" dirty="0" smtClean="0">
                <a:effectLst/>
                <a:latin typeface="Arial" panose="020B0604020202020204" pitchFamily="34" charset="0"/>
              </a:rPr>
              <a:t>The </a:t>
            </a:r>
            <a:r>
              <a:rPr lang="en-US" b="0" i="0" dirty="0">
                <a:effectLst/>
                <a:latin typeface="Arial" panose="020B0604020202020204" pitchFamily="34" charset="0"/>
              </a:rPr>
              <a:t>logic of maximum likelihood is both intuitive and flexible, and as such the method has become a dominant means of </a:t>
            </a:r>
            <a:r>
              <a:rPr lang="en-US" b="0" i="0" strike="noStrike" dirty="0">
                <a:effectLst/>
                <a:latin typeface="Arial" panose="020B0604020202020204" pitchFamily="34" charset="0"/>
              </a:rPr>
              <a:t>statistical inference.</a:t>
            </a:r>
          </a:p>
          <a:p>
            <a:pPr marL="285750" indent="-285750">
              <a:buFont typeface="Arial" panose="020B0604020202020204" pitchFamily="34" charset="0"/>
              <a:buChar char="•"/>
            </a:pPr>
            <a:r>
              <a:rPr lang="en-US" b="0" i="0" dirty="0">
                <a:effectLst/>
                <a:latin typeface="Arial" panose="020B0604020202020204" pitchFamily="34" charset="0"/>
              </a:rPr>
              <a:t>If the likelihood function is </a:t>
            </a:r>
            <a:r>
              <a:rPr lang="en-US" b="0" i="0" strike="noStrike" dirty="0">
                <a:effectLst/>
                <a:latin typeface="Arial" panose="020B0604020202020204" pitchFamily="34" charset="0"/>
              </a:rPr>
              <a:t>differentiable</a:t>
            </a:r>
            <a:r>
              <a:rPr lang="en-US" b="0" i="0" dirty="0">
                <a:effectLst/>
                <a:latin typeface="Arial" panose="020B0604020202020204" pitchFamily="34" charset="0"/>
              </a:rPr>
              <a:t>, the </a:t>
            </a:r>
            <a:r>
              <a:rPr lang="en-US" b="0" i="0" strike="noStrike" dirty="0">
                <a:effectLst/>
                <a:latin typeface="Arial" panose="020B0604020202020204" pitchFamily="34" charset="0"/>
              </a:rPr>
              <a:t>derivative test</a:t>
            </a:r>
            <a:r>
              <a:rPr lang="en-US" b="0" i="0" dirty="0">
                <a:effectLst/>
                <a:latin typeface="Arial" panose="020B0604020202020204" pitchFamily="34" charset="0"/>
              </a:rPr>
              <a:t> for determining maxima can be applied. </a:t>
            </a:r>
            <a:endParaRPr lang="en-US" b="0" i="0" dirty="0" smtClean="0">
              <a:effectLst/>
              <a:latin typeface="Arial" panose="020B0604020202020204" pitchFamily="34" charset="0"/>
            </a:endParaRPr>
          </a:p>
          <a:p>
            <a:pPr marL="285750" indent="-285750">
              <a:buFont typeface="Arial" panose="020B0604020202020204" pitchFamily="34" charset="0"/>
              <a:buChar char="•"/>
            </a:pPr>
            <a:r>
              <a:rPr lang="en-US" b="0" i="0" dirty="0" smtClean="0">
                <a:effectLst/>
                <a:latin typeface="Arial" panose="020B0604020202020204" pitchFamily="34" charset="0"/>
              </a:rPr>
              <a:t>In </a:t>
            </a:r>
            <a:r>
              <a:rPr lang="en-US" b="0" i="0" dirty="0">
                <a:effectLst/>
                <a:latin typeface="Arial" panose="020B0604020202020204" pitchFamily="34" charset="0"/>
              </a:rPr>
              <a:t>some cases, the first-order conditions of the likelihood function can be solved explicitly; for instance, the </a:t>
            </a:r>
            <a:r>
              <a:rPr lang="en-US" b="0" i="0" strike="noStrike" dirty="0">
                <a:effectLst/>
                <a:latin typeface="Arial" panose="020B0604020202020204" pitchFamily="34" charset="0"/>
              </a:rPr>
              <a:t>ordinary least squares</a:t>
            </a:r>
            <a:r>
              <a:rPr lang="en-US" b="0" i="0" dirty="0">
                <a:effectLst/>
                <a:latin typeface="Arial" panose="020B0604020202020204" pitchFamily="34" charset="0"/>
              </a:rPr>
              <a:t> estimator maximizes the likelihood of the </a:t>
            </a:r>
            <a:r>
              <a:rPr lang="en-US" b="0" i="0" strike="noStrike" dirty="0">
                <a:effectLst/>
                <a:latin typeface="Arial" panose="020B0604020202020204" pitchFamily="34" charset="0"/>
              </a:rPr>
              <a:t>linear regression</a:t>
            </a:r>
            <a:r>
              <a:rPr lang="en-US" b="0" i="0" dirty="0">
                <a:effectLst/>
                <a:latin typeface="Arial" panose="020B0604020202020204" pitchFamily="34" charset="0"/>
              </a:rPr>
              <a:t> model.</a:t>
            </a:r>
            <a:r>
              <a:rPr lang="en-US" b="0" i="0" strike="noStrike" baseline="30000" dirty="0">
                <a:effectLst/>
                <a:latin typeface="Arial" panose="020B0604020202020204" pitchFamily="34" charset="0"/>
              </a:rPr>
              <a:t> </a:t>
            </a:r>
            <a:endParaRPr lang="en-US" b="0" i="0" strike="noStrike" baseline="30000" dirty="0" smtClean="0">
              <a:effectLst/>
              <a:latin typeface="Arial" panose="020B0604020202020204" pitchFamily="34" charset="0"/>
            </a:endParaRPr>
          </a:p>
          <a:p>
            <a:pPr marL="285750" indent="-285750">
              <a:buFont typeface="Arial" panose="020B0604020202020204" pitchFamily="34" charset="0"/>
              <a:buChar char="•"/>
            </a:pPr>
            <a:r>
              <a:rPr lang="en-US" b="0" i="0" dirty="0" smtClean="0">
                <a:effectLst/>
                <a:latin typeface="Arial" panose="020B0604020202020204" pitchFamily="34" charset="0"/>
              </a:rPr>
              <a:t>Under </a:t>
            </a:r>
            <a:r>
              <a:rPr lang="en-US" b="0" i="0" dirty="0">
                <a:effectLst/>
                <a:latin typeface="Arial" panose="020B0604020202020204" pitchFamily="34" charset="0"/>
              </a:rPr>
              <a:t>most circumstances, however, numerical methods will be necessary to find the maximum of the likelihood function.</a:t>
            </a:r>
          </a:p>
          <a:p>
            <a:pPr marL="285750" indent="-285750">
              <a:buFont typeface="Arial" panose="020B0604020202020204" pitchFamily="34" charset="0"/>
              <a:buChar char="•"/>
            </a:pPr>
            <a:r>
              <a:rPr lang="en-US" b="0" i="0" dirty="0">
                <a:effectLst/>
                <a:latin typeface="Arial" panose="020B0604020202020204" pitchFamily="34" charset="0"/>
              </a:rPr>
              <a:t>From the vantage point of </a:t>
            </a:r>
            <a:r>
              <a:rPr lang="en-US" b="0" i="0" strike="noStrike" dirty="0">
                <a:effectLst/>
                <a:latin typeface="Arial" panose="020B0604020202020204" pitchFamily="34" charset="0"/>
              </a:rPr>
              <a:t>Bayesian inference</a:t>
            </a:r>
            <a:r>
              <a:rPr lang="en-US" b="0" i="0" dirty="0">
                <a:effectLst/>
                <a:latin typeface="Arial" panose="020B0604020202020204" pitchFamily="34" charset="0"/>
              </a:rPr>
              <a:t>, MLE is a special case of </a:t>
            </a:r>
            <a:r>
              <a:rPr lang="en-US" b="0" i="0" strike="noStrike" dirty="0">
                <a:effectLst/>
                <a:latin typeface="Arial" panose="020B0604020202020204" pitchFamily="34" charset="0"/>
              </a:rPr>
              <a:t>maximum a posteriori estimation</a:t>
            </a:r>
            <a:r>
              <a:rPr lang="en-US" b="0" i="0" dirty="0">
                <a:effectLst/>
                <a:latin typeface="Arial" panose="020B0604020202020204" pitchFamily="34" charset="0"/>
              </a:rPr>
              <a:t> (MAP) that assumes a </a:t>
            </a:r>
            <a:r>
              <a:rPr lang="en-US" b="0" i="0" strike="noStrike" dirty="0">
                <a:effectLst/>
                <a:latin typeface="Arial" panose="020B0604020202020204" pitchFamily="34" charset="0"/>
              </a:rPr>
              <a:t>uniform</a:t>
            </a:r>
            <a:r>
              <a:rPr lang="en-US" b="0" i="0" dirty="0">
                <a:effectLst/>
                <a:latin typeface="Arial" panose="020B0604020202020204" pitchFamily="34" charset="0"/>
              </a:rPr>
              <a:t> </a:t>
            </a:r>
            <a:r>
              <a:rPr lang="en-US" b="0" i="0" strike="noStrike" dirty="0" smtClean="0">
                <a:effectLst/>
                <a:latin typeface="Arial" panose="020B0604020202020204" pitchFamily="34" charset="0"/>
              </a:rPr>
              <a:t>prior </a:t>
            </a:r>
            <a:r>
              <a:rPr lang="en-US" b="0" i="0" strike="noStrike" dirty="0">
                <a:effectLst/>
                <a:latin typeface="Arial" panose="020B0604020202020204" pitchFamily="34" charset="0"/>
              </a:rPr>
              <a:t>distribution</a:t>
            </a:r>
            <a:r>
              <a:rPr lang="en-US" b="0" i="0" dirty="0">
                <a:effectLst/>
                <a:latin typeface="Arial" panose="020B0604020202020204" pitchFamily="34" charset="0"/>
              </a:rPr>
              <a:t> of the parameters. In </a:t>
            </a:r>
            <a:r>
              <a:rPr lang="en-US" b="0" i="0" strike="noStrike" dirty="0">
                <a:effectLst/>
                <a:latin typeface="Arial" panose="020B0604020202020204" pitchFamily="34" charset="0"/>
              </a:rPr>
              <a:t>frequentist inference</a:t>
            </a:r>
            <a:r>
              <a:rPr lang="en-US" b="0" i="0" dirty="0">
                <a:effectLst/>
                <a:latin typeface="Arial" panose="020B0604020202020204" pitchFamily="34" charset="0"/>
              </a:rPr>
              <a:t>, MLE is a special case of an </a:t>
            </a:r>
            <a:r>
              <a:rPr lang="en-US" b="0" i="0" strike="noStrike" dirty="0">
                <a:effectLst/>
                <a:latin typeface="Arial" panose="020B0604020202020204" pitchFamily="34" charset="0"/>
              </a:rPr>
              <a:t>extremum estimator</a:t>
            </a:r>
            <a:r>
              <a:rPr lang="en-US" b="0" i="0" dirty="0">
                <a:effectLst/>
                <a:latin typeface="Arial" panose="020B0604020202020204" pitchFamily="34" charset="0"/>
              </a:rPr>
              <a:t>, with the objective function being the likelihood.</a:t>
            </a:r>
          </a:p>
        </p:txBody>
      </p:sp>
    </p:spTree>
    <p:extLst>
      <p:ext uri="{BB962C8B-B14F-4D97-AF65-F5344CB8AC3E}">
        <p14:creationId xmlns="" xmlns:p14="http://schemas.microsoft.com/office/powerpoint/2010/main" val="25190280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Maximum Likelihood and </a:t>
            </a:r>
            <a:br>
              <a:rPr lang="en-US" sz="4000" b="1" dirty="0"/>
            </a:br>
            <a:r>
              <a:rPr lang="en-US" sz="4000" b="1" dirty="0"/>
              <a:t>Least-Squared Error Hypotheses</a:t>
            </a:r>
            <a:endParaRPr lang="en-US" sz="4000" dirty="0"/>
          </a:p>
        </p:txBody>
      </p:sp>
      <p:sp>
        <p:nvSpPr>
          <p:cNvPr id="3" name="Rectangle 2"/>
          <p:cNvSpPr/>
          <p:nvPr/>
        </p:nvSpPr>
        <p:spPr>
          <a:xfrm>
            <a:off x="381000" y="2136339"/>
            <a:ext cx="8153400" cy="2677656"/>
          </a:xfrm>
          <a:prstGeom prst="rect">
            <a:avLst/>
          </a:prstGeom>
        </p:spPr>
        <p:txBody>
          <a:bodyPr wrap="square">
            <a:spAutoFit/>
          </a:bodyPr>
          <a:lstStyle/>
          <a:p>
            <a:r>
              <a:rPr lang="en-US" sz="2400" b="1" dirty="0"/>
              <a:t>Premise: </a:t>
            </a:r>
            <a:r>
              <a:rPr lang="en-US" sz="2400" dirty="0"/>
              <a:t>"...under certain assumptions any learning algorithm that minimizes the squared error between the output hypothesis predictions and the training data will output a maximum likelihood hypothesis." </a:t>
            </a:r>
          </a:p>
          <a:p>
            <a:endParaRPr lang="en-US" sz="2400" dirty="0"/>
          </a:p>
          <a:p>
            <a:pPr>
              <a:buFont typeface="Arial" pitchFamily="34" charset="0"/>
              <a:buChar char="•"/>
            </a:pPr>
            <a:r>
              <a:rPr lang="en-US" sz="2400" dirty="0"/>
              <a:t>neural networks do this</a:t>
            </a:r>
          </a:p>
          <a:p>
            <a:pPr>
              <a:buFont typeface="Arial" pitchFamily="34" charset="0"/>
              <a:buChar char="•"/>
            </a:pPr>
            <a:r>
              <a:rPr lang="en-US" sz="2400" dirty="0"/>
              <a:t>so do other curve fitting methods</a:t>
            </a:r>
          </a:p>
        </p:txBody>
      </p:sp>
    </p:spTree>
    <p:extLst>
      <p:ext uri="{BB962C8B-B14F-4D97-AF65-F5344CB8AC3E}">
        <p14:creationId xmlns="" xmlns:p14="http://schemas.microsoft.com/office/powerpoint/2010/main" val="7865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15362" name="Picture 2"/>
          <p:cNvPicPr>
            <a:picLocks noChangeAspect="1" noChangeArrowheads="1"/>
          </p:cNvPicPr>
          <p:nvPr/>
        </p:nvPicPr>
        <p:blipFill>
          <a:blip r:embed="rId2" cstate="print"/>
          <a:srcRect/>
          <a:stretch>
            <a:fillRect/>
          </a:stretch>
        </p:blipFill>
        <p:spPr bwMode="auto">
          <a:xfrm>
            <a:off x="381000" y="2286000"/>
            <a:ext cx="7543800" cy="24458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We wish to show that….</a:t>
            </a:r>
          </a:p>
        </p:txBody>
      </p:sp>
      <p:pic>
        <p:nvPicPr>
          <p:cNvPr id="16386" name="Picture 2"/>
          <p:cNvPicPr>
            <a:picLocks noChangeAspect="1" noChangeArrowheads="1"/>
          </p:cNvPicPr>
          <p:nvPr/>
        </p:nvPicPr>
        <p:blipFill>
          <a:blip r:embed="rId2" cstate="print"/>
          <a:srcRect/>
          <a:stretch>
            <a:fillRect/>
          </a:stretch>
        </p:blipFill>
        <p:spPr bwMode="auto">
          <a:xfrm>
            <a:off x="457200" y="2209800"/>
            <a:ext cx="8001000" cy="38450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85800" y="685800"/>
            <a:ext cx="5393617" cy="4800601"/>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57200" y="5744453"/>
            <a:ext cx="7296150" cy="1057275"/>
          </a:xfrm>
          <a:prstGeom prst="rect">
            <a:avLst/>
          </a:prstGeom>
          <a:noFill/>
          <a:ln w="9525">
            <a:noFill/>
            <a:miter lim="800000"/>
            <a:headEnd/>
            <a:tailEnd/>
          </a:ln>
          <a:effectLst/>
        </p:spPr>
      </p:pic>
      <p:sp>
        <p:nvSpPr>
          <p:cNvPr id="5" name="TextBox 4"/>
          <p:cNvSpPr txBox="1"/>
          <p:nvPr/>
        </p:nvSpPr>
        <p:spPr>
          <a:xfrm>
            <a:off x="6172200" y="5181600"/>
            <a:ext cx="1221488" cy="369332"/>
          </a:xfrm>
          <a:prstGeom prst="rect">
            <a:avLst/>
          </a:prstGeom>
          <a:noFill/>
        </p:spPr>
        <p:txBody>
          <a:bodyPr wrap="none" rtlCol="0">
            <a:spAutoFit/>
          </a:bodyPr>
          <a:lstStyle/>
          <a:p>
            <a:r>
              <a:rPr lang="en-US" b="1" dirty="0"/>
              <a:t>Therefore,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p:cNvPicPr>
            <a:picLocks noChangeAspect="1" noChangeArrowheads="1"/>
          </p:cNvPicPr>
          <p:nvPr/>
        </p:nvPicPr>
        <p:blipFill>
          <a:blip r:embed="rId2" cstate="print"/>
          <a:srcRect/>
          <a:stretch>
            <a:fillRect/>
          </a:stretch>
        </p:blipFill>
        <p:spPr bwMode="auto">
          <a:xfrm>
            <a:off x="228600" y="533400"/>
            <a:ext cx="8610600"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5.Maximum Likelihood Hypotheses for Predicting Probabilities</a:t>
            </a:r>
            <a:endParaRPr lang="en-US" sz="3600" dirty="0"/>
          </a:p>
        </p:txBody>
      </p:sp>
      <p:pic>
        <p:nvPicPr>
          <p:cNvPr id="3" name="Picture 2"/>
          <p:cNvPicPr>
            <a:picLocks noChangeAspect="1" noChangeArrowheads="1"/>
          </p:cNvPicPr>
          <p:nvPr/>
        </p:nvPicPr>
        <p:blipFill>
          <a:blip r:embed="rId2" cstate="print"/>
          <a:srcRect/>
          <a:stretch>
            <a:fillRect/>
          </a:stretch>
        </p:blipFill>
        <p:spPr bwMode="auto">
          <a:xfrm>
            <a:off x="609600" y="2743200"/>
            <a:ext cx="7105650" cy="2200275"/>
          </a:xfrm>
          <a:prstGeom prst="rect">
            <a:avLst/>
          </a:prstGeom>
          <a:noFill/>
          <a:ln w="9525">
            <a:noFill/>
            <a:miter lim="800000"/>
            <a:headEnd/>
            <a:tailEnd/>
          </a:ln>
          <a:effectLst/>
        </p:spPr>
      </p:pic>
      <p:sp>
        <p:nvSpPr>
          <p:cNvPr id="4" name="Title 1"/>
          <p:cNvSpPr txBox="1">
            <a:spLocks/>
          </p:cNvSpPr>
          <p:nvPr/>
        </p:nvSpPr>
        <p:spPr>
          <a:xfrm>
            <a:off x="457200" y="1905000"/>
            <a:ext cx="8305800" cy="704088"/>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mj-lt"/>
                <a:ea typeface="+mj-ea"/>
                <a:cs typeface="+mj-cs"/>
              </a:rPr>
              <a:t>Outputs and Inputs</a:t>
            </a:r>
            <a:endParaRPr kumimoji="0" lang="en-US" sz="3200" b="0" i="0" u="none" strike="noStrike" kern="1200" cap="none" spc="0" normalizeH="0" baseline="0" noProof="0" dirty="0">
              <a:ln>
                <a:noFill/>
              </a:ln>
              <a:solidFill>
                <a:srgbClr val="FF0000"/>
              </a:solidFill>
              <a:effectLst/>
              <a:uLnTx/>
              <a:uFillTx/>
              <a:latin typeface="+mj-lt"/>
              <a:ea typeface="+mj-ea"/>
              <a:cs typeface="+mj-cs"/>
            </a:endParaRPr>
          </a:p>
        </p:txBody>
      </p:sp>
      <p:pic>
        <p:nvPicPr>
          <p:cNvPr id="19458" name="Picture 2"/>
          <p:cNvPicPr>
            <a:picLocks noChangeAspect="1" noChangeArrowheads="1"/>
          </p:cNvPicPr>
          <p:nvPr/>
        </p:nvPicPr>
        <p:blipFill>
          <a:blip r:embed="rId3" cstate="print"/>
          <a:srcRect/>
          <a:stretch>
            <a:fillRect/>
          </a:stretch>
        </p:blipFill>
        <p:spPr bwMode="auto">
          <a:xfrm>
            <a:off x="914400" y="4989344"/>
            <a:ext cx="6172200" cy="1800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1981200" cy="704088"/>
          </a:xfrm>
        </p:spPr>
        <p:txBody>
          <a:bodyPr>
            <a:normAutofit/>
          </a:bodyPr>
          <a:lstStyle/>
          <a:p>
            <a:r>
              <a:rPr lang="en-US" sz="3200" dirty="0"/>
              <a:t>Therefore,</a:t>
            </a:r>
          </a:p>
        </p:txBody>
      </p:sp>
      <p:pic>
        <p:nvPicPr>
          <p:cNvPr id="18435" name="Picture 3"/>
          <p:cNvPicPr>
            <a:picLocks noChangeAspect="1" noChangeArrowheads="1"/>
          </p:cNvPicPr>
          <p:nvPr/>
        </p:nvPicPr>
        <p:blipFill>
          <a:blip r:embed="rId2" cstate="print"/>
          <a:srcRect/>
          <a:stretch>
            <a:fillRect/>
          </a:stretch>
        </p:blipFill>
        <p:spPr bwMode="auto">
          <a:xfrm>
            <a:off x="381000" y="1295400"/>
            <a:ext cx="4410075" cy="1457325"/>
          </a:xfrm>
          <a:prstGeom prst="rect">
            <a:avLst/>
          </a:prstGeom>
          <a:noFill/>
          <a:ln w="9525">
            <a:noFill/>
            <a:miter lim="800000"/>
            <a:headEnd/>
            <a:tailEnd/>
          </a:ln>
          <a:effectLst/>
        </p:spPr>
      </p:pic>
      <p:sp>
        <p:nvSpPr>
          <p:cNvPr id="5" name="Title 1"/>
          <p:cNvSpPr txBox="1">
            <a:spLocks/>
          </p:cNvSpPr>
          <p:nvPr/>
        </p:nvSpPr>
        <p:spPr>
          <a:xfrm>
            <a:off x="533400" y="2819400"/>
            <a:ext cx="1981200" cy="704088"/>
          </a:xfrm>
          <a:prstGeom prst="rect">
            <a:avLst/>
          </a:prstGeom>
        </p:spPr>
        <p:txBody>
          <a:bodyPr vert="horz" lIns="0" tIns="45720" rIns="0" bIns="0" anchor="b">
            <a:normAutofit fontScale="85000" lnSpcReduction="10000"/>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a:solidFill>
                  <a:schemeClr val="tx2"/>
                </a:solidFill>
                <a:latin typeface="+mj-lt"/>
                <a:ea typeface="+mj-ea"/>
                <a:cs typeface="+mj-cs"/>
              </a:rPr>
              <a:t>Furthermore</a:t>
            </a:r>
            <a:r>
              <a:rPr kumimoji="0" lang="en-US" sz="3200" b="0" i="0" u="none" strike="noStrike" kern="1200" cap="none" spc="0" normalizeH="0" baseline="0" noProof="0" dirty="0">
                <a:ln>
                  <a:noFill/>
                </a:ln>
                <a:solidFill>
                  <a:schemeClr val="tx2"/>
                </a:solidFill>
                <a:effectLst/>
                <a:uLnTx/>
                <a:uFillTx/>
                <a:latin typeface="+mj-lt"/>
                <a:ea typeface="+mj-ea"/>
                <a:cs typeface="+mj-cs"/>
              </a:rPr>
              <a:t>,</a:t>
            </a:r>
          </a:p>
        </p:txBody>
      </p:sp>
      <p:pic>
        <p:nvPicPr>
          <p:cNvPr id="18436" name="Picture 4"/>
          <p:cNvPicPr>
            <a:picLocks noChangeAspect="1" noChangeArrowheads="1"/>
          </p:cNvPicPr>
          <p:nvPr/>
        </p:nvPicPr>
        <p:blipFill>
          <a:blip r:embed="rId3" cstate="print"/>
          <a:srcRect/>
          <a:stretch>
            <a:fillRect/>
          </a:stretch>
        </p:blipFill>
        <p:spPr bwMode="auto">
          <a:xfrm>
            <a:off x="457200" y="3650270"/>
            <a:ext cx="7381875" cy="3067050"/>
          </a:xfrm>
          <a:prstGeom prst="rect">
            <a:avLst/>
          </a:prstGeom>
          <a:noFill/>
          <a:ln w="9525">
            <a:noFill/>
            <a:miter lim="800000"/>
            <a:headEnd/>
            <a:tailEnd/>
          </a:ln>
          <a:effectLst/>
        </p:spPr>
      </p:pic>
      <p:sp>
        <p:nvSpPr>
          <p:cNvPr id="7" name="TextBox 6"/>
          <p:cNvSpPr txBox="1"/>
          <p:nvPr/>
        </p:nvSpPr>
        <p:spPr>
          <a:xfrm>
            <a:off x="4343400" y="6324600"/>
            <a:ext cx="4527778" cy="369332"/>
          </a:xfrm>
          <a:prstGeom prst="rect">
            <a:avLst/>
          </a:prstGeom>
          <a:noFill/>
        </p:spPr>
        <p:txBody>
          <a:bodyPr wrap="none" rtlCol="0">
            <a:spAutoFit/>
          </a:bodyPr>
          <a:lstStyle/>
          <a:p>
            <a:r>
              <a:rPr lang="en-US" dirty="0"/>
              <a:t>See table 5.3, Text book1:ML by Tom Mitchell</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533400" y="2133600"/>
            <a:ext cx="681990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763000" cy="551688"/>
          </a:xfrm>
        </p:spPr>
        <p:txBody>
          <a:bodyPr>
            <a:normAutofit/>
          </a:bodyPr>
          <a:lstStyle/>
          <a:p>
            <a:r>
              <a:rPr lang="en-US" sz="2800" b="1" dirty="0"/>
              <a:t>Gradient Search to Maximize Likelihood in a Neural Net</a:t>
            </a:r>
            <a:endParaRPr lang="en-US" sz="2800" dirty="0"/>
          </a:p>
        </p:txBody>
      </p:sp>
      <p:sp>
        <p:nvSpPr>
          <p:cNvPr id="3" name="Rectangle 2"/>
          <p:cNvSpPr/>
          <p:nvPr/>
        </p:nvSpPr>
        <p:spPr>
          <a:xfrm>
            <a:off x="457200" y="2551837"/>
            <a:ext cx="8305800" cy="1015663"/>
          </a:xfrm>
          <a:prstGeom prst="rect">
            <a:avLst/>
          </a:prstGeom>
        </p:spPr>
        <p:txBody>
          <a:bodyPr wrap="square">
            <a:spAutoFit/>
          </a:bodyPr>
          <a:lstStyle/>
          <a:p>
            <a:r>
              <a:rPr lang="en-US" sz="2000" dirty="0"/>
              <a:t>We desire a weight-training rule for neural network learning that seeks to maximize the maximum likelihood hypothesis (G(</a:t>
            </a:r>
            <a:r>
              <a:rPr lang="en-US" sz="2000" dirty="0" err="1"/>
              <a:t>h,D</a:t>
            </a:r>
            <a:r>
              <a:rPr lang="en-US" sz="2000" dirty="0"/>
              <a:t>)) using gradient ascent.</a:t>
            </a:r>
          </a:p>
          <a:p>
            <a:endParaRPr lang="en-US" sz="2000" dirty="0"/>
          </a:p>
        </p:txBody>
      </p:sp>
      <p:sp>
        <p:nvSpPr>
          <p:cNvPr id="4" name="TextBox 3"/>
          <p:cNvSpPr txBox="1"/>
          <p:nvPr/>
        </p:nvSpPr>
        <p:spPr>
          <a:xfrm>
            <a:off x="990600" y="1828800"/>
            <a:ext cx="2186817" cy="461665"/>
          </a:xfrm>
          <a:prstGeom prst="rect">
            <a:avLst/>
          </a:prstGeom>
          <a:noFill/>
        </p:spPr>
        <p:txBody>
          <a:bodyPr wrap="none" rtlCol="0">
            <a:spAutoFit/>
          </a:bodyPr>
          <a:lstStyle/>
          <a:p>
            <a:r>
              <a:rPr lang="en-US" sz="2400" b="1" dirty="0"/>
              <a:t>What we want:</a:t>
            </a:r>
          </a:p>
        </p:txBody>
      </p:sp>
      <p:pic>
        <p:nvPicPr>
          <p:cNvPr id="21506" name="Picture 2"/>
          <p:cNvPicPr>
            <a:picLocks noChangeAspect="1" noChangeArrowheads="1"/>
          </p:cNvPicPr>
          <p:nvPr/>
        </p:nvPicPr>
        <p:blipFill>
          <a:blip r:embed="rId2" cstate="print"/>
          <a:srcRect/>
          <a:stretch>
            <a:fillRect/>
          </a:stretch>
        </p:blipFill>
        <p:spPr bwMode="auto">
          <a:xfrm>
            <a:off x="457200" y="3429000"/>
            <a:ext cx="6000750" cy="265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2819400" cy="627888"/>
          </a:xfrm>
        </p:spPr>
        <p:txBody>
          <a:bodyPr>
            <a:normAutofit/>
          </a:bodyPr>
          <a:lstStyle/>
          <a:p>
            <a:r>
              <a:rPr lang="en-US" sz="3600" dirty="0"/>
              <a:t>example</a:t>
            </a:r>
          </a:p>
        </p:txBody>
      </p:sp>
      <p:pic>
        <p:nvPicPr>
          <p:cNvPr id="22530" name="Picture 2"/>
          <p:cNvPicPr>
            <a:picLocks noChangeAspect="1" noChangeArrowheads="1"/>
          </p:cNvPicPr>
          <p:nvPr/>
        </p:nvPicPr>
        <p:blipFill>
          <a:blip r:embed="rId2" cstate="print"/>
          <a:srcRect/>
          <a:stretch>
            <a:fillRect/>
          </a:stretch>
        </p:blipFill>
        <p:spPr bwMode="auto">
          <a:xfrm>
            <a:off x="457200" y="1200150"/>
            <a:ext cx="7019925" cy="2762250"/>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cstate="print"/>
          <a:srcRect/>
          <a:stretch>
            <a:fillRect/>
          </a:stretch>
        </p:blipFill>
        <p:spPr bwMode="auto">
          <a:xfrm>
            <a:off x="533400" y="4638675"/>
            <a:ext cx="7410450" cy="2219325"/>
          </a:xfrm>
          <a:prstGeom prst="rect">
            <a:avLst/>
          </a:prstGeom>
          <a:noFill/>
          <a:ln w="9525">
            <a:noFill/>
            <a:miter lim="800000"/>
            <a:headEnd/>
            <a:tailEnd/>
          </a:ln>
          <a:effectLst/>
        </p:spPr>
      </p:pic>
      <p:sp>
        <p:nvSpPr>
          <p:cNvPr id="5" name="Title 1"/>
          <p:cNvSpPr txBox="1">
            <a:spLocks/>
          </p:cNvSpPr>
          <p:nvPr/>
        </p:nvSpPr>
        <p:spPr>
          <a:xfrm>
            <a:off x="457200" y="4038600"/>
            <a:ext cx="4495800" cy="627888"/>
          </a:xfrm>
          <a:prstGeom prst="rect">
            <a:avLst/>
          </a:prstGeom>
        </p:spPr>
        <p:txBody>
          <a:bodyPr vert="horz" lIns="0" tIns="45720" rIns="0" bIns="0" anchor="b">
            <a:noAutofit/>
            <a:scene3d>
              <a:camera prst="orthographicFront"/>
              <a:lightRig rig="freezing" dir="t">
                <a:rot lat="0" lon="0" rev="5640000"/>
              </a:lightRig>
            </a:scene3d>
            <a:sp3d prstMaterial="flat">
              <a:contourClr>
                <a:schemeClr val="tx2"/>
              </a:contourClr>
            </a:sp3d>
          </a:bodyPr>
          <a:lstStyle/>
          <a:p>
            <a:pPr lvl="0">
              <a:spcBef>
                <a:spcPct val="0"/>
              </a:spcBef>
            </a:pPr>
            <a:r>
              <a:rPr lang="en-US" sz="3600" dirty="0">
                <a:solidFill>
                  <a:schemeClr val="tx2"/>
                </a:solidFill>
                <a:latin typeface="+mj-lt"/>
                <a:ea typeface="+mj-ea"/>
                <a:cs typeface="+mj-cs"/>
              </a:rPr>
              <a:t>Gradient ascent: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05800" cy="1143000"/>
          </a:xfrm>
        </p:spPr>
        <p:txBody>
          <a:bodyPr>
            <a:noAutofit/>
          </a:bodyPr>
          <a:lstStyle/>
          <a:p>
            <a:r>
              <a:rPr lang="en-US" sz="4000" b="1" dirty="0"/>
              <a:t>6. Minimum Description Length Principle</a:t>
            </a:r>
            <a:br>
              <a:rPr lang="en-US" sz="4000" b="1" dirty="0"/>
            </a:br>
            <a:endParaRPr lang="en-US" sz="4000" b="1" dirty="0"/>
          </a:p>
        </p:txBody>
      </p:sp>
      <p:sp>
        <p:nvSpPr>
          <p:cNvPr id="3" name="Rectangle 2"/>
          <p:cNvSpPr/>
          <p:nvPr/>
        </p:nvSpPr>
        <p:spPr>
          <a:xfrm>
            <a:off x="381000" y="2551837"/>
            <a:ext cx="8229600" cy="1938992"/>
          </a:xfrm>
          <a:prstGeom prst="rect">
            <a:avLst/>
          </a:prstGeom>
        </p:spPr>
        <p:txBody>
          <a:bodyPr wrap="square">
            <a:spAutoFit/>
          </a:bodyPr>
          <a:lstStyle/>
          <a:p>
            <a:r>
              <a:rPr lang="en-US" sz="2400" b="1" dirty="0"/>
              <a:t>What the is the Minimum Description Length Principle?</a:t>
            </a:r>
          </a:p>
          <a:p>
            <a:endParaRPr lang="en-US" sz="2400" b="1" dirty="0"/>
          </a:p>
          <a:p>
            <a:pPr>
              <a:buFont typeface="Arial" pitchFamily="34" charset="0"/>
              <a:buChar char="•"/>
            </a:pPr>
            <a:r>
              <a:rPr lang="en-US" sz="2400" dirty="0"/>
              <a:t>A Bayesian perspective on Occam’s razor</a:t>
            </a:r>
          </a:p>
          <a:p>
            <a:pPr>
              <a:buFont typeface="Arial" pitchFamily="34" charset="0"/>
              <a:buChar char="•"/>
            </a:pPr>
            <a:r>
              <a:rPr lang="en-US" sz="2400" dirty="0"/>
              <a:t>Motivated by interpreting the definition of  </a:t>
            </a:r>
            <a:r>
              <a:rPr lang="en-US" sz="2400" i="1" dirty="0" err="1"/>
              <a:t>h</a:t>
            </a:r>
            <a:r>
              <a:rPr lang="en-US" sz="2400" i="1" baseline="-25000" dirty="0" err="1"/>
              <a:t>MAP</a:t>
            </a:r>
            <a:r>
              <a:rPr lang="en-US" sz="2400" dirty="0"/>
              <a:t> in the light of basic concepts from information theory.</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305800" cy="627888"/>
          </a:xfrm>
        </p:spPr>
        <p:txBody>
          <a:bodyPr>
            <a:normAutofit/>
          </a:bodyPr>
          <a:lstStyle/>
          <a:p>
            <a:r>
              <a:rPr lang="en-US" sz="3200" dirty="0"/>
              <a:t>Consider this:</a:t>
            </a:r>
          </a:p>
        </p:txBody>
      </p:sp>
      <p:pic>
        <p:nvPicPr>
          <p:cNvPr id="23554" name="Picture 2"/>
          <p:cNvPicPr>
            <a:picLocks noChangeAspect="1" noChangeArrowheads="1"/>
          </p:cNvPicPr>
          <p:nvPr/>
        </p:nvPicPr>
        <p:blipFill>
          <a:blip r:embed="rId2" cstate="print"/>
          <a:srcRect/>
          <a:stretch>
            <a:fillRect/>
          </a:stretch>
        </p:blipFill>
        <p:spPr bwMode="auto">
          <a:xfrm>
            <a:off x="990600" y="1371600"/>
            <a:ext cx="4410075" cy="2066925"/>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cstate="print"/>
          <a:srcRect/>
          <a:stretch>
            <a:fillRect/>
          </a:stretch>
        </p:blipFill>
        <p:spPr bwMode="auto">
          <a:xfrm>
            <a:off x="914400" y="4953000"/>
            <a:ext cx="6981825" cy="1552575"/>
          </a:xfrm>
          <a:prstGeom prst="rect">
            <a:avLst/>
          </a:prstGeom>
          <a:noFill/>
          <a:ln w="9525">
            <a:noFill/>
            <a:miter lim="800000"/>
            <a:headEnd/>
            <a:tailEnd/>
          </a:ln>
          <a:effectLst/>
        </p:spPr>
      </p:pic>
      <p:sp>
        <p:nvSpPr>
          <p:cNvPr id="5" name="Title 1"/>
          <p:cNvSpPr txBox="1">
            <a:spLocks/>
          </p:cNvSpPr>
          <p:nvPr/>
        </p:nvSpPr>
        <p:spPr>
          <a:xfrm>
            <a:off x="381000" y="3886200"/>
            <a:ext cx="8305800" cy="627888"/>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mj-lt"/>
                <a:ea typeface="+mj-ea"/>
                <a:cs typeface="+mj-cs"/>
              </a:rPr>
              <a:t>Terminology</a:t>
            </a:r>
            <a:r>
              <a:rPr kumimoji="0" lang="en-US" sz="3200" b="0" i="0" u="none" strike="noStrike" kern="1200" cap="none" spc="0" normalizeH="0" noProof="0" dirty="0">
                <a:ln>
                  <a:noFill/>
                </a:ln>
                <a:solidFill>
                  <a:schemeClr val="tx2"/>
                </a:solidFill>
                <a:effectLst/>
                <a:uLnTx/>
                <a:uFillTx/>
                <a:latin typeface="+mj-lt"/>
                <a:ea typeface="+mj-ea"/>
                <a:cs typeface="+mj-cs"/>
              </a:rPr>
              <a:t> used</a:t>
            </a:r>
            <a:r>
              <a:rPr kumimoji="0" lang="en-US" sz="3200" b="0" i="0" u="none" strike="noStrike" kern="1200" cap="none" spc="0" normalizeH="0" baseline="0" noProof="0" dirty="0">
                <a:ln>
                  <a:noFill/>
                </a:ln>
                <a:solidFill>
                  <a:schemeClr val="tx2"/>
                </a:solidFill>
                <a:effectLst/>
                <a:uLnTx/>
                <a:uFillTx/>
                <a:latin typeface="+mj-lt"/>
                <a:ea typeface="+mj-ea"/>
                <a:cs typeface="+mj-cs"/>
              </a:rPr>
              <a:t>:</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457200" y="1143000"/>
            <a:ext cx="8111277"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Minimum Description Length Principle:</a:t>
            </a:r>
          </a:p>
        </p:txBody>
      </p:sp>
      <p:pic>
        <p:nvPicPr>
          <p:cNvPr id="25602" name="Picture 2"/>
          <p:cNvPicPr>
            <a:picLocks noChangeAspect="1" noChangeArrowheads="1"/>
          </p:cNvPicPr>
          <p:nvPr/>
        </p:nvPicPr>
        <p:blipFill>
          <a:blip r:embed="rId2" cstate="print"/>
          <a:srcRect/>
          <a:stretch>
            <a:fillRect/>
          </a:stretch>
        </p:blipFill>
        <p:spPr bwMode="auto">
          <a:xfrm>
            <a:off x="457200" y="2133600"/>
            <a:ext cx="8229600" cy="32812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2200"/>
            <a:ext cx="8305800" cy="1143000"/>
          </a:xfrm>
        </p:spPr>
        <p:txBody>
          <a:bodyPr/>
          <a:lstStyle/>
          <a:p>
            <a:pPr algn="ctr"/>
            <a:r>
              <a:rPr lang="en-US" dirty="0"/>
              <a:t>Naïve </a:t>
            </a:r>
            <a:r>
              <a:rPr lang="en-US" dirty="0" err="1"/>
              <a:t>Bayes</a:t>
            </a:r>
            <a:r>
              <a:rPr lang="en-US" dirty="0"/>
              <a:t> Classifier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2" cstate="print"/>
          <a:srcRect/>
          <a:stretch>
            <a:fillRect/>
          </a:stretch>
        </p:blipFill>
        <p:spPr bwMode="auto">
          <a:xfrm>
            <a:off x="381000" y="990600"/>
            <a:ext cx="81534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fontScale="90000"/>
          </a:bodyPr>
          <a:lstStyle/>
          <a:p>
            <a:pPr algn="just"/>
            <a:r>
              <a:rPr lang="en-US" sz="4000" dirty="0" err="1">
                <a:solidFill>
                  <a:srgbClr val="A50021"/>
                </a:solidFill>
                <a:latin typeface="Times New Roman" pitchFamily="18" charset="0"/>
                <a:cs typeface="Times New Roman" pitchFamily="18" charset="0"/>
              </a:rPr>
              <a:t>Review:Prior</a:t>
            </a:r>
            <a:r>
              <a:rPr lang="en-US" sz="4000" dirty="0">
                <a:solidFill>
                  <a:srgbClr val="A50021"/>
                </a:solidFill>
                <a:latin typeface="Times New Roman" pitchFamily="18" charset="0"/>
                <a:cs typeface="Times New Roman" pitchFamily="18" charset="0"/>
              </a:rPr>
              <a:t> and Posterior Probabilities</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lgn="just"/>
            <a:fld id="{E2D238DB-7230-45D0-89A2-1890D4DEDBDF}" type="slidenum">
              <a:rPr lang="en-IN" smtClean="0">
                <a:solidFill>
                  <a:srgbClr val="04617B">
                    <a:shade val="90000"/>
                  </a:srgbClr>
                </a:solidFill>
              </a:rPr>
              <a:pPr algn="just"/>
              <a:t>140</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347055" y="1417768"/>
                <a:ext cx="5986510" cy="4937311"/>
              </a:xfrm>
            </p:spPr>
            <p:txBody>
              <a:bodyPr>
                <a:normAutofit fontScale="92500" lnSpcReduction="20000"/>
              </a:bodyPr>
              <a:lstStyle/>
              <a:p>
                <a:pPr marL="349250" indent="-295275" algn="just"/>
                <a:endParaRPr lang="en-US" sz="2000" dirty="0"/>
              </a:p>
              <a:p>
                <a:pPr marL="715010" lvl="1" indent="-295275" algn="just"/>
                <a:r>
                  <a:rPr lang="en-US" sz="1800" dirty="0"/>
                  <a:t>P(A) and P(B) are called prior probabilities </a:t>
                </a:r>
              </a:p>
              <a:p>
                <a:pPr marL="715010" lvl="1" indent="-295275" algn="just"/>
                <a:r>
                  <a:rPr lang="en-US" sz="1800" dirty="0"/>
                  <a:t>P(A|B), P(B|A) are called posterior probabilities   </a:t>
                </a:r>
              </a:p>
              <a:p>
                <a:pPr marL="419735" lvl="1" indent="0" algn="just">
                  <a:buNone/>
                </a:pPr>
                <a:endParaRPr lang="en-US" sz="1800" dirty="0"/>
              </a:p>
              <a:p>
                <a:pPr marL="53975" indent="0" algn="just">
                  <a:buNone/>
                </a:pPr>
                <a:r>
                  <a:rPr lang="en-US" sz="2000" b="1" dirty="0">
                    <a:solidFill>
                      <a:srgbClr val="0B5ED7"/>
                    </a:solidFill>
                    <a:latin typeface="Times New Roman" pitchFamily="18" charset="0"/>
                    <a:cs typeface="Times New Roman" pitchFamily="18" charset="0"/>
                  </a:rPr>
                  <a:t>Example 8.6:Prior versus Posterior Probabilities</a:t>
                </a:r>
              </a:p>
              <a:p>
                <a:pPr marL="2591435" lvl="8" indent="-342900" algn="just"/>
                <a:endParaRPr lang="en-US" sz="800" b="1" dirty="0">
                  <a:solidFill>
                    <a:srgbClr val="0B5ED7"/>
                  </a:solidFill>
                  <a:latin typeface="Times New Roman" pitchFamily="18" charset="0"/>
                  <a:cs typeface="Times New Roman" pitchFamily="18" charset="0"/>
                </a:endParaRPr>
              </a:p>
              <a:p>
                <a:pPr marL="396875" indent="-342900" algn="just"/>
                <a:r>
                  <a:rPr lang="en-US" sz="2000" dirty="0">
                    <a:solidFill>
                      <a:srgbClr val="0B5ED7"/>
                    </a:solidFill>
                    <a:latin typeface="Times New Roman" pitchFamily="18" charset="0"/>
                    <a:cs typeface="Times New Roman" pitchFamily="18" charset="0"/>
                  </a:rPr>
                  <a:t>This table shows that the event </a:t>
                </a:r>
                <a:r>
                  <a:rPr lang="en-US" sz="2000" i="1" dirty="0">
                    <a:solidFill>
                      <a:srgbClr val="0B5ED7"/>
                    </a:solidFill>
                    <a:latin typeface="Times New Roman" pitchFamily="18" charset="0"/>
                    <a:cs typeface="Times New Roman" pitchFamily="18" charset="0"/>
                  </a:rPr>
                  <a:t>Y</a:t>
                </a:r>
                <a:r>
                  <a:rPr lang="en-US" sz="2000" dirty="0">
                    <a:solidFill>
                      <a:srgbClr val="0B5ED7"/>
                    </a:solidFill>
                    <a:latin typeface="Times New Roman" pitchFamily="18" charset="0"/>
                    <a:cs typeface="Times New Roman" pitchFamily="18" charset="0"/>
                  </a:rPr>
                  <a:t> has two outcomes namely </a:t>
                </a:r>
                <a:r>
                  <a:rPr lang="en-US" sz="2000" i="1" dirty="0">
                    <a:solidFill>
                      <a:srgbClr val="0B5ED7"/>
                    </a:solidFill>
                    <a:latin typeface="Times New Roman" pitchFamily="18" charset="0"/>
                    <a:cs typeface="Times New Roman" pitchFamily="18" charset="0"/>
                  </a:rPr>
                  <a:t>A</a:t>
                </a:r>
                <a:r>
                  <a:rPr lang="en-US" sz="2000" dirty="0">
                    <a:solidFill>
                      <a:srgbClr val="0B5ED7"/>
                    </a:solidFill>
                    <a:latin typeface="Times New Roman" pitchFamily="18" charset="0"/>
                    <a:cs typeface="Times New Roman" pitchFamily="18" charset="0"/>
                  </a:rPr>
                  <a:t> and </a:t>
                </a:r>
                <a:r>
                  <a:rPr lang="en-US" sz="2000" i="1" dirty="0">
                    <a:solidFill>
                      <a:srgbClr val="0B5ED7"/>
                    </a:solidFill>
                    <a:latin typeface="Times New Roman" pitchFamily="18" charset="0"/>
                    <a:cs typeface="Times New Roman" pitchFamily="18" charset="0"/>
                  </a:rPr>
                  <a:t>B</a:t>
                </a:r>
                <a:r>
                  <a:rPr lang="en-US" sz="2000" dirty="0">
                    <a:solidFill>
                      <a:srgbClr val="0B5ED7"/>
                    </a:solidFill>
                    <a:latin typeface="Times New Roman" pitchFamily="18" charset="0"/>
                    <a:cs typeface="Times New Roman" pitchFamily="18" charset="0"/>
                  </a:rPr>
                  <a:t>, which is dependent on another event </a:t>
                </a:r>
                <a:r>
                  <a:rPr lang="en-US" sz="2000" i="1" dirty="0">
                    <a:solidFill>
                      <a:srgbClr val="0B5ED7"/>
                    </a:solidFill>
                    <a:latin typeface="Times New Roman" pitchFamily="18" charset="0"/>
                    <a:cs typeface="Times New Roman" pitchFamily="18" charset="0"/>
                  </a:rPr>
                  <a:t>X</a:t>
                </a:r>
                <a:r>
                  <a:rPr lang="en-US" sz="2000" dirty="0">
                    <a:solidFill>
                      <a:srgbClr val="0B5ED7"/>
                    </a:solidFill>
                    <a:latin typeface="Times New Roman" pitchFamily="18" charset="0"/>
                    <a:cs typeface="Times New Roman" pitchFamily="18" charset="0"/>
                  </a:rPr>
                  <a:t> with various outcomes like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𝑥</m:t>
                        </m:r>
                      </m:e>
                      <m:sub>
                        <m:r>
                          <a:rPr lang="en-US" sz="2000" b="0" i="1" smtClean="0">
                            <a:solidFill>
                              <a:srgbClr val="0B5ED7"/>
                            </a:solidFill>
                            <a:latin typeface="Cambria Math" panose="02040503050406030204" pitchFamily="18" charset="0"/>
                          </a:rPr>
                          <m:t>2</m:t>
                        </m:r>
                      </m:sub>
                    </m:sSub>
                  </m:oMath>
                </a14:m>
                <a:r>
                  <a:rPr lang="en-US" sz="2000" dirty="0">
                    <a:solidFill>
                      <a:srgbClr val="0B5ED7"/>
                    </a:solidFill>
                    <a:latin typeface="Times New Roman" pitchFamily="18" charset="0"/>
                    <a:cs typeface="Times New Roman"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b="0" i="1" smtClean="0">
                            <a:solidFill>
                              <a:srgbClr val="0B5ED7"/>
                            </a:solidFill>
                            <a:latin typeface="Cambria Math" panose="02040503050406030204" pitchFamily="18" charset="0"/>
                          </a:rPr>
                          <m:t>3</m:t>
                        </m:r>
                      </m:sub>
                    </m:sSub>
                  </m:oMath>
                </a14:m>
                <a:r>
                  <a:rPr lang="en-US" sz="2000" dirty="0">
                    <a:solidFill>
                      <a:srgbClr val="0B5ED7"/>
                    </a:solidFill>
                    <a:latin typeface="Times New Roman" pitchFamily="18" charset="0"/>
                    <a:cs typeface="Times New Roman" pitchFamily="18" charset="0"/>
                  </a:rPr>
                  <a:t>.</a:t>
                </a:r>
              </a:p>
              <a:p>
                <a:pPr marL="2591435" lvl="8" indent="-342900" algn="just"/>
                <a:endParaRPr lang="en-US" sz="800" dirty="0">
                  <a:solidFill>
                    <a:srgbClr val="0B5ED7"/>
                  </a:solidFill>
                  <a:latin typeface="Times New Roman" pitchFamily="18" charset="0"/>
                  <a:cs typeface="Times New Roman" pitchFamily="18" charset="0"/>
                </a:endParaRPr>
              </a:p>
              <a:p>
                <a:pPr marL="396875" indent="-342900" algn="just"/>
                <a:r>
                  <a:rPr lang="en-US" sz="2000" b="1" dirty="0">
                    <a:solidFill>
                      <a:srgbClr val="0B5ED7"/>
                    </a:solidFill>
                    <a:latin typeface="Times New Roman" pitchFamily="18" charset="0"/>
                    <a:cs typeface="Times New Roman" pitchFamily="18" charset="0"/>
                  </a:rPr>
                  <a:t>Case1:</a:t>
                </a:r>
                <a:r>
                  <a:rPr lang="en-US" sz="2000" dirty="0">
                    <a:solidFill>
                      <a:srgbClr val="0B5ED7"/>
                    </a:solidFill>
                    <a:latin typeface="Times New Roman" pitchFamily="18" charset="0"/>
                    <a:cs typeface="Times New Roman" pitchFamily="18" charset="0"/>
                  </a:rPr>
                  <a:t>   Suppose, we don’t have any information of the event </a:t>
                </a:r>
                <a:r>
                  <a:rPr lang="en-US" sz="2000" i="1" dirty="0">
                    <a:solidFill>
                      <a:srgbClr val="0B5ED7"/>
                    </a:solidFill>
                    <a:latin typeface="Times New Roman" pitchFamily="18" charset="0"/>
                    <a:cs typeface="Times New Roman" pitchFamily="18" charset="0"/>
                  </a:rPr>
                  <a:t>A</a:t>
                </a:r>
                <a:r>
                  <a:rPr lang="en-US" sz="2000" dirty="0">
                    <a:solidFill>
                      <a:srgbClr val="0B5ED7"/>
                    </a:solidFill>
                    <a:latin typeface="Times New Roman" pitchFamily="18" charset="0"/>
                    <a:cs typeface="Times New Roman" pitchFamily="18" charset="0"/>
                  </a:rPr>
                  <a:t>. Then, from the given sample space, we can calculate   </a:t>
                </a:r>
                <a:r>
                  <a:rPr lang="en-US" sz="2000" i="1" dirty="0">
                    <a:solidFill>
                      <a:srgbClr val="0B5ED7"/>
                    </a:solidFill>
                    <a:latin typeface="Times New Roman" pitchFamily="18" charset="0"/>
                    <a:cs typeface="Times New Roman" pitchFamily="18" charset="0"/>
                  </a:rPr>
                  <a:t>P(Y = A) </a:t>
                </a:r>
                <a:r>
                  <a:rPr lang="en-US" sz="2000" dirty="0">
                    <a:solidFill>
                      <a:srgbClr val="0B5ED7"/>
                    </a:solidFill>
                    <a:latin typeface="Times New Roman" pitchFamily="18" charset="0"/>
                    <a:cs typeface="Times New Roman" pitchFamily="18" charset="0"/>
                  </a:rPr>
                  <a:t>=</a:t>
                </a:r>
                <a14:m>
                  <m:oMath xmlns:m="http://schemas.openxmlformats.org/officeDocument/2006/math">
                    <m:r>
                      <a:rPr lang="en-US" sz="2000" b="0" i="0" smtClean="0">
                        <a:solidFill>
                          <a:srgbClr val="0B5ED7"/>
                        </a:solidFill>
                        <a:latin typeface="Cambria Math" panose="02040503050406030204" pitchFamily="18" charset="0"/>
                      </a:rPr>
                      <m:t> </m:t>
                    </m:r>
                    <m:f>
                      <m:fPr>
                        <m:ctrlPr>
                          <a:rPr lang="en-US" sz="2000" i="1" smtClean="0">
                            <a:solidFill>
                              <a:srgbClr val="0B5ED7"/>
                            </a:solidFill>
                            <a:latin typeface="Cambria Math" panose="02040503050406030204" pitchFamily="18" charset="0"/>
                          </a:rPr>
                        </m:ctrlPr>
                      </m:fPr>
                      <m:num>
                        <m:r>
                          <a:rPr lang="en-US" sz="2000" b="0" i="1" smtClean="0">
                            <a:solidFill>
                              <a:srgbClr val="0B5ED7"/>
                            </a:solidFill>
                            <a:latin typeface="Cambria Math" panose="02040503050406030204" pitchFamily="18" charset="0"/>
                          </a:rPr>
                          <m:t>5</m:t>
                        </m:r>
                      </m:num>
                      <m:den>
                        <m:r>
                          <a:rPr lang="en-US" sz="2000" b="0" i="1" smtClean="0">
                            <a:solidFill>
                              <a:srgbClr val="0B5ED7"/>
                            </a:solidFill>
                            <a:latin typeface="Cambria Math" panose="02040503050406030204" pitchFamily="18" charset="0"/>
                          </a:rPr>
                          <m:t>10</m:t>
                        </m:r>
                      </m:den>
                    </m:f>
                  </m:oMath>
                </a14:m>
                <a:r>
                  <a:rPr lang="en-US" sz="2000" dirty="0">
                    <a:solidFill>
                      <a:srgbClr val="0B5ED7"/>
                    </a:solidFill>
                    <a:latin typeface="Times New Roman" pitchFamily="18" charset="0"/>
                    <a:cs typeface="Times New Roman" pitchFamily="18" charset="0"/>
                  </a:rPr>
                  <a:t> = 0.5</a:t>
                </a:r>
              </a:p>
              <a:p>
                <a:pPr marL="2591435" lvl="8" indent="-342900" algn="just"/>
                <a:endParaRPr lang="en-US" sz="2000" dirty="0">
                  <a:solidFill>
                    <a:srgbClr val="0B5ED7"/>
                  </a:solidFill>
                  <a:latin typeface="Times New Roman" pitchFamily="18" charset="0"/>
                  <a:cs typeface="Times New Roman" pitchFamily="18" charset="0"/>
                </a:endParaRPr>
              </a:p>
              <a:p>
                <a:pPr marL="396875" indent="-342900" algn="just"/>
                <a:r>
                  <a:rPr lang="en-US" sz="2000" b="1" dirty="0">
                    <a:solidFill>
                      <a:srgbClr val="0B5ED7"/>
                    </a:solidFill>
                    <a:latin typeface="Times New Roman" pitchFamily="18" charset="0"/>
                    <a:cs typeface="Times New Roman" pitchFamily="18" charset="0"/>
                  </a:rPr>
                  <a:t>Case2:   </a:t>
                </a:r>
                <a:r>
                  <a:rPr lang="en-US" sz="2000" dirty="0">
                    <a:solidFill>
                      <a:srgbClr val="0B5ED7"/>
                    </a:solidFill>
                    <a:latin typeface="Times New Roman" pitchFamily="18" charset="0"/>
                    <a:cs typeface="Times New Roman" pitchFamily="18" charset="0"/>
                  </a:rPr>
                  <a:t>Now, suppose, we want to calculate </a:t>
                </a:r>
                <a:r>
                  <a:rPr lang="en-US" sz="2000" i="1" dirty="0">
                    <a:solidFill>
                      <a:srgbClr val="0B5ED7"/>
                    </a:solidFill>
                    <a:latin typeface="Times New Roman" pitchFamily="18" charset="0"/>
                    <a:cs typeface="Times New Roman" pitchFamily="18" charset="0"/>
                  </a:rPr>
                  <a:t>P(X </a:t>
                </a:r>
                <a:r>
                  <a:rPr lang="en-US" sz="2000" dirty="0">
                    <a:solidFill>
                      <a:srgbClr val="0B5ED7"/>
                    </a:solidFill>
                    <a:latin typeface="Times New Roman" pitchFamily="18" charset="0"/>
                    <a:cs typeface="Times New Roman"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2</m:t>
                        </m:r>
                      </m:sub>
                    </m:sSub>
                  </m:oMath>
                </a14:m>
                <a:r>
                  <a:rPr lang="en-US" sz="2000" i="1" dirty="0">
                    <a:solidFill>
                      <a:srgbClr val="0B5ED7"/>
                    </a:solidFill>
                    <a:latin typeface="Times New Roman" pitchFamily="18" charset="0"/>
                    <a:cs typeface="Times New Roman" pitchFamily="18" charset="0"/>
                  </a:rPr>
                  <a:t>|Y =A</a:t>
                </a:r>
                <a:r>
                  <a:rPr lang="en-US" sz="2000" dirty="0">
                    <a:solidFill>
                      <a:srgbClr val="0B5ED7"/>
                    </a:solidFill>
                    <a:latin typeface="Times New Roman" pitchFamily="18" charset="0"/>
                    <a:cs typeface="Times New Roman" pitchFamily="18" charset="0"/>
                  </a:rPr>
                  <a:t>) =</a:t>
                </a:r>
                <a14:m>
                  <m:oMath xmlns:m="http://schemas.openxmlformats.org/officeDocument/2006/math">
                    <m:r>
                      <a:rPr lang="en-US" sz="2000">
                        <a:solidFill>
                          <a:srgbClr val="0B5ED7"/>
                        </a:solidFill>
                        <a:latin typeface="Cambria Math" panose="02040503050406030204" pitchFamily="18" charset="0"/>
                      </a:rPr>
                      <m:t> </m:t>
                    </m:r>
                    <m:f>
                      <m:fPr>
                        <m:ctrlPr>
                          <a:rPr lang="en-US" sz="2000" i="1">
                            <a:solidFill>
                              <a:srgbClr val="0B5ED7"/>
                            </a:solidFill>
                            <a:latin typeface="Cambria Math" panose="02040503050406030204" pitchFamily="18" charset="0"/>
                          </a:rPr>
                        </m:ctrlPr>
                      </m:fPr>
                      <m:num>
                        <m:r>
                          <a:rPr lang="en-US" sz="2000" b="0" i="1" smtClean="0">
                            <a:solidFill>
                              <a:srgbClr val="0B5ED7"/>
                            </a:solidFill>
                            <a:latin typeface="Cambria Math" panose="02040503050406030204" pitchFamily="18" charset="0"/>
                          </a:rPr>
                          <m:t>2</m:t>
                        </m:r>
                      </m:num>
                      <m:den>
                        <m:r>
                          <a:rPr lang="en-US" sz="2000" b="0" i="1" smtClean="0">
                            <a:solidFill>
                              <a:srgbClr val="0B5ED7"/>
                            </a:solidFill>
                            <a:latin typeface="Cambria Math" panose="02040503050406030204" pitchFamily="18" charset="0"/>
                          </a:rPr>
                          <m:t>5</m:t>
                        </m:r>
                      </m:den>
                    </m:f>
                  </m:oMath>
                </a14:m>
                <a:r>
                  <a:rPr lang="en-US" sz="2000" dirty="0">
                    <a:solidFill>
                      <a:srgbClr val="0B5ED7"/>
                    </a:solidFill>
                    <a:latin typeface="Times New Roman" pitchFamily="18" charset="0"/>
                    <a:cs typeface="Times New Roman" pitchFamily="18" charset="0"/>
                  </a:rPr>
                  <a:t>= 0.4 . </a:t>
                </a:r>
              </a:p>
              <a:p>
                <a:pPr marL="53975" indent="0" algn="just">
                  <a:buNone/>
                </a:pPr>
                <a:endParaRPr lang="en-US" sz="2000" dirty="0">
                  <a:solidFill>
                    <a:srgbClr val="0B5ED7"/>
                  </a:solidFill>
                  <a:latin typeface="Times New Roman" pitchFamily="18" charset="0"/>
                  <a:cs typeface="Times New Roman" pitchFamily="18" charset="0"/>
                </a:endParaRPr>
              </a:p>
              <a:p>
                <a:pPr marL="53975" indent="0" algn="just">
                  <a:buNone/>
                </a:pPr>
                <a:r>
                  <a:rPr lang="en-US" sz="2000" dirty="0">
                    <a:solidFill>
                      <a:srgbClr val="A50021"/>
                    </a:solidFill>
                    <a:latin typeface="Times New Roman" pitchFamily="18" charset="0"/>
                    <a:cs typeface="Times New Roman" pitchFamily="18" charset="0"/>
                  </a:rPr>
                  <a:t>The later is the conditional or posterior probability, where as the former is the prior probability.</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338992" y="1417769"/>
                <a:ext cx="5847430" cy="4937311"/>
              </a:xfrm>
              <a:blipFill rotWithShape="0">
                <a:blip r:embed="rId2" cstate="print"/>
                <a:stretch>
                  <a:fillRect l="-102" r="-916"/>
                </a:stretch>
              </a:blipFill>
            </p:spPr>
            <p:txBody>
              <a:bodyPr/>
              <a:lstStyle/>
              <a:p>
                <a:r>
                  <a:rPr lang="en-GB">
                    <a:noFill/>
                  </a:rPr>
                  <a:t> </a:t>
                </a:r>
              </a:p>
            </p:txBody>
          </p:sp>
        </mc:Fallback>
      </mc:AlternateContent>
      <mc:AlternateContent xmlns:mc="http://schemas.openxmlformats.org/markup-compatibility/2006">
        <mc:Choice xmlns=""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2775768062"/>
                  </p:ext>
                </p:extLst>
              </p:nvPr>
            </p:nvGraphicFramePr>
            <p:xfrm>
              <a:off x="6508757" y="1700156"/>
              <a:ext cx="2657704" cy="4732025"/>
            </p:xfrm>
            <a:graphic>
              <a:graphicData uri="http://schemas.openxmlformats.org/drawingml/2006/table">
                <a:tbl>
                  <a:tblPr firstRow="1" bandRow="1">
                    <a:tableStyleId>{5940675A-B579-460E-94D1-54222C63F5DA}</a:tableStyleId>
                  </a:tblPr>
                  <a:tblGrid>
                    <a:gridCol w="1328852">
                      <a:extLst>
                        <a:ext uri="{9D8B030D-6E8A-4147-A177-3AD203B41FA5}">
                          <a16:colId xmlns:a16="http://schemas.microsoft.com/office/drawing/2014/main" val="20000"/>
                        </a:ext>
                      </a:extLst>
                    </a:gridCol>
                    <a:gridCol w="1328852">
                      <a:extLst>
                        <a:ext uri="{9D8B030D-6E8A-4147-A177-3AD203B41FA5}">
                          <a16:colId xmlns:a16="http://schemas.microsoft.com/office/drawing/2014/main" val="20001"/>
                        </a:ext>
                      </a:extLst>
                    </a:gridCol>
                  </a:tblGrid>
                  <a:tr h="397345">
                    <a:tc>
                      <a:txBody>
                        <a:bodyPr/>
                        <a:lstStyle/>
                        <a:p>
                          <a:pPr algn="ctr"/>
                          <a:r>
                            <a:rPr lang="en-US" sz="1600" i="1" dirty="0">
                              <a:solidFill>
                                <a:schemeClr val="bg1"/>
                              </a:solidFill>
                            </a:rPr>
                            <a:t>X</a:t>
                          </a:r>
                        </a:p>
                      </a:txBody>
                      <a:tcPr>
                        <a:solidFill>
                          <a:schemeClr val="tx1"/>
                        </a:solidFill>
                      </a:tcPr>
                    </a:tc>
                    <a:tc>
                      <a:txBody>
                        <a:bodyPr/>
                        <a:lstStyle/>
                        <a:p>
                          <a:pPr algn="ctr"/>
                          <a:r>
                            <a:rPr lang="en-US" sz="1600" i="1" dirty="0">
                              <a:solidFill>
                                <a:schemeClr val="bg1"/>
                              </a:solidFill>
                            </a:rPr>
                            <a:t>Y</a:t>
                          </a:r>
                        </a:p>
                      </a:txBody>
                      <a:tcPr>
                        <a:solidFill>
                          <a:schemeClr val="tx1"/>
                        </a:solidFill>
                      </a:tcPr>
                    </a:tc>
                    <a:extLst>
                      <a:ext uri="{0D108BD9-81ED-4DB2-BD59-A6C34878D82A}">
                        <a16:rowId xmlns:a16="http://schemas.microsoft.com/office/drawing/2014/main" val="10000"/>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1"/>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2"/>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3"/>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4"/>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5"/>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6"/>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7"/>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8"/>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9"/>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10"/>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xmlns="" xmlns:a14="http://schemas.microsoft.com/office/drawing/2010/main" val="2775768062"/>
                  </p:ext>
                </p:extLst>
              </p:nvPr>
            </p:nvGraphicFramePr>
            <p:xfrm>
              <a:off x="6357544" y="1700157"/>
              <a:ext cx="2595960" cy="4732025"/>
            </p:xfrm>
            <a:graphic>
              <a:graphicData uri="http://schemas.openxmlformats.org/drawingml/2006/table">
                <a:tbl>
                  <a:tblPr firstRow="1" bandRow="1">
                    <a:tableStyleId>{5940675A-B579-460E-94D1-54222C63F5DA}</a:tableStyleId>
                  </a:tblPr>
                  <a:tblGrid>
                    <a:gridCol w="1297980">
                      <a:extLst>
                        <a:ext uri="{9D8B030D-6E8A-4147-A177-3AD203B41FA5}">
                          <a16:colId xmlns="" xmlns:a14="http://schemas.microsoft.com/office/drawing/2010/main" xmlns:a16="http://schemas.microsoft.com/office/drawing/2014/main" val="20000"/>
                        </a:ext>
                      </a:extLst>
                    </a:gridCol>
                    <a:gridCol w="1297980">
                      <a:extLst>
                        <a:ext uri="{9D8B030D-6E8A-4147-A177-3AD203B41FA5}">
                          <a16:colId xmlns="" xmlns:a14="http://schemas.microsoft.com/office/drawing/2010/main" xmlns:a16="http://schemas.microsoft.com/office/drawing/2014/main" val="20001"/>
                        </a:ext>
                      </a:extLst>
                    </a:gridCol>
                  </a:tblGrid>
                  <a:tr h="397345">
                    <a:tc>
                      <a:txBody>
                        <a:bodyPr/>
                        <a:lstStyle/>
                        <a:p>
                          <a:pPr algn="ctr"/>
                          <a:r>
                            <a:rPr lang="en-US" sz="1600" i="1" dirty="0" smtClean="0">
                              <a:solidFill>
                                <a:schemeClr val="bg1"/>
                              </a:solidFill>
                            </a:rPr>
                            <a:t>X</a:t>
                          </a:r>
                          <a:endParaRPr lang="en-US" sz="1600" i="1" dirty="0">
                            <a:solidFill>
                              <a:schemeClr val="bg1"/>
                            </a:solidFill>
                          </a:endParaRPr>
                        </a:p>
                      </a:txBody>
                      <a:tcPr marL="89316" marR="89316">
                        <a:solidFill>
                          <a:schemeClr val="tx1"/>
                        </a:solidFill>
                      </a:tcPr>
                    </a:tc>
                    <a:tc>
                      <a:txBody>
                        <a:bodyPr/>
                        <a:lstStyle/>
                        <a:p>
                          <a:pPr algn="ctr"/>
                          <a:r>
                            <a:rPr lang="en-US" sz="1600" i="1" dirty="0" smtClean="0">
                              <a:solidFill>
                                <a:schemeClr val="bg1"/>
                              </a:solidFill>
                            </a:rPr>
                            <a:t>Y</a:t>
                          </a:r>
                          <a:endParaRPr lang="en-US" sz="1600" i="1" dirty="0">
                            <a:solidFill>
                              <a:schemeClr val="bg1"/>
                            </a:solidFill>
                          </a:endParaRPr>
                        </a:p>
                      </a:txBody>
                      <a:tcPr marL="89316" marR="89316">
                        <a:solidFill>
                          <a:schemeClr val="tx1"/>
                        </a:solidFill>
                      </a:tcPr>
                    </a:tc>
                    <a:extLst>
                      <a:ext uri="{0D108BD9-81ED-4DB2-BD59-A6C34878D82A}">
                        <a16:rowId xmlns="" xmlns:a14="http://schemas.microsoft.com/office/drawing/2010/main" xmlns:a16="http://schemas.microsoft.com/office/drawing/2014/main" val="10000"/>
                      </a:ext>
                    </a:extLst>
                  </a:tr>
                  <a:tr h="433468">
                    <a:tc>
                      <a:txBody>
                        <a:bodyPr/>
                        <a:lstStyle/>
                        <a:p>
                          <a:endParaRPr lang="en-US"/>
                        </a:p>
                      </a:txBody>
                      <a:tcPr marL="89316" marR="89316">
                        <a:blipFill rotWithShape="1">
                          <a:blip r:embed="rId3"/>
                          <a:stretch>
                            <a:fillRect l="-459" t="-95775" r="-100000" b="-908451"/>
                          </a:stretch>
                        </a:blipFill>
                      </a:tcPr>
                    </a:tc>
                    <a:tc>
                      <a:txBody>
                        <a:bodyPr/>
                        <a:lstStyle/>
                        <a:p>
                          <a:pPr algn="ctr"/>
                          <a:r>
                            <a:rPr lang="en-US" sz="1800" i="1" dirty="0" smtClean="0">
                              <a:solidFill>
                                <a:srgbClr val="0B5ED7"/>
                              </a:solidFill>
                            </a:rPr>
                            <a:t>A</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1"/>
                      </a:ext>
                    </a:extLst>
                  </a:tr>
                  <a:tr h="433468">
                    <a:tc>
                      <a:txBody>
                        <a:bodyPr/>
                        <a:lstStyle/>
                        <a:p>
                          <a:endParaRPr lang="en-US"/>
                        </a:p>
                      </a:txBody>
                      <a:tcPr marL="89316" marR="89316">
                        <a:blipFill rotWithShape="1">
                          <a:blip r:embed="rId3"/>
                          <a:stretch>
                            <a:fillRect l="-459" t="-195775" r="-100000" b="-808451"/>
                          </a:stretch>
                        </a:blipFill>
                      </a:tcPr>
                    </a:tc>
                    <a:tc>
                      <a:txBody>
                        <a:bodyPr/>
                        <a:lstStyle/>
                        <a:p>
                          <a:pPr algn="ctr"/>
                          <a:r>
                            <a:rPr lang="en-US" sz="1800" i="1" dirty="0" smtClean="0">
                              <a:solidFill>
                                <a:srgbClr val="0B5ED7"/>
                              </a:solidFill>
                            </a:rPr>
                            <a:t>A</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2"/>
                      </a:ext>
                    </a:extLst>
                  </a:tr>
                  <a:tr h="433468">
                    <a:tc>
                      <a:txBody>
                        <a:bodyPr/>
                        <a:lstStyle/>
                        <a:p>
                          <a:endParaRPr lang="en-US"/>
                        </a:p>
                      </a:txBody>
                      <a:tcPr marL="89316" marR="89316">
                        <a:blipFill rotWithShape="1">
                          <a:blip r:embed="rId3"/>
                          <a:stretch>
                            <a:fillRect l="-459" t="-295775" r="-100000" b="-708451"/>
                          </a:stretch>
                        </a:blipFill>
                      </a:tcPr>
                    </a:tc>
                    <a:tc>
                      <a:txBody>
                        <a:bodyPr/>
                        <a:lstStyle/>
                        <a:p>
                          <a:pPr algn="ctr"/>
                          <a:r>
                            <a:rPr lang="en-US" sz="1800" i="1" dirty="0" smtClean="0">
                              <a:solidFill>
                                <a:srgbClr val="0B5ED7"/>
                              </a:solidFill>
                            </a:rPr>
                            <a:t>B</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3"/>
                      </a:ext>
                    </a:extLst>
                  </a:tr>
                  <a:tr h="433468">
                    <a:tc>
                      <a:txBody>
                        <a:bodyPr/>
                        <a:lstStyle/>
                        <a:p>
                          <a:endParaRPr lang="en-US"/>
                        </a:p>
                      </a:txBody>
                      <a:tcPr marL="89316" marR="89316">
                        <a:blipFill rotWithShape="1">
                          <a:blip r:embed="rId3"/>
                          <a:stretch>
                            <a:fillRect l="-459" t="-395775" r="-100000" b="-608451"/>
                          </a:stretch>
                        </a:blipFill>
                      </a:tcPr>
                    </a:tc>
                    <a:tc>
                      <a:txBody>
                        <a:bodyPr/>
                        <a:lstStyle/>
                        <a:p>
                          <a:pPr algn="ctr"/>
                          <a:r>
                            <a:rPr lang="en-US" sz="1800" i="1" dirty="0" smtClean="0">
                              <a:solidFill>
                                <a:srgbClr val="0B5ED7"/>
                              </a:solidFill>
                            </a:rPr>
                            <a:t>A</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4"/>
                      </a:ext>
                    </a:extLst>
                  </a:tr>
                  <a:tr h="433468">
                    <a:tc>
                      <a:txBody>
                        <a:bodyPr/>
                        <a:lstStyle/>
                        <a:p>
                          <a:endParaRPr lang="en-US"/>
                        </a:p>
                      </a:txBody>
                      <a:tcPr marL="89316" marR="89316">
                        <a:blipFill rotWithShape="1">
                          <a:blip r:embed="rId3"/>
                          <a:stretch>
                            <a:fillRect l="-459" t="-488889" r="-100000" b="-500000"/>
                          </a:stretch>
                        </a:blipFill>
                      </a:tcPr>
                    </a:tc>
                    <a:tc>
                      <a:txBody>
                        <a:bodyPr/>
                        <a:lstStyle/>
                        <a:p>
                          <a:pPr algn="ctr"/>
                          <a:r>
                            <a:rPr lang="en-US" sz="1800" i="1" dirty="0" smtClean="0">
                              <a:solidFill>
                                <a:srgbClr val="0B5ED7"/>
                              </a:solidFill>
                            </a:rPr>
                            <a:t>B</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5"/>
                      </a:ext>
                    </a:extLst>
                  </a:tr>
                  <a:tr h="433468">
                    <a:tc>
                      <a:txBody>
                        <a:bodyPr/>
                        <a:lstStyle/>
                        <a:p>
                          <a:endParaRPr lang="en-US"/>
                        </a:p>
                      </a:txBody>
                      <a:tcPr marL="89316" marR="89316">
                        <a:blipFill rotWithShape="1">
                          <a:blip r:embed="rId3"/>
                          <a:stretch>
                            <a:fillRect l="-459" t="-597183" r="-100000" b="-407042"/>
                          </a:stretch>
                        </a:blipFill>
                      </a:tcPr>
                    </a:tc>
                    <a:tc>
                      <a:txBody>
                        <a:bodyPr/>
                        <a:lstStyle/>
                        <a:p>
                          <a:pPr algn="ctr"/>
                          <a:r>
                            <a:rPr lang="en-US" sz="1800" i="1" dirty="0" smtClean="0">
                              <a:solidFill>
                                <a:srgbClr val="0B5ED7"/>
                              </a:solidFill>
                            </a:rPr>
                            <a:t>A</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6"/>
                      </a:ext>
                    </a:extLst>
                  </a:tr>
                  <a:tr h="433468">
                    <a:tc>
                      <a:txBody>
                        <a:bodyPr/>
                        <a:lstStyle/>
                        <a:p>
                          <a:endParaRPr lang="en-US"/>
                        </a:p>
                      </a:txBody>
                      <a:tcPr marL="89316" marR="89316">
                        <a:blipFill rotWithShape="1">
                          <a:blip r:embed="rId3"/>
                          <a:stretch>
                            <a:fillRect l="-459" t="-697183" r="-100000" b="-307042"/>
                          </a:stretch>
                        </a:blipFill>
                      </a:tcPr>
                    </a:tc>
                    <a:tc>
                      <a:txBody>
                        <a:bodyPr/>
                        <a:lstStyle/>
                        <a:p>
                          <a:pPr algn="ctr"/>
                          <a:r>
                            <a:rPr lang="en-US" sz="1800" i="1" dirty="0" smtClean="0">
                              <a:solidFill>
                                <a:srgbClr val="0B5ED7"/>
                              </a:solidFill>
                            </a:rPr>
                            <a:t>B</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7"/>
                      </a:ext>
                    </a:extLst>
                  </a:tr>
                  <a:tr h="433468">
                    <a:tc>
                      <a:txBody>
                        <a:bodyPr/>
                        <a:lstStyle/>
                        <a:p>
                          <a:endParaRPr lang="en-US"/>
                        </a:p>
                      </a:txBody>
                      <a:tcPr marL="89316" marR="89316">
                        <a:blipFill rotWithShape="1">
                          <a:blip r:embed="rId3"/>
                          <a:stretch>
                            <a:fillRect l="-459" t="-797183" r="-100000" b="-207042"/>
                          </a:stretch>
                        </a:blipFill>
                      </a:tcPr>
                    </a:tc>
                    <a:tc>
                      <a:txBody>
                        <a:bodyPr/>
                        <a:lstStyle/>
                        <a:p>
                          <a:pPr algn="ctr"/>
                          <a:r>
                            <a:rPr lang="en-US" sz="1800" i="1" dirty="0" smtClean="0">
                              <a:solidFill>
                                <a:srgbClr val="0B5ED7"/>
                              </a:solidFill>
                            </a:rPr>
                            <a:t>B</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8"/>
                      </a:ext>
                    </a:extLst>
                  </a:tr>
                  <a:tr h="433468">
                    <a:tc>
                      <a:txBody>
                        <a:bodyPr/>
                        <a:lstStyle/>
                        <a:p>
                          <a:endParaRPr lang="en-US"/>
                        </a:p>
                      </a:txBody>
                      <a:tcPr marL="89316" marR="89316">
                        <a:blipFill rotWithShape="1">
                          <a:blip r:embed="rId3"/>
                          <a:stretch>
                            <a:fillRect l="-459" t="-897183" r="-100000" b="-107042"/>
                          </a:stretch>
                        </a:blipFill>
                      </a:tcPr>
                    </a:tc>
                    <a:tc>
                      <a:txBody>
                        <a:bodyPr/>
                        <a:lstStyle/>
                        <a:p>
                          <a:pPr algn="ctr"/>
                          <a:r>
                            <a:rPr lang="en-US" sz="1800" i="1" dirty="0" smtClean="0">
                              <a:solidFill>
                                <a:srgbClr val="0B5ED7"/>
                              </a:solidFill>
                            </a:rPr>
                            <a:t>B</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09"/>
                      </a:ext>
                    </a:extLst>
                  </a:tr>
                  <a:tr h="433468">
                    <a:tc>
                      <a:txBody>
                        <a:bodyPr/>
                        <a:lstStyle/>
                        <a:p>
                          <a:endParaRPr lang="en-US"/>
                        </a:p>
                      </a:txBody>
                      <a:tcPr marL="89316" marR="89316">
                        <a:blipFill rotWithShape="1">
                          <a:blip r:embed="rId3"/>
                          <a:stretch>
                            <a:fillRect l="-459" t="-997183" r="-100000" b="-7042"/>
                          </a:stretch>
                        </a:blipFill>
                      </a:tcPr>
                    </a:tc>
                    <a:tc>
                      <a:txBody>
                        <a:bodyPr/>
                        <a:lstStyle/>
                        <a:p>
                          <a:pPr algn="ctr"/>
                          <a:r>
                            <a:rPr lang="en-US" sz="1800" i="1" dirty="0" smtClean="0">
                              <a:solidFill>
                                <a:srgbClr val="0B5ED7"/>
                              </a:solidFill>
                            </a:rPr>
                            <a:t>A</a:t>
                          </a:r>
                          <a:endParaRPr lang="en-US" sz="1800" i="1" dirty="0">
                            <a:solidFill>
                              <a:srgbClr val="0B5ED7"/>
                            </a:solidFill>
                          </a:endParaRPr>
                        </a:p>
                      </a:txBody>
                      <a:tcPr marL="89316" marR="89316"/>
                    </a:tc>
                    <a:extLst>
                      <a:ext uri="{0D108BD9-81ED-4DB2-BD59-A6C34878D82A}">
                        <a16:rowId xmlns="" xmlns:a14="http://schemas.microsoft.com/office/drawing/2010/main" xmlns:a16="http://schemas.microsoft.com/office/drawing/2014/main" val="10010"/>
                      </a:ext>
                    </a:extLst>
                  </a:tr>
                </a:tbl>
              </a:graphicData>
            </a:graphic>
          </p:graphicFrame>
        </mc:Fallback>
      </mc:AlternateContent>
    </p:spTree>
    <p:extLst>
      <p:ext uri="{BB962C8B-B14F-4D97-AF65-F5344CB8AC3E}">
        <p14:creationId xmlns="" xmlns:p14="http://schemas.microsoft.com/office/powerpoint/2010/main" val="399504066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pPr algn="l"/>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141</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468078" y="1592580"/>
                <a:ext cx="8630202" cy="4732020"/>
              </a:xfrm>
            </p:spPr>
            <p:txBody>
              <a:bodyPr>
                <a:normAutofit/>
              </a:bodyPr>
              <a:lstStyle/>
              <a:p>
                <a:pPr marL="349250" indent="-295275" algn="just"/>
                <a:r>
                  <a:rPr lang="en-US" sz="2000" dirty="0"/>
                  <a:t>Suppose, </a:t>
                </a:r>
                <a:r>
                  <a:rPr lang="en-US" sz="2000" i="1" dirty="0"/>
                  <a:t>Y</a:t>
                </a:r>
                <a:r>
                  <a:rPr lang="en-US" sz="2000" dirty="0"/>
                  <a:t> is a class variable and </a:t>
                </a:r>
                <a:r>
                  <a:rPr lang="en-US" sz="2000" i="1" dirty="0"/>
                  <a:t>X = </a:t>
                </a:r>
                <a14:m>
                  <m:oMath xmlns:m="http://schemas.openxmlformats.org/officeDocument/2006/math">
                    <m:d>
                      <m:dPr>
                        <m:begChr m:val="{"/>
                        <m:endChr m:val="}"/>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𝑋</m:t>
                        </m:r>
                        <m:r>
                          <a:rPr lang="en-US" sz="2000" b="0" i="1" baseline="-25000" smtClean="0">
                            <a:solidFill>
                              <a:prstClr val="black"/>
                            </a:solidFill>
                            <a:latin typeface="Cambria Math" panose="02040503050406030204" pitchFamily="18" charset="0"/>
                          </a:rPr>
                          <m:t>1</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𝑋</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𝑋</m:t>
                            </m:r>
                          </m:e>
                          <m:sub>
                            <m:r>
                              <a:rPr lang="en-US" sz="2000" b="0" i="1" smtClean="0">
                                <a:solidFill>
                                  <a:prstClr val="black"/>
                                </a:solidFill>
                                <a:latin typeface="Cambria Math" panose="02040503050406030204" pitchFamily="18" charset="0"/>
                              </a:rPr>
                              <m:t>𝑛</m:t>
                            </m:r>
                          </m:sub>
                        </m:sSub>
                      </m:e>
                    </m:d>
                  </m:oMath>
                </a14:m>
                <a:r>
                  <a:rPr lang="en-US" sz="2000" dirty="0"/>
                  <a:t> is a set of attributes,  </a:t>
                </a:r>
              </a:p>
              <a:p>
                <a:pPr marL="53975" indent="0" algn="just">
                  <a:buNone/>
                </a:pPr>
                <a:r>
                  <a:rPr lang="en-US" sz="2000" dirty="0"/>
                  <a:t>    with instance of </a:t>
                </a:r>
                <a:r>
                  <a:rPr lang="en-US" sz="2000" i="1" dirty="0"/>
                  <a:t>Y</a:t>
                </a:r>
                <a:r>
                  <a:rPr lang="en-US" sz="2000" dirty="0"/>
                  <a:t>.</a:t>
                </a:r>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396875" indent="-342900" algn="just"/>
                <a:r>
                  <a:rPr lang="en-US" sz="2000" dirty="0"/>
                  <a:t>The classification problem, then can be expressed as the class-conditional probability</a:t>
                </a:r>
              </a:p>
              <a:p>
                <a:pPr marL="2591435" lvl="8" indent="-342900" algn="just"/>
                <a:endParaRPr lang="en-US" sz="800" dirty="0"/>
              </a:p>
              <a:p>
                <a:pPr marL="53975"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i="1">
                              <a:latin typeface="Cambria Math" panose="02040503050406030204" pitchFamily="18" charset="0"/>
                            </a:rPr>
                            <m:t>𝑌</m:t>
                          </m:r>
                          <m:r>
                            <a:rPr lang="en-US" sz="2000" i="1">
                              <a:latin typeface="Cambria Math" panose="02040503050406030204" pitchFamily="18" charset="0"/>
                            </a:rPr>
                            <m:t>=</m:t>
                          </m:r>
                          <m:r>
                            <a:rPr lang="en-US" sz="2000" b="0" i="1" smtClean="0">
                              <a:latin typeface="Cambria Math"/>
                            </a:rPr>
                            <m:t>𝑦</m:t>
                          </m:r>
                          <m:r>
                            <a:rPr lang="en-US" sz="2000" b="0" i="1" baseline="-25000" smtClean="0">
                              <a:latin typeface="Cambria Math"/>
                            </a:rPr>
                            <m:t>𝑖</m:t>
                          </m:r>
                          <m:r>
                            <a:rPr lang="en-US" sz="2000" b="0" i="1" smtClean="0">
                              <a:latin typeface="Cambria Math"/>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a:latin typeface="Cambria Math"/>
                            </a:rPr>
                            <m:t> </m:t>
                          </m:r>
                          <m:r>
                            <m:rPr>
                              <m:sty m:val="p"/>
                            </m:rPr>
                            <a:rPr lang="en-US" sz="2000">
                              <a:latin typeface="Cambria Math" panose="02040503050406030204" pitchFamily="18" charset="0"/>
                            </a:rPr>
                            <m:t>AND</m:t>
                          </m:r>
                          <m:r>
                            <a:rPr lang="en-US" sz="2000">
                              <a:latin typeface="Cambria Math"/>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a:latin typeface="Cambria Math"/>
                            </a:rPr>
                            <m:t> </m:t>
                          </m:r>
                          <m:r>
                            <m:rPr>
                              <m:sty m:val="p"/>
                            </m:rPr>
                            <a:rPr lang="en-US" sz="2000">
                              <a:latin typeface="Cambria Math" panose="02040503050406030204" pitchFamily="18" charset="0"/>
                            </a:rPr>
                            <m:t>AND</m:t>
                          </m:r>
                          <m:r>
                            <a:rPr lang="en-US" sz="200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oMath>
                  </m:oMathPara>
                </a14:m>
                <a:endParaRPr lang="en-US" sz="2000" dirty="0"/>
              </a:p>
              <a:p>
                <a:pPr marL="53975" indent="0" algn="just">
                  <a:buNone/>
                </a:pPr>
                <a:endParaRPr lang="en-US" sz="2000"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457204" y="1592580"/>
                <a:ext cx="8429703" cy="4732020"/>
              </a:xfrm>
              <a:blipFill rotWithShape="1">
                <a:blip r:embed="rId2" cstate="print"/>
                <a:stretch>
                  <a:fillRect t="-644" r="-706"/>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1276417974"/>
                  </p:ext>
                </p:extLst>
              </p:nvPr>
            </p:nvGraphicFramePr>
            <p:xfrm>
              <a:off x="1660204" y="2497944"/>
              <a:ext cx="6240992" cy="1854200"/>
            </p:xfrm>
            <a:graphic>
              <a:graphicData uri="http://schemas.openxmlformats.org/drawingml/2006/table">
                <a:tbl>
                  <a:tblPr firstRow="1" bandRow="1">
                    <a:tableStyleId>{5940675A-B579-460E-94D1-54222C63F5DA}</a:tableStyleId>
                  </a:tblPr>
                  <a:tblGrid>
                    <a:gridCol w="3120496">
                      <a:extLst>
                        <a:ext uri="{9D8B030D-6E8A-4147-A177-3AD203B41FA5}">
                          <a16:colId xmlns:a16="http://schemas.microsoft.com/office/drawing/2014/main" val="20000"/>
                        </a:ext>
                      </a:extLst>
                    </a:gridCol>
                    <a:gridCol w="3120496">
                      <a:extLst>
                        <a:ext uri="{9D8B030D-6E8A-4147-A177-3AD203B41FA5}">
                          <a16:colId xmlns:a16="http://schemas.microsoft.com/office/drawing/2014/main" val="20001"/>
                        </a:ext>
                      </a:extLst>
                    </a:gridCol>
                  </a:tblGrid>
                  <a:tr h="370840">
                    <a:tc>
                      <a:txBody>
                        <a:bodyPr/>
                        <a:lstStyle/>
                        <a:p>
                          <a:pPr algn="ctr"/>
                          <a:r>
                            <a:rPr lang="en-US" dirty="0">
                              <a:solidFill>
                                <a:schemeClr val="bg1"/>
                              </a:solidFill>
                            </a:rPr>
                            <a:t>INPUT (X)</a:t>
                          </a:r>
                        </a:p>
                      </a:txBody>
                      <a:tcPr anchor="ctr">
                        <a:solidFill>
                          <a:schemeClr val="tx1"/>
                        </a:solidFill>
                      </a:tcPr>
                    </a:tc>
                    <a:tc>
                      <a:txBody>
                        <a:bodyPr/>
                        <a:lstStyle/>
                        <a:p>
                          <a:pPr algn="ctr"/>
                          <a:r>
                            <a:rPr lang="en-US" dirty="0">
                              <a:solidFill>
                                <a:schemeClr val="bg1"/>
                              </a:solidFill>
                            </a:rPr>
                            <a:t>CLASS(Y)</a:t>
                          </a:r>
                        </a:p>
                      </a:txBody>
                      <a:tcPr anchor="ctr">
                        <a:solidFill>
                          <a:schemeClr val="tx1"/>
                        </a:solidFill>
                      </a:tcPr>
                    </a:tc>
                    <a:extLst>
                      <a:ext uri="{0D108BD9-81ED-4DB2-BD59-A6C34878D82A}">
                        <a16:rowId xmlns:a16="http://schemas.microsoft.com/office/drawing/2014/main" val="10000"/>
                      </a:ext>
                    </a:extLst>
                  </a:tr>
                  <a:tr h="370840">
                    <a:tc>
                      <a:txBody>
                        <a:bodyPr/>
                        <a:lstStyle/>
                        <a:p>
                          <a:pPr algn="ctr"/>
                          <a:r>
                            <a:rPr lang="en-US" dirty="0"/>
                            <a:t>…      …      …</a:t>
                          </a:r>
                        </a:p>
                      </a:txBody>
                      <a:tcPr anchor="ctr"/>
                    </a:tc>
                    <a:tc>
                      <a:txBody>
                        <a:bodyPr/>
                        <a:lstStyle/>
                        <a:p>
                          <a:pPr algn="ctr"/>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sz="1800" b="0" i="1" spc="600" baseline="0" smtClean="0">
                                    <a:solidFill>
                                      <a:prstClr val="black"/>
                                    </a:solidFill>
                                    <a:latin typeface="Cambria Math" panose="02040503050406030204" pitchFamily="18" charset="0"/>
                                  </a:rPr>
                                  <m:t>𝑥</m:t>
                                </m:r>
                                <m:r>
                                  <a:rPr lang="en-US" sz="1800" b="0" i="1" spc="600" baseline="-25000" smtClean="0">
                                    <a:solidFill>
                                      <a:prstClr val="black"/>
                                    </a:solidFill>
                                    <a:latin typeface="Cambria Math" panose="02040503050406030204" pitchFamily="18" charset="0"/>
                                  </a:rPr>
                                  <m:t>1</m:t>
                                </m:r>
                                <m:r>
                                  <a:rPr lang="en-US" sz="1800" i="1" spc="600">
                                    <a:solidFill>
                                      <a:prstClr val="black"/>
                                    </a:solidFill>
                                    <a:latin typeface="Cambria Math" panose="02040503050406030204" pitchFamily="18" charset="0"/>
                                  </a:rPr>
                                  <m:t>,</m:t>
                                </m:r>
                                <m:sSub>
                                  <m:sSubPr>
                                    <m:ctrlPr>
                                      <a:rPr lang="en-US" sz="1800" i="1" spc="60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𝑥</m:t>
                                    </m:r>
                                  </m:e>
                                  <m:sub>
                                    <m:r>
                                      <a:rPr lang="en-US" sz="1800" i="1" spc="600">
                                        <a:solidFill>
                                          <a:prstClr val="black"/>
                                        </a:solidFill>
                                        <a:latin typeface="Cambria Math" panose="02040503050406030204" pitchFamily="18" charset="0"/>
                                      </a:rPr>
                                      <m:t>2</m:t>
                                    </m:r>
                                  </m:sub>
                                </m:sSub>
                                <m:r>
                                  <a:rPr lang="en-US" sz="1800" b="0" i="1" spc="600" smtClean="0">
                                    <a:solidFill>
                                      <a:prstClr val="black"/>
                                    </a:solidFill>
                                    <a:latin typeface="Cambria Math" panose="02040503050406030204" pitchFamily="18" charset="0"/>
                                  </a:rPr>
                                  <m:t>,…</m:t>
                                </m:r>
                                <m:r>
                                  <a:rPr lang="en-US" sz="1800" i="1" spc="600">
                                    <a:solidFill>
                                      <a:prstClr val="black"/>
                                    </a:solidFill>
                                    <a:latin typeface="Cambria Math" panose="02040503050406030204" pitchFamily="18" charset="0"/>
                                  </a:rPr>
                                  <m:t>,</m:t>
                                </m:r>
                                <m:sSub>
                                  <m:sSubPr>
                                    <m:ctrlPr>
                                      <a:rPr lang="en-US" sz="1800" i="1" spc="60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𝑥</m:t>
                                    </m:r>
                                  </m:e>
                                  <m:sub>
                                    <m:r>
                                      <a:rPr lang="en-US" sz="1800" b="0" i="1" spc="600" smtClean="0">
                                        <a:solidFill>
                                          <a:prstClr val="black"/>
                                        </a:solidFill>
                                        <a:latin typeface="Cambria Math" panose="02040503050406030204" pitchFamily="18" charset="0"/>
                                      </a:rPr>
                                      <m:t>𝑛</m:t>
                                    </m:r>
                                  </m:sub>
                                </m:sSub>
                              </m:oMath>
                            </m:oMathPara>
                          </a14:m>
                          <a:endParaRPr lang="en-US" i="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pc="600" smtClean="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𝑦</m:t>
                                    </m:r>
                                  </m:e>
                                  <m:sub>
                                    <m:r>
                                      <a:rPr lang="en-US" sz="1800" b="0" i="1" spc="600" smtClean="0">
                                        <a:solidFill>
                                          <a:prstClr val="black"/>
                                        </a:solidFill>
                                        <a:latin typeface="Cambria Math" panose="02040503050406030204" pitchFamily="18" charset="0"/>
                                      </a:rPr>
                                      <m:t>𝑖</m:t>
                                    </m:r>
                                  </m:sub>
                                </m:sSub>
                              </m:oMath>
                            </m:oMathPara>
                          </a14:m>
                          <a:endParaRPr lang="en-US" dirty="0"/>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4"/>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xmlns="" xmlns:a14="http://schemas.microsoft.com/office/drawing/2010/main" val="1276417974"/>
                  </p:ext>
                </p:extLst>
              </p:nvPr>
            </p:nvGraphicFramePr>
            <p:xfrm>
              <a:off x="1621634" y="2497944"/>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4="http://schemas.microsoft.com/office/drawing/2010/main" xmlns:a16="http://schemas.microsoft.com/office/drawing/2014/main" xmlns="" val="20000"/>
                        </a:ext>
                      </a:extLst>
                    </a:gridCol>
                    <a:gridCol w="3048000">
                      <a:extLst>
                        <a:ext uri="{9D8B030D-6E8A-4147-A177-3AD203B41FA5}">
                          <a16:colId xmlns:a14="http://schemas.microsoft.com/office/drawing/2010/main" xmlns:a16="http://schemas.microsoft.com/office/drawing/2014/main" xmlns="" val="20001"/>
                        </a:ext>
                      </a:extLst>
                    </a:gridCol>
                  </a:tblGrid>
                  <a:tr h="370840">
                    <a:tc>
                      <a:txBody>
                        <a:bodyPr/>
                        <a:lstStyle/>
                        <a:p>
                          <a:pPr algn="ctr"/>
                          <a:r>
                            <a:rPr lang="en-US" dirty="0" smtClean="0">
                              <a:solidFill>
                                <a:schemeClr val="bg1"/>
                              </a:solidFill>
                            </a:rPr>
                            <a:t>INPUT (X)</a:t>
                          </a:r>
                          <a:endParaRPr lang="en-US" dirty="0">
                            <a:solidFill>
                              <a:schemeClr val="bg1"/>
                            </a:solidFill>
                          </a:endParaRPr>
                        </a:p>
                      </a:txBody>
                      <a:tcPr marL="89316" marR="89316" anchor="ctr">
                        <a:solidFill>
                          <a:schemeClr val="tx1"/>
                        </a:solidFill>
                      </a:tcPr>
                    </a:tc>
                    <a:tc>
                      <a:txBody>
                        <a:bodyPr/>
                        <a:lstStyle/>
                        <a:p>
                          <a:pPr algn="ctr"/>
                          <a:r>
                            <a:rPr lang="en-US" dirty="0" smtClean="0">
                              <a:solidFill>
                                <a:schemeClr val="bg1"/>
                              </a:solidFill>
                            </a:rPr>
                            <a:t>CLASS(Y)</a:t>
                          </a:r>
                          <a:endParaRPr lang="en-US" dirty="0">
                            <a:solidFill>
                              <a:schemeClr val="bg1"/>
                            </a:solidFill>
                          </a:endParaRPr>
                        </a:p>
                      </a:txBody>
                      <a:tcPr marL="89316" marR="89316" anchor="ctr">
                        <a:solidFill>
                          <a:schemeClr val="tx1"/>
                        </a:solidFill>
                      </a:tcPr>
                    </a:tc>
                    <a:extLst>
                      <a:ext uri="{0D108BD9-81ED-4DB2-BD59-A6C34878D82A}">
                        <a16:rowId xmlns:a14="http://schemas.microsoft.com/office/drawing/2010/main" xmlns:a16="http://schemas.microsoft.com/office/drawing/2014/main" xmlns="" val="10000"/>
                      </a:ext>
                    </a:extLst>
                  </a:tr>
                  <a:tr h="370840">
                    <a:tc>
                      <a:txBody>
                        <a:bodyPr/>
                        <a:lstStyle/>
                        <a:p>
                          <a:pPr algn="ctr"/>
                          <a:r>
                            <a:rPr lang="en-US" dirty="0" smtClean="0"/>
                            <a:t>…      …      …</a:t>
                          </a:r>
                          <a:endParaRPr lang="en-US" dirty="0"/>
                        </a:p>
                      </a:txBody>
                      <a:tcPr marL="89316" marR="89316" anchor="ctr"/>
                    </a:tc>
                    <a:tc>
                      <a:txBody>
                        <a:bodyPr/>
                        <a:lstStyle/>
                        <a:p>
                          <a:pPr algn="ctr"/>
                          <a:endParaRPr lang="en-US" dirty="0"/>
                        </a:p>
                      </a:txBody>
                      <a:tcPr marL="89316" marR="89316" anchor="ctr"/>
                    </a:tc>
                    <a:extLst>
                      <a:ext uri="{0D108BD9-81ED-4DB2-BD59-A6C34878D82A}">
                        <a16:rowId xmlns:a14="http://schemas.microsoft.com/office/drawing/2010/main" xmlns:a16="http://schemas.microsoft.com/office/drawing/2014/main" xmlns="" val="10001"/>
                      </a:ext>
                    </a:extLst>
                  </a:tr>
                  <a:tr h="370840">
                    <a:tc>
                      <a:txBody>
                        <a:bodyPr/>
                        <a:lstStyle/>
                        <a:p>
                          <a:pPr algn="ctr"/>
                          <a:r>
                            <a:rPr lang="en-US" dirty="0" smtClean="0"/>
                            <a:t>…      …      …</a:t>
                          </a:r>
                          <a:endParaRPr lang="en-US" dirty="0"/>
                        </a:p>
                      </a:txBody>
                      <a:tcPr marL="89316" marR="89316" anchor="ctr"/>
                    </a:tc>
                    <a:tc>
                      <a:txBody>
                        <a:bodyPr/>
                        <a:lstStyle/>
                        <a:p>
                          <a:pPr algn="ctr"/>
                          <a:r>
                            <a:rPr lang="en-US" dirty="0" smtClean="0"/>
                            <a:t>…</a:t>
                          </a:r>
                          <a:endParaRPr lang="en-US" dirty="0"/>
                        </a:p>
                      </a:txBody>
                      <a:tcPr marL="89316" marR="89316" anchor="ctr"/>
                    </a:tc>
                    <a:extLst>
                      <a:ext uri="{0D108BD9-81ED-4DB2-BD59-A6C34878D82A}">
                        <a16:rowId xmlns:a14="http://schemas.microsoft.com/office/drawing/2010/main" xmlns:a16="http://schemas.microsoft.com/office/drawing/2014/main" xmlns="" val="10002"/>
                      </a:ext>
                    </a:extLst>
                  </a:tr>
                  <a:tr h="370840">
                    <a:tc>
                      <a:txBody>
                        <a:bodyPr/>
                        <a:lstStyle/>
                        <a:p>
                          <a:endParaRPr lang="en-US" dirty="0"/>
                        </a:p>
                      </a:txBody>
                      <a:tcPr marL="89316" marR="89316" anchor="ctr">
                        <a:blipFill rotWithShape="1">
                          <a:blip r:embed="rId3"/>
                          <a:stretch>
                            <a:fillRect t="-306557" r="-100195" b="-126230"/>
                          </a:stretch>
                        </a:blipFill>
                      </a:tcPr>
                    </a:tc>
                    <a:tc>
                      <a:txBody>
                        <a:bodyPr/>
                        <a:lstStyle/>
                        <a:p>
                          <a:endParaRPr lang="en-US"/>
                        </a:p>
                      </a:txBody>
                      <a:tcPr marL="89316" marR="89316" anchor="ctr">
                        <a:blipFill rotWithShape="1">
                          <a:blip r:embed="rId3"/>
                          <a:stretch>
                            <a:fillRect l="-100000" t="-306557" r="-195" b="-126230"/>
                          </a:stretch>
                        </a:blipFill>
                      </a:tcPr>
                    </a:tc>
                    <a:extLst>
                      <a:ext uri="{0D108BD9-81ED-4DB2-BD59-A6C34878D82A}">
                        <a16:rowId xmlns:a14="http://schemas.microsoft.com/office/drawing/2010/main" xmlns:a16="http://schemas.microsoft.com/office/drawing/2014/main" xmlns=""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      …      …</a:t>
                          </a:r>
                        </a:p>
                      </a:txBody>
                      <a:tcPr marL="89316" marR="89316" anchor="ctr"/>
                    </a:tc>
                    <a:tc>
                      <a:txBody>
                        <a:bodyPr/>
                        <a:lstStyle/>
                        <a:p>
                          <a:pPr algn="ctr"/>
                          <a:r>
                            <a:rPr lang="en-US" dirty="0" smtClean="0"/>
                            <a:t>…</a:t>
                          </a:r>
                          <a:endParaRPr lang="en-US" dirty="0"/>
                        </a:p>
                      </a:txBody>
                      <a:tcPr marL="89316" marR="89316" anchor="ctr"/>
                    </a:tc>
                    <a:extLst>
                      <a:ext uri="{0D108BD9-81ED-4DB2-BD59-A6C34878D82A}">
                        <a16:rowId xmlns:a14="http://schemas.microsoft.com/office/drawing/2010/main" xmlns:a16="http://schemas.microsoft.com/office/drawing/2014/main" xmlns="" val="10004"/>
                      </a:ext>
                    </a:extLst>
                  </a:tr>
                </a:tbl>
              </a:graphicData>
            </a:graphic>
          </p:graphicFrame>
        </mc:Fallback>
      </mc:AlternateContent>
    </p:spTree>
    <p:extLst>
      <p:ext uri="{BB962C8B-B14F-4D97-AF65-F5344CB8AC3E}">
        <p14:creationId xmlns="" xmlns:p14="http://schemas.microsoft.com/office/powerpoint/2010/main" val="13456633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011892"/>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142</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468078" y="1592580"/>
                <a:ext cx="8630202" cy="4732020"/>
              </a:xfrm>
            </p:spPr>
            <p:txBody>
              <a:bodyPr>
                <a:normAutofit fontScale="85000" lnSpcReduction="20000"/>
              </a:bodyPr>
              <a:lstStyle/>
              <a:p>
                <a:pPr marL="349250" indent="-295275" algn="just"/>
                <a:r>
                  <a:rPr lang="en-US" sz="2000" dirty="0"/>
                  <a:t>Naïve Bayesian classifier calculate this posterior probability using Bayes’ theorem, which is as follows.</a:t>
                </a:r>
              </a:p>
              <a:p>
                <a:pPr marL="2543810" lvl="8" indent="-295275" algn="just"/>
                <a:endParaRPr lang="en-US" sz="800" dirty="0"/>
              </a:p>
              <a:p>
                <a:pPr marL="349250" indent="-295275" algn="just"/>
                <a:r>
                  <a:rPr lang="en-US" sz="2000" dirty="0"/>
                  <a:t>From Bayes’ theorem on conditional probability, we have</a:t>
                </a:r>
                <a:endParaRPr lang="en-US" sz="2000" i="1" dirty="0">
                  <a:latin typeface="Cambria Math" panose="02040503050406030204" pitchFamily="18" charset="0"/>
                </a:endParaRPr>
              </a:p>
              <a:p>
                <a:pPr marL="53975" indent="0" algn="just">
                  <a:buNone/>
                </a:pP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𝑌</m:t>
                          </m:r>
                        </m:e>
                        <m:e>
                          <m:r>
                            <a:rPr lang="en-US" sz="2000" b="0" i="1" smtClean="0">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f>
                        <m:fPr>
                          <m:ctrlPr>
                            <a:rPr lang="en-US" sz="2000" i="1" smtClean="0">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ea typeface="Cambria Math" panose="02040503050406030204" pitchFamily="18" charset="0"/>
                            </a:rPr>
                            <m:t>𝑃</m:t>
                          </m:r>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a:ea typeface="Cambria Math" panose="02040503050406030204" pitchFamily="18" charset="0"/>
                            </a:rPr>
                            <m:t>𝑋</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a:ea typeface="Cambria Math" panose="02040503050406030204" pitchFamily="18" charset="0"/>
                            </a:rPr>
                            <m:t>𝑌</m:t>
                          </m:r>
                          <m:r>
                            <a:rPr lang="en-US" sz="2000" i="1">
                              <a:solidFill>
                                <a:schemeClr val="tx1"/>
                              </a:solidFill>
                              <a:latin typeface="Cambria Math" panose="02040503050406030204" pitchFamily="18" charset="0"/>
                              <a:ea typeface="Cambria Math" panose="02040503050406030204" pitchFamily="18" charset="0"/>
                            </a:rPr>
                            <m:t>)</m:t>
                          </m:r>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b="0" i="1" smtClean="0">
                              <a:solidFill>
                                <a:schemeClr val="tx1"/>
                              </a:solidFill>
                              <a:latin typeface="Cambria Math" panose="02040503050406030204" pitchFamily="18" charset="0"/>
                              <a:ea typeface="Cambria Math" panose="02040503050406030204" pitchFamily="18" charset="0"/>
                            </a:rPr>
                            <m:t>)</m:t>
                          </m:r>
                        </m:num>
                        <m:den>
                          <m:r>
                            <a:rPr lang="en-US" sz="2000" i="1">
                              <a:solidFill>
                                <a:schemeClr val="tx1"/>
                              </a:solidFill>
                              <a:latin typeface="Cambria Math" panose="02040503050406030204" pitchFamily="18" charset="0"/>
                            </a:rPr>
                            <m:t>𝑃</m:t>
                          </m:r>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den>
                      </m:f>
                    </m:oMath>
                  </m:oMathPara>
                </a14:m>
                <a:endParaRPr lang="en-US" sz="2000" i="1" dirty="0">
                  <a:solidFill>
                    <a:schemeClr val="tx1"/>
                  </a:solidFill>
                  <a:latin typeface="Cambria Math" panose="02040503050406030204" pitchFamily="18" charset="0"/>
                </a:endParaRPr>
              </a:p>
              <a:p>
                <a:pPr marL="53975" indent="0" algn="ctr">
                  <a:buNone/>
                </a:pP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m:t>
                      </m:r>
                      <m:f>
                        <m:fPr>
                          <m:ctrlPr>
                            <a:rPr lang="en-US" sz="2000" i="1" smtClean="0">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ea typeface="Cambria Math" panose="02040503050406030204" pitchFamily="18" charset="0"/>
                            </a:rPr>
                            <m:t>𝑃</m:t>
                          </m:r>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ea typeface="Cambria Math" panose="02040503050406030204" pitchFamily="18" charset="0"/>
                            </a:rPr>
                            <m:t>)</m:t>
                          </m:r>
                        </m:num>
                        <m:den>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e>
                              <m:r>
                                <a:rPr lang="en-US" sz="2000" b="0" i="1" smtClean="0">
                                  <a:solidFill>
                                    <a:schemeClr val="tx1"/>
                                  </a:solidFill>
                                  <a:latin typeface="Cambria Math" panose="02040503050406030204" pitchFamily="18" charset="0"/>
                                </a:rPr>
                                <m:t>𝑌</m:t>
                              </m:r>
                              <m:r>
                                <a:rPr lang="en-US" sz="2000" i="1">
                                  <a:solidFill>
                                    <a:schemeClr val="tx1"/>
                                  </a:solidFill>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1</m:t>
                                  </m:r>
                                </m:sub>
                              </m:sSub>
                            </m:e>
                          </m:d>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𝑃</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rPr>
                                <m:t>𝑌</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1</m:t>
                                  </m:r>
                                </m:sub>
                              </m:sSub>
                            </m:e>
                          </m:d>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e>
                              <m:r>
                                <a:rPr lang="en-US" sz="2000" i="1">
                                  <a:solidFill>
                                    <a:schemeClr val="tx1"/>
                                  </a:solidFill>
                                  <a:latin typeface="Cambria Math" panose="02040503050406030204" pitchFamily="18" charset="0"/>
                                </a:rPr>
                                <m:t>𝑌</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𝑘</m:t>
                                  </m:r>
                                </m:sub>
                              </m:sSub>
                            </m:e>
                          </m:d>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𝑃</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rPr>
                                <m:t>𝑌</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𝑘</m:t>
                                  </m:r>
                                </m:sub>
                              </m:sSub>
                            </m:e>
                          </m:d>
                        </m:den>
                      </m:f>
                    </m:oMath>
                  </m:oMathPara>
                </a14:m>
                <a:endParaRPr lang="en-US" sz="2000" i="1" dirty="0">
                  <a:solidFill>
                    <a:schemeClr val="tx1"/>
                  </a:solidFill>
                </a:endParaRPr>
              </a:p>
              <a:p>
                <a:pPr marL="53975" indent="0" algn="just">
                  <a:buNone/>
                </a:pPr>
                <a:r>
                  <a:rPr lang="en-US" sz="2000" dirty="0">
                    <a:solidFill>
                      <a:schemeClr val="tx1"/>
                    </a:solidFill>
                  </a:rPr>
                  <a:t>    where,</a:t>
                </a:r>
              </a:p>
              <a:p>
                <a:pPr marL="53975" indent="0" algn="ctr">
                  <a:buNone/>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𝑋</m:t>
                        </m:r>
                      </m:e>
                    </m:d>
                    <m:r>
                      <a:rPr lang="en-US" sz="2000" b="0" i="1" smtClean="0">
                        <a:solidFill>
                          <a:schemeClr val="tx1"/>
                        </a:solidFill>
                        <a:latin typeface="Cambria Math" panose="02040503050406030204" pitchFamily="18" charset="0"/>
                        <a:ea typeface="Cambria Math" panose="02040503050406030204" pitchFamily="18" charset="0"/>
                      </a:rPr>
                      <m:t>=</m:t>
                    </m:r>
                    <m:nary>
                      <m:naryPr>
                        <m:chr m:val="∑"/>
                        <m:ctrlPr>
                          <a:rPr 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rPr>
                          <m:t>𝑖</m:t>
                        </m:r>
                        <m:r>
                          <a:rPr lang="en-US" sz="2000" b="0" i="1" smtClean="0">
                            <a:solidFill>
                              <a:schemeClr val="tx1"/>
                            </a:solidFill>
                            <a:latin typeface="Cambria Math" panose="02040503050406030204" pitchFamily="18" charset="0"/>
                            <a:ea typeface="Cambria Math" panose="02040503050406030204" pitchFamily="18" charset="0"/>
                          </a:rPr>
                          <m:t>=1</m:t>
                        </m:r>
                      </m:sub>
                      <m:sup>
                        <m:r>
                          <a:rPr lang="en-US" sz="2000" b="0" i="1" smtClean="0">
                            <a:solidFill>
                              <a:schemeClr val="tx1"/>
                            </a:solidFill>
                            <a:latin typeface="Cambria Math" panose="02040503050406030204" pitchFamily="18" charset="0"/>
                            <a:ea typeface="Cambria Math" panose="02040503050406030204" pitchFamily="18" charset="0"/>
                          </a:rPr>
                          <m:t>𝑘</m:t>
                        </m:r>
                      </m:sup>
                      <m:e>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𝑖</m:t>
                            </m:r>
                          </m:sub>
                        </m:sSub>
                      </m:e>
                    </m:nary>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𝑃</m:t>
                    </m:r>
                  </m:oMath>
                </a14:m>
                <a:r>
                  <a:rPr lang="en-US" sz="2000" i="1" dirty="0">
                    <a:solidFill>
                      <a:schemeClr val="tx1"/>
                    </a:solidFill>
                    <a:latin typeface="Cambria Math" panose="02040503050406030204" pitchFamily="18" charset="0"/>
                    <a:ea typeface="Cambria Math" panose="02040503050406030204" pitchFamily="18" charset="0"/>
                  </a:rPr>
                  <a:t>(Y</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𝑦</m:t>
                        </m:r>
                      </m:e>
                      <m:sub>
                        <m:r>
                          <a:rPr lang="en-US" sz="2000" i="1">
                            <a:solidFill>
                              <a:schemeClr val="tx1"/>
                            </a:solidFill>
                            <a:latin typeface="Cambria Math" panose="02040503050406030204" pitchFamily="18" charset="0"/>
                            <a:ea typeface="Cambria Math" panose="02040503050406030204" pitchFamily="18" charset="0"/>
                          </a:rPr>
                          <m:t>𝑖</m:t>
                        </m:r>
                      </m:sub>
                    </m:sSub>
                  </m:oMath>
                </a14:m>
                <a:r>
                  <a:rPr lang="en-US" sz="2000" i="1" dirty="0">
                    <a:solidFill>
                      <a:schemeClr val="tx1"/>
                    </a:solidFill>
                    <a:latin typeface="Cambria Math" panose="02040503050406030204" pitchFamily="18" charset="0"/>
                    <a:ea typeface="Cambria Math" panose="02040503050406030204" pitchFamily="18" charset="0"/>
                  </a:rPr>
                  <a:t>)</a:t>
                </a:r>
              </a:p>
              <a:p>
                <a:pPr marL="53975" indent="0">
                  <a:buNone/>
                </a:pPr>
                <a:r>
                  <a:rPr lang="en-US" sz="2000" b="1" dirty="0">
                    <a:solidFill>
                      <a:srgbClr val="0B5ED7"/>
                    </a:solidFill>
                    <a:latin typeface="Cambria Math" panose="02040503050406030204" pitchFamily="18" charset="0"/>
                    <a:ea typeface="Cambria Math" panose="02040503050406030204" pitchFamily="18" charset="0"/>
                  </a:rPr>
                  <a:t>Note:</a:t>
                </a:r>
              </a:p>
              <a:p>
                <a:pPr marL="396875" indent="-342900">
                  <a:buFont typeface="Wingdings" pitchFamily="2" charset="2"/>
                  <a:buChar char="§"/>
                </a:pP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𝑃</m:t>
                    </m:r>
                    <m:d>
                      <m:dPr>
                        <m:ctrlPr>
                          <a:rPr lang="en-US" sz="2000" i="1">
                            <a:solidFill>
                              <a:srgbClr val="0B5ED7"/>
                            </a:solidFill>
                            <a:latin typeface="Cambria Math" panose="02040503050406030204" pitchFamily="18" charset="0"/>
                            <a:ea typeface="Cambria Math" panose="02040503050406030204" pitchFamily="18" charset="0"/>
                          </a:rPr>
                        </m:ctrlPr>
                      </m:dPr>
                      <m:e>
                        <m:r>
                          <a:rPr lang="en-US" sz="2000" i="1">
                            <a:solidFill>
                              <a:srgbClr val="0B5ED7"/>
                            </a:solidFill>
                            <a:latin typeface="Cambria Math" panose="02040503050406030204" pitchFamily="18" charset="0"/>
                            <a:ea typeface="Cambria Math" panose="02040503050406030204" pitchFamily="18" charset="0"/>
                          </a:rPr>
                          <m:t>𝑋</m:t>
                        </m:r>
                      </m:e>
                    </m:d>
                  </m:oMath>
                </a14:m>
                <a:r>
                  <a:rPr lang="en-US" sz="2000" dirty="0">
                    <a:solidFill>
                      <a:srgbClr val="0B5ED7"/>
                    </a:solidFill>
                    <a:ea typeface="Cambria Math" panose="02040503050406030204" pitchFamily="18" charset="0"/>
                  </a:rPr>
                  <a:t> is called the evidence (also the total probability) and it is a constant. </a:t>
                </a:r>
              </a:p>
              <a:p>
                <a:pPr marL="2248535" lvl="8" indent="0">
                  <a:buNone/>
                </a:pPr>
                <a:endParaRPr lang="en-US" sz="800" dirty="0">
                  <a:solidFill>
                    <a:srgbClr val="0B5ED7"/>
                  </a:solidFill>
                  <a:ea typeface="Cambria Math" panose="02040503050406030204" pitchFamily="18" charset="0"/>
                </a:endParaRPr>
              </a:p>
              <a:p>
                <a:pPr marL="396875" indent="-342900">
                  <a:buFont typeface="Wingdings" pitchFamily="2" charset="2"/>
                  <a:buChar char="§"/>
                </a:pPr>
                <a:r>
                  <a:rPr lang="en-US" sz="2000" dirty="0">
                    <a:solidFill>
                      <a:srgbClr val="0B5ED7"/>
                    </a:solidFill>
                    <a:ea typeface="Cambria Math" panose="02040503050406030204" pitchFamily="18" charset="0"/>
                  </a:rPr>
                  <a:t>The probability </a:t>
                </a:r>
                <a:r>
                  <a:rPr lang="en-US" sz="2000" i="1" dirty="0">
                    <a:solidFill>
                      <a:srgbClr val="0B5ED7"/>
                    </a:solidFill>
                    <a:ea typeface="Cambria Math" panose="02040503050406030204" pitchFamily="18" charset="0"/>
                  </a:rPr>
                  <a:t>P(Y|X)</a:t>
                </a:r>
                <a:r>
                  <a:rPr lang="en-US" sz="2000" dirty="0">
                    <a:solidFill>
                      <a:srgbClr val="0B5ED7"/>
                    </a:solidFill>
                    <a:ea typeface="Cambria Math" panose="02040503050406030204" pitchFamily="18" charset="0"/>
                  </a:rPr>
                  <a:t> (also called class conditional probability) is therefore </a:t>
                </a:r>
              </a:p>
              <a:p>
                <a:pPr marL="53975" indent="0">
                  <a:buNone/>
                </a:pPr>
                <a:r>
                  <a:rPr lang="en-US" sz="2000" dirty="0">
                    <a:solidFill>
                      <a:srgbClr val="0B5ED7"/>
                    </a:solidFill>
                    <a:ea typeface="Cambria Math" panose="02040503050406030204" pitchFamily="18" charset="0"/>
                  </a:rPr>
                  <a:t>      proportional to </a:t>
                </a:r>
                <a:r>
                  <a:rPr lang="en-US" sz="2000" i="1" dirty="0">
                    <a:solidFill>
                      <a:srgbClr val="0B5ED7"/>
                    </a:solidFill>
                    <a:ea typeface="Cambria Math" panose="02040503050406030204" pitchFamily="18" charset="0"/>
                  </a:rPr>
                  <a:t>P(X|Y)</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m:t>
                    </m:r>
                    <m:r>
                      <a:rPr lang="en-US" sz="2000" b="0" i="1" smtClean="0">
                        <a:solidFill>
                          <a:srgbClr val="0B5ED7"/>
                        </a:solidFill>
                        <a:latin typeface="Cambria Math" panose="02040503050406030204" pitchFamily="18" charset="0"/>
                        <a:ea typeface="Cambria Math" panose="02040503050406030204" pitchFamily="18" charset="0"/>
                      </a:rPr>
                      <m:t>𝑃</m:t>
                    </m:r>
                    <m:r>
                      <a:rPr lang="en-US" sz="2000" b="0" i="1" smtClean="0">
                        <a:solidFill>
                          <a:srgbClr val="0B5ED7"/>
                        </a:solidFill>
                        <a:latin typeface="Cambria Math" panose="02040503050406030204" pitchFamily="18" charset="0"/>
                        <a:ea typeface="Cambria Math" panose="02040503050406030204" pitchFamily="18" charset="0"/>
                      </a:rPr>
                      <m:t>(</m:t>
                    </m:r>
                    <m:r>
                      <a:rPr lang="en-US" sz="2000" b="0" i="1" smtClean="0">
                        <a:solidFill>
                          <a:srgbClr val="0B5ED7"/>
                        </a:solidFill>
                        <a:latin typeface="Cambria Math" panose="02040503050406030204" pitchFamily="18" charset="0"/>
                        <a:ea typeface="Cambria Math" panose="02040503050406030204" pitchFamily="18" charset="0"/>
                      </a:rPr>
                      <m:t>𝑌</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ea typeface="Cambria Math" panose="02040503050406030204" pitchFamily="18" charset="0"/>
                  </a:rPr>
                  <a:t>. </a:t>
                </a:r>
              </a:p>
              <a:p>
                <a:pPr marL="53975" indent="0">
                  <a:buNone/>
                </a:pPr>
                <a:endParaRPr lang="en-US" sz="2000" dirty="0">
                  <a:solidFill>
                    <a:srgbClr val="0B5ED7"/>
                  </a:solidFill>
                  <a:ea typeface="Cambria Math" panose="02040503050406030204" pitchFamily="18" charset="0"/>
                </a:endParaRPr>
              </a:p>
              <a:p>
                <a:pPr marL="396875" indent="-342900">
                  <a:buFont typeface="Wingdings" pitchFamily="2" charset="2"/>
                  <a:buChar char="§"/>
                </a:pPr>
                <a:r>
                  <a:rPr lang="en-US" sz="2000" dirty="0">
                    <a:solidFill>
                      <a:srgbClr val="0B5ED7"/>
                    </a:solidFill>
                    <a:ea typeface="Cambria Math" panose="02040503050406030204" pitchFamily="18" charset="0"/>
                  </a:rPr>
                  <a:t>Thus, </a:t>
                </a:r>
                <a:r>
                  <a:rPr lang="en-US" sz="2000" i="1" dirty="0">
                    <a:solidFill>
                      <a:srgbClr val="0B5ED7"/>
                    </a:solidFill>
                    <a:ea typeface="Cambria Math" panose="02040503050406030204" pitchFamily="18" charset="0"/>
                  </a:rPr>
                  <a:t>P(Y|X)</a:t>
                </a:r>
                <a:r>
                  <a:rPr lang="en-US" sz="2000" dirty="0">
                    <a:solidFill>
                      <a:srgbClr val="0B5ED7"/>
                    </a:solidFill>
                    <a:ea typeface="Cambria Math" panose="02040503050406030204" pitchFamily="18" charset="0"/>
                  </a:rPr>
                  <a:t> can be taken as a measure of </a:t>
                </a:r>
                <a:r>
                  <a:rPr lang="en-US" sz="2000" i="1" dirty="0">
                    <a:solidFill>
                      <a:srgbClr val="0B5ED7"/>
                    </a:solidFill>
                    <a:ea typeface="Cambria Math" panose="02040503050406030204" pitchFamily="18" charset="0"/>
                  </a:rPr>
                  <a:t>Y</a:t>
                </a:r>
                <a:r>
                  <a:rPr lang="en-US" sz="2000" dirty="0">
                    <a:solidFill>
                      <a:srgbClr val="0B5ED7"/>
                    </a:solidFill>
                    <a:ea typeface="Cambria Math" panose="02040503050406030204" pitchFamily="18" charset="0"/>
                  </a:rPr>
                  <a:t>  given that </a:t>
                </a:r>
                <a:r>
                  <a:rPr lang="en-US" sz="2000" i="1" dirty="0">
                    <a:solidFill>
                      <a:srgbClr val="0B5ED7"/>
                    </a:solidFill>
                    <a:ea typeface="Cambria Math" panose="02040503050406030204" pitchFamily="18" charset="0"/>
                  </a:rPr>
                  <a:t>X</a:t>
                </a:r>
                <a:r>
                  <a:rPr lang="en-US" sz="2000" dirty="0">
                    <a:solidFill>
                      <a:srgbClr val="0B5ED7"/>
                    </a:solidFill>
                    <a:ea typeface="Cambria Math" panose="02040503050406030204" pitchFamily="18" charset="0"/>
                  </a:rPr>
                  <a:t>.</a:t>
                </a:r>
              </a:p>
              <a:p>
                <a:pPr marL="53975" indent="0" algn="ctr">
                  <a:buNone/>
                </a:pPr>
                <a:r>
                  <a:rPr lang="en-US" sz="2000" i="1" dirty="0">
                    <a:solidFill>
                      <a:srgbClr val="A50021"/>
                    </a:solidFill>
                    <a:latin typeface="Cambria Math" panose="02040503050406030204" pitchFamily="18" charset="0"/>
                    <a:ea typeface="Cambria Math" panose="02040503050406030204" pitchFamily="18" charset="0"/>
                  </a:rPr>
                  <a:t>P(Y|X) </a:t>
                </a:r>
                <a14:m>
                  <m:oMath xmlns:m="http://schemas.openxmlformats.org/officeDocument/2006/math">
                    <m:r>
                      <a:rPr lang="en-US" sz="2000" i="1" smtClean="0">
                        <a:solidFill>
                          <a:srgbClr val="A50021"/>
                        </a:solidFill>
                        <a:latin typeface="Cambria Math" panose="02040503050406030204" pitchFamily="18" charset="0"/>
                        <a:ea typeface="Cambria Math" panose="02040503050406030204" pitchFamily="18" charset="0"/>
                      </a:rPr>
                      <m:t>≈</m:t>
                    </m:r>
                    <m:r>
                      <a:rPr lang="en-US" sz="2000" b="0" i="1" smtClean="0">
                        <a:solidFill>
                          <a:srgbClr val="A50021"/>
                        </a:solidFill>
                        <a:latin typeface="Cambria Math" panose="02040503050406030204" pitchFamily="18" charset="0"/>
                        <a:ea typeface="Cambria Math" panose="02040503050406030204" pitchFamily="18" charset="0"/>
                      </a:rPr>
                      <m:t>𝑃</m:t>
                    </m:r>
                    <m:d>
                      <m:dPr>
                        <m:ctrlPr>
                          <a:rPr lang="en-US" sz="2000" b="0" i="1" smtClean="0">
                            <a:solidFill>
                              <a:srgbClr val="A50021"/>
                            </a:solidFill>
                            <a:latin typeface="Cambria Math" panose="02040503050406030204" pitchFamily="18" charset="0"/>
                            <a:ea typeface="Cambria Math" panose="02040503050406030204" pitchFamily="18" charset="0"/>
                          </a:rPr>
                        </m:ctrlPr>
                      </m:dPr>
                      <m:e>
                        <m:r>
                          <a:rPr lang="en-US" sz="2000" b="0" i="1" smtClean="0">
                            <a:solidFill>
                              <a:srgbClr val="A50021"/>
                            </a:solidFill>
                            <a:latin typeface="Cambria Math" panose="02040503050406030204" pitchFamily="18" charset="0"/>
                            <a:ea typeface="Cambria Math" panose="02040503050406030204" pitchFamily="18" charset="0"/>
                          </a:rPr>
                          <m:t>𝑋</m:t>
                        </m:r>
                      </m:e>
                      <m:e>
                        <m:r>
                          <a:rPr lang="en-US" sz="2000" b="0" i="1" smtClean="0">
                            <a:solidFill>
                              <a:srgbClr val="A50021"/>
                            </a:solidFill>
                            <a:latin typeface="Cambria Math" panose="02040503050406030204" pitchFamily="18" charset="0"/>
                            <a:ea typeface="Cambria Math" panose="02040503050406030204" pitchFamily="18" charset="0"/>
                          </a:rPr>
                          <m:t>𝑌</m:t>
                        </m:r>
                      </m:e>
                    </m:d>
                    <m:r>
                      <a:rPr lang="en-US" sz="2000" b="0" i="1" smtClean="0">
                        <a:solidFill>
                          <a:srgbClr val="A50021"/>
                        </a:solidFill>
                        <a:latin typeface="Cambria Math" panose="02040503050406030204" pitchFamily="18" charset="0"/>
                        <a:ea typeface="Cambria Math" panose="02040503050406030204" pitchFamily="18" charset="0"/>
                      </a:rPr>
                      <m:t>∙</m:t>
                    </m:r>
                    <m:r>
                      <a:rPr lang="en-US" sz="2000" b="0" i="1" smtClean="0">
                        <a:solidFill>
                          <a:srgbClr val="A50021"/>
                        </a:solidFill>
                        <a:latin typeface="Cambria Math" panose="02040503050406030204" pitchFamily="18" charset="0"/>
                        <a:ea typeface="Cambria Math" panose="02040503050406030204" pitchFamily="18" charset="0"/>
                      </a:rPr>
                      <m:t>𝑃</m:t>
                    </m:r>
                    <m:r>
                      <a:rPr lang="en-US" sz="2000" b="0" i="1" smtClean="0">
                        <a:solidFill>
                          <a:srgbClr val="A50021"/>
                        </a:solidFill>
                        <a:latin typeface="Cambria Math" panose="02040503050406030204" pitchFamily="18" charset="0"/>
                        <a:ea typeface="Cambria Math" panose="02040503050406030204" pitchFamily="18" charset="0"/>
                      </a:rPr>
                      <m:t>(</m:t>
                    </m:r>
                    <m:r>
                      <a:rPr lang="en-US" sz="2000" b="0" i="1" smtClean="0">
                        <a:solidFill>
                          <a:srgbClr val="A50021"/>
                        </a:solidFill>
                        <a:latin typeface="Cambria Math" panose="02040503050406030204" pitchFamily="18" charset="0"/>
                        <a:ea typeface="Cambria Math" panose="02040503050406030204" pitchFamily="18" charset="0"/>
                      </a:rPr>
                      <m:t>𝑌</m:t>
                    </m:r>
                    <m:r>
                      <a:rPr lang="en-US" sz="2000" b="0" i="1" smtClean="0">
                        <a:solidFill>
                          <a:srgbClr val="A50021"/>
                        </a:solidFill>
                        <a:latin typeface="Cambria Math" panose="02040503050406030204" pitchFamily="18" charset="0"/>
                        <a:ea typeface="Cambria Math" panose="02040503050406030204" pitchFamily="18" charset="0"/>
                      </a:rPr>
                      <m:t>)</m:t>
                    </m:r>
                  </m:oMath>
                </a14:m>
                <a:endParaRPr lang="en-US" sz="2000" i="1" dirty="0">
                  <a:solidFill>
                    <a:srgbClr val="A50021"/>
                  </a:solidFill>
                  <a:latin typeface="Cambria Math" panose="02040503050406030204" pitchFamily="18" charset="0"/>
                  <a:ea typeface="Cambria Math" panose="02040503050406030204" pitchFamily="18"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468078" y="1592580"/>
                <a:ext cx="8630202" cy="4732020"/>
              </a:xfrm>
              <a:blipFill>
                <a:blip r:embed="rId2" cstate="print"/>
                <a:stretch>
                  <a:fillRect t="-1287" r="-424"/>
                </a:stretch>
              </a:blipFill>
            </p:spPr>
            <p:txBody>
              <a:bodyPr/>
              <a:lstStyle/>
              <a:p>
                <a:r>
                  <a:rPr lang="en-IN">
                    <a:noFill/>
                  </a:rPr>
                  <a:t> </a:t>
                </a:r>
              </a:p>
            </p:txBody>
          </p:sp>
        </mc:Fallback>
      </mc:AlternateContent>
    </p:spTree>
    <p:extLst>
      <p:ext uri="{BB962C8B-B14F-4D97-AF65-F5344CB8AC3E}">
        <p14:creationId xmlns="" xmlns:p14="http://schemas.microsoft.com/office/powerpoint/2010/main" val="116566428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143</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468078" y="1592580"/>
                <a:ext cx="8630202" cy="4732020"/>
              </a:xfrm>
            </p:spPr>
            <p:txBody>
              <a:bodyPr>
                <a:normAutofit/>
              </a:bodyPr>
              <a:lstStyle/>
              <a:p>
                <a:pPr marL="349250" indent="-295275" algn="just"/>
                <a:r>
                  <a:rPr lang="en-US" sz="2000" dirty="0"/>
                  <a:t>S</a:t>
                </a:r>
                <a:r>
                  <a:rPr lang="en-US" sz="2000" dirty="0">
                    <a:solidFill>
                      <a:schemeClr val="tx1"/>
                    </a:solidFill>
                  </a:rPr>
                  <a:t>uppose, for a given instance of </a:t>
                </a:r>
                <a:r>
                  <a:rPr lang="en-US" sz="2000" i="1" dirty="0">
                    <a:solidFill>
                      <a:schemeClr val="tx1"/>
                    </a:solidFill>
                  </a:rPr>
                  <a:t>X</a:t>
                </a:r>
                <a:r>
                  <a:rPr lang="en-US" sz="2000" dirty="0">
                    <a:solidFill>
                      <a:schemeClr val="tx1"/>
                    </a:solidFill>
                  </a:rPr>
                  <a:t> (say </a:t>
                </a:r>
                <a:r>
                  <a:rPr lang="en-US" sz="2000" i="1" dirty="0">
                    <a:solidFill>
                      <a:schemeClr val="tx1"/>
                    </a:solidFill>
                  </a:rPr>
                  <a:t>x</a:t>
                </a:r>
                <a:r>
                  <a:rPr lang="en-US" sz="2000" dirty="0">
                    <a:solidFill>
                      <a:schemeClr val="tx1"/>
                    </a:solidFill>
                  </a:rPr>
                  <a:t> =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𝑋</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oMath>
                </a14:m>
                <a:r>
                  <a:rPr lang="en-US" sz="2000" dirty="0">
                    <a:solidFill>
                      <a:schemeClr val="tx1"/>
                    </a:solidFill>
                    <a:ea typeface="Cambria Math" panose="02040503050406030204" pitchFamily="18" charset="0"/>
                  </a:rPr>
                  <a:t>) and …..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𝑋</m:t>
                        </m:r>
                      </m:e>
                      <m:sub>
                        <m:r>
                          <a:rPr lang="en-US" sz="2000" b="0" i="1" smtClean="0">
                            <a:solidFill>
                              <a:schemeClr val="tx1"/>
                            </a:solidFill>
                            <a:latin typeface="Cambria Math" panose="02040503050406030204" pitchFamily="18" charset="0"/>
                          </a:rPr>
                          <m:t>𝑛</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r>
                      <a:rPr lang="en-US" sz="2000" b="0" i="1" smtClean="0">
                        <a:solidFill>
                          <a:schemeClr val="tx1"/>
                        </a:solidFill>
                        <a:latin typeface="Cambria Math" panose="02040503050406030204" pitchFamily="18" charset="0"/>
                      </a:rPr>
                      <m:t>))</m:t>
                    </m:r>
                  </m:oMath>
                </a14:m>
                <a:r>
                  <a:rPr lang="en-US" sz="2000" dirty="0">
                    <a:solidFill>
                      <a:schemeClr val="tx1"/>
                    </a:solidFill>
                    <a:ea typeface="Cambria Math" panose="02040503050406030204" pitchFamily="18" charset="0"/>
                  </a:rPr>
                  <a:t>. </a:t>
                </a:r>
              </a:p>
              <a:p>
                <a:pPr marL="2269490" lvl="7" indent="-295275" algn="just"/>
                <a:endParaRPr lang="en-US" sz="1000" dirty="0">
                  <a:solidFill>
                    <a:schemeClr val="tx1"/>
                  </a:solidFill>
                  <a:ea typeface="Cambria Math" panose="02040503050406030204" pitchFamily="18" charset="0"/>
                </a:endParaRPr>
              </a:p>
              <a:p>
                <a:pPr marL="349250" indent="-295275" algn="just"/>
                <a:r>
                  <a:rPr lang="en-US" sz="2000" dirty="0">
                    <a:solidFill>
                      <a:schemeClr val="tx1"/>
                    </a:solidFill>
                    <a:ea typeface="Cambria Math" panose="02040503050406030204" pitchFamily="18" charset="0"/>
                  </a:rPr>
                  <a:t>There are any two class conditional probabilities namely </a:t>
                </a:r>
                <a:r>
                  <a:rPr lang="en-US" sz="2000" i="1" dirty="0">
                    <a:solidFill>
                      <a:schemeClr val="tx1"/>
                    </a:solidFill>
                    <a:ea typeface="Cambria Math" panose="02040503050406030204" pitchFamily="18" charset="0"/>
                  </a:rPr>
                  <a:t>P(Y</a:t>
                </a:r>
                <a14:m>
                  <m:oMath xmlns:m="http://schemas.openxmlformats.org/officeDocument/2006/math">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𝑖</m:t>
                        </m:r>
                      </m:sub>
                    </m:sSub>
                  </m:oMath>
                </a14:m>
                <a:r>
                  <a:rPr lang="en-US" sz="2000" i="1" dirty="0">
                    <a:solidFill>
                      <a:schemeClr val="tx1"/>
                    </a:solidFill>
                    <a:ea typeface="Cambria Math" panose="02040503050406030204" pitchFamily="18" charset="0"/>
                  </a:rPr>
                  <a:t>|X=x) </a:t>
                </a:r>
                <a:r>
                  <a:rPr lang="en-US" sz="2000" dirty="0">
                    <a:solidFill>
                      <a:schemeClr val="tx1"/>
                    </a:solidFill>
                    <a:ea typeface="Cambria Math" panose="02040503050406030204" pitchFamily="18" charset="0"/>
                  </a:rPr>
                  <a:t>and </a:t>
                </a:r>
                <a:r>
                  <a:rPr lang="en-US" sz="2000" i="1" dirty="0">
                    <a:solidFill>
                      <a:schemeClr val="tx1"/>
                    </a:solidFill>
                    <a:ea typeface="Cambria Math" panose="02040503050406030204" pitchFamily="18" charset="0"/>
                  </a:rPr>
                  <a:t>P(Y</a:t>
                </a:r>
                <a14:m>
                  <m:oMath xmlns:m="http://schemas.openxmlformats.org/officeDocument/2006/math">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𝑗</m:t>
                        </m:r>
                        <m:r>
                          <a:rPr lang="en-US" sz="2000" b="0" i="1" smtClean="0">
                            <a:solidFill>
                              <a:schemeClr val="tx1"/>
                            </a:solidFill>
                            <a:latin typeface="Cambria Math" panose="02040503050406030204" pitchFamily="18" charset="0"/>
                          </a:rPr>
                          <m:t> </m:t>
                        </m:r>
                      </m:sub>
                    </m:sSub>
                    <m:r>
                      <a:rPr lang="en-US" sz="2000" b="0" i="1" smtClean="0">
                        <a:solidFill>
                          <a:schemeClr val="tx1"/>
                        </a:solidFill>
                        <a:latin typeface="Cambria Math" panose="02040503050406030204" pitchFamily="18" charset="0"/>
                      </a:rPr>
                      <m:t>| </m:t>
                    </m:r>
                  </m:oMath>
                </a14:m>
                <a:r>
                  <a:rPr lang="en-US" sz="2000" i="1" dirty="0">
                    <a:solidFill>
                      <a:schemeClr val="tx1"/>
                    </a:solidFill>
                    <a:ea typeface="Cambria Math" panose="02040503050406030204" pitchFamily="18" charset="0"/>
                  </a:rPr>
                  <a:t>X=x)</a:t>
                </a:r>
                <a:r>
                  <a:rPr lang="en-US" sz="2000" dirty="0">
                    <a:solidFill>
                      <a:schemeClr val="tx1"/>
                    </a:solidFill>
                    <a:ea typeface="Cambria Math" panose="02040503050406030204" pitchFamily="18" charset="0"/>
                  </a:rPr>
                  <a:t>. </a:t>
                </a:r>
              </a:p>
              <a:p>
                <a:pPr marL="2543810" lvl="8" indent="-295275" algn="just"/>
                <a:endParaRPr lang="en-US" sz="800" dirty="0">
                  <a:solidFill>
                    <a:schemeClr val="tx1"/>
                  </a:solidFill>
                  <a:ea typeface="Cambria Math" panose="02040503050406030204" pitchFamily="18" charset="0"/>
                </a:endParaRPr>
              </a:p>
              <a:p>
                <a:pPr marL="349250" indent="-295275" algn="just"/>
                <a:r>
                  <a:rPr lang="en-US" sz="2000" dirty="0">
                    <a:solidFill>
                      <a:schemeClr val="tx1"/>
                    </a:solidFill>
                    <a:ea typeface="Cambria Math" panose="02040503050406030204" pitchFamily="18" charset="0"/>
                  </a:rPr>
                  <a:t>If </a:t>
                </a:r>
                <a:r>
                  <a:rPr lang="en-US" sz="2000" i="1" dirty="0">
                    <a:solidFill>
                      <a:schemeClr val="tx1"/>
                    </a:solidFill>
                    <a:ea typeface="Cambria Math" panose="02040503050406030204" pitchFamily="18" charset="0"/>
                  </a:rPr>
                  <a:t>P(Y</a:t>
                </a:r>
                <a14:m>
                  <m:oMath xmlns:m="http://schemas.openxmlformats.org/officeDocument/2006/math">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 </m:t>
                        </m:r>
                      </m:sub>
                    </m:sSub>
                    <m:r>
                      <a:rPr lang="en-US" sz="2000" i="1">
                        <a:solidFill>
                          <a:schemeClr val="tx1"/>
                        </a:solidFill>
                        <a:latin typeface="Cambria Math" panose="02040503050406030204" pitchFamily="18" charset="0"/>
                      </a:rPr>
                      <m:t>| </m:t>
                    </m:r>
                  </m:oMath>
                </a14:m>
                <a:r>
                  <a:rPr lang="en-US" sz="2000" i="1" dirty="0">
                    <a:solidFill>
                      <a:schemeClr val="tx1"/>
                    </a:solidFill>
                    <a:ea typeface="Cambria Math" panose="02040503050406030204" pitchFamily="18" charset="0"/>
                  </a:rPr>
                  <a:t>X=x) &gt;P(Y</a:t>
                </a:r>
                <a14:m>
                  <m:oMath xmlns:m="http://schemas.openxmlformats.org/officeDocument/2006/math">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 </m:t>
                        </m:r>
                      </m:sub>
                    </m:sSub>
                    <m:r>
                      <a:rPr lang="en-US" sz="2000" i="1">
                        <a:solidFill>
                          <a:schemeClr val="tx1"/>
                        </a:solidFill>
                        <a:latin typeface="Cambria Math" panose="02040503050406030204" pitchFamily="18" charset="0"/>
                      </a:rPr>
                      <m:t>| </m:t>
                    </m:r>
                  </m:oMath>
                </a14:m>
                <a:r>
                  <a:rPr lang="en-US" sz="2000" i="1" dirty="0">
                    <a:solidFill>
                      <a:schemeClr val="tx1"/>
                    </a:solidFill>
                    <a:ea typeface="Cambria Math" panose="02040503050406030204" pitchFamily="18" charset="0"/>
                  </a:rPr>
                  <a:t>X=x)</a:t>
                </a:r>
                <a:r>
                  <a:rPr lang="en-US" sz="2000" dirty="0">
                    <a:solidFill>
                      <a:schemeClr val="tx1"/>
                    </a:solidFill>
                    <a:ea typeface="Cambria Math" panose="02040503050406030204" pitchFamily="18" charset="0"/>
                  </a:rPr>
                  <a:t>, then we say that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 </m:t>
                        </m:r>
                      </m:sub>
                    </m:sSub>
                  </m:oMath>
                </a14:m>
                <a:r>
                  <a:rPr lang="en-US" sz="2000" dirty="0">
                    <a:solidFill>
                      <a:schemeClr val="tx1"/>
                    </a:solidFill>
                    <a:ea typeface="Cambria Math" panose="02040503050406030204" pitchFamily="18" charset="0"/>
                  </a:rPr>
                  <a:t>is more stronger than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𝑗</m:t>
                        </m:r>
                      </m:sub>
                    </m:sSub>
                  </m:oMath>
                </a14:m>
                <a:r>
                  <a:rPr lang="en-US" sz="2000" dirty="0">
                    <a:solidFill>
                      <a:schemeClr val="tx1"/>
                    </a:solidFill>
                    <a:ea typeface="Cambria Math" panose="02040503050406030204" pitchFamily="18" charset="0"/>
                  </a:rPr>
                  <a:t> for the instance </a:t>
                </a:r>
                <a:r>
                  <a:rPr lang="en-US" sz="2000" i="1" dirty="0">
                    <a:solidFill>
                      <a:schemeClr val="tx1"/>
                    </a:solidFill>
                    <a:ea typeface="Cambria Math" panose="02040503050406030204" pitchFamily="18" charset="0"/>
                  </a:rPr>
                  <a:t>X = x</a:t>
                </a:r>
                <a:r>
                  <a:rPr lang="en-US" sz="2000" dirty="0">
                    <a:solidFill>
                      <a:schemeClr val="tx1"/>
                    </a:solidFill>
                    <a:ea typeface="Cambria Math" panose="02040503050406030204" pitchFamily="18" charset="0"/>
                  </a:rPr>
                  <a:t>. </a:t>
                </a:r>
              </a:p>
              <a:p>
                <a:pPr marL="2543810" lvl="8" indent="-295275" algn="just"/>
                <a:endParaRPr lang="en-US" sz="800" dirty="0">
                  <a:solidFill>
                    <a:schemeClr val="tx1"/>
                  </a:solidFill>
                  <a:ea typeface="Cambria Math" panose="02040503050406030204" pitchFamily="18" charset="0"/>
                </a:endParaRPr>
              </a:p>
              <a:p>
                <a:pPr marL="349250" indent="-295275" algn="just"/>
                <a:r>
                  <a:rPr lang="en-US" sz="2000" dirty="0">
                    <a:solidFill>
                      <a:schemeClr val="tx1"/>
                    </a:solidFill>
                    <a:ea typeface="Cambria Math" panose="02040503050406030204" pitchFamily="18" charset="0"/>
                  </a:rPr>
                  <a:t>The strongest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 </m:t>
                        </m:r>
                      </m:sub>
                    </m:sSub>
                  </m:oMath>
                </a14:m>
                <a:r>
                  <a:rPr lang="en-US" sz="2000" dirty="0">
                    <a:solidFill>
                      <a:schemeClr val="tx1"/>
                    </a:solidFill>
                    <a:ea typeface="Cambria Math" panose="02040503050406030204" pitchFamily="18" charset="0"/>
                  </a:rPr>
                  <a:t>is the classification for the instance </a:t>
                </a:r>
                <a:r>
                  <a:rPr lang="en-US" sz="2000" i="1" dirty="0">
                    <a:solidFill>
                      <a:schemeClr val="tx1"/>
                    </a:solidFill>
                    <a:ea typeface="Cambria Math" panose="02040503050406030204" pitchFamily="18" charset="0"/>
                  </a:rPr>
                  <a:t>X = x</a:t>
                </a:r>
                <a:r>
                  <a:rPr lang="en-US" sz="2000" dirty="0">
                    <a:solidFill>
                      <a:schemeClr val="tx1"/>
                    </a:solidFill>
                    <a:ea typeface="Cambria Math" panose="02040503050406030204" pitchFamily="18" charset="0"/>
                  </a:rPr>
                  <a:t>.</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457204" y="1592580"/>
                <a:ext cx="8429703" cy="4732020"/>
              </a:xfrm>
              <a:blipFill rotWithShape="1">
                <a:blip r:embed="rId2" cstate="print"/>
                <a:stretch>
                  <a:fillRect t="-644" r="-706"/>
                </a:stretch>
              </a:blipFill>
            </p:spPr>
            <p:txBody>
              <a:bodyPr/>
              <a:lstStyle/>
              <a:p>
                <a:r>
                  <a:rPr lang="en-IN">
                    <a:noFill/>
                  </a:rPr>
                  <a:t> </a:t>
                </a:r>
              </a:p>
            </p:txBody>
          </p:sp>
        </mc:Fallback>
      </mc:AlternateContent>
    </p:spTree>
    <p:extLst>
      <p:ext uri="{BB962C8B-B14F-4D97-AF65-F5344CB8AC3E}">
        <p14:creationId xmlns="" xmlns:p14="http://schemas.microsoft.com/office/powerpoint/2010/main" val="19328669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144</a:t>
            </a:fld>
            <a:endParaRPr lang="en-IN" dirty="0">
              <a:solidFill>
                <a:srgbClr val="04617B">
                  <a:shade val="90000"/>
                </a:srgbClr>
              </a:solidFill>
            </a:endParaRPr>
          </a:p>
        </p:txBody>
      </p:sp>
      <p:sp>
        <p:nvSpPr>
          <p:cNvPr id="5" name="Content Placeholder 4"/>
          <p:cNvSpPr>
            <a:spLocks noGrp="1"/>
          </p:cNvSpPr>
          <p:nvPr>
            <p:ph idx="1"/>
          </p:nvPr>
        </p:nvSpPr>
        <p:spPr>
          <a:xfrm>
            <a:off x="457204" y="1471557"/>
            <a:ext cx="8429703" cy="4732020"/>
          </a:xfrm>
        </p:spPr>
        <p:txBody>
          <a:bodyPr>
            <a:normAutofit/>
          </a:bodyPr>
          <a:lstStyle/>
          <a:p>
            <a:pPr marL="349250" indent="-295275" algn="just"/>
            <a:r>
              <a:rPr lang="en-US" sz="2000" b="1" dirty="0">
                <a:solidFill>
                  <a:schemeClr val="tx1"/>
                </a:solidFill>
              </a:rPr>
              <a:t>Example:   </a:t>
            </a:r>
            <a:r>
              <a:rPr lang="en-US" sz="2000" dirty="0">
                <a:solidFill>
                  <a:schemeClr val="tx1"/>
                </a:solidFill>
              </a:rPr>
              <a:t>With reference to the Air Traffic Dataset mentioned earlier, let us tabulate all the posterior and prior probabilities as shown below.</a:t>
            </a:r>
          </a:p>
          <a:p>
            <a:pPr marL="53975" indent="0" algn="ctr">
              <a:buNone/>
            </a:pPr>
            <a:endParaRPr lang="en-US" sz="2000" dirty="0">
              <a:solidFill>
                <a:schemeClr val="tx1"/>
              </a:solidFill>
              <a:ea typeface="Cambria Math" panose="02040503050406030204" pitchFamily="18"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2534133792"/>
              </p:ext>
            </p:extLst>
          </p:nvPr>
        </p:nvGraphicFramePr>
        <p:xfrm>
          <a:off x="840998" y="2263068"/>
          <a:ext cx="7784139" cy="4230870"/>
        </p:xfrm>
        <a:graphic>
          <a:graphicData uri="http://schemas.openxmlformats.org/drawingml/2006/table">
            <a:tbl>
              <a:tblPr firstRow="1" bandRow="1">
                <a:tableStyleId>{5940675A-B579-460E-94D1-54222C63F5DA}</a:tableStyleId>
              </a:tblPr>
              <a:tblGrid>
                <a:gridCol w="419929">
                  <a:extLst>
                    <a:ext uri="{9D8B030D-6E8A-4147-A177-3AD203B41FA5}">
                      <a16:colId xmlns="" xmlns:a16="http://schemas.microsoft.com/office/drawing/2014/main" val="20000"/>
                    </a:ext>
                  </a:extLst>
                </a:gridCol>
                <a:gridCol w="1536755">
                  <a:extLst>
                    <a:ext uri="{9D8B030D-6E8A-4147-A177-3AD203B41FA5}">
                      <a16:colId xmlns="" xmlns:a16="http://schemas.microsoft.com/office/drawing/2014/main" val="20001"/>
                    </a:ext>
                  </a:extLst>
                </a:gridCol>
                <a:gridCol w="1444811">
                  <a:extLst>
                    <a:ext uri="{9D8B030D-6E8A-4147-A177-3AD203B41FA5}">
                      <a16:colId xmlns="" xmlns:a16="http://schemas.microsoft.com/office/drawing/2014/main" val="20002"/>
                    </a:ext>
                  </a:extLst>
                </a:gridCol>
                <a:gridCol w="1576158">
                  <a:extLst>
                    <a:ext uri="{9D8B030D-6E8A-4147-A177-3AD203B41FA5}">
                      <a16:colId xmlns="" xmlns:a16="http://schemas.microsoft.com/office/drawing/2014/main" val="20003"/>
                    </a:ext>
                  </a:extLst>
                </a:gridCol>
                <a:gridCol w="1352869">
                  <a:extLst>
                    <a:ext uri="{9D8B030D-6E8A-4147-A177-3AD203B41FA5}">
                      <a16:colId xmlns="" xmlns:a16="http://schemas.microsoft.com/office/drawing/2014/main" val="20004"/>
                    </a:ext>
                  </a:extLst>
                </a:gridCol>
                <a:gridCol w="1453617">
                  <a:extLst>
                    <a:ext uri="{9D8B030D-6E8A-4147-A177-3AD203B41FA5}">
                      <a16:colId xmlns="" xmlns:a16="http://schemas.microsoft.com/office/drawing/2014/main" val="20005"/>
                    </a:ext>
                  </a:extLst>
                </a:gridCol>
              </a:tblGrid>
              <a:tr h="423087">
                <a:tc gridSpan="2">
                  <a:txBody>
                    <a:bodyPr/>
                    <a:lstStyle/>
                    <a:p>
                      <a:pPr algn="ctr"/>
                      <a:endParaRPr lang="en-US" dirty="0">
                        <a:solidFill>
                          <a:schemeClr val="bg1"/>
                        </a:solidFill>
                      </a:endParaRPr>
                    </a:p>
                  </a:txBody>
                  <a:tcPr marL="89316" marR="8931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dirty="0">
                          <a:solidFill>
                            <a:schemeClr val="bg1"/>
                          </a:solidFill>
                        </a:rPr>
                        <a:t>Class</a:t>
                      </a:r>
                    </a:p>
                  </a:txBody>
                  <a:tcPr marL="89316" marR="89316"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423087">
                <a:tc gridSpan="2">
                  <a:txBody>
                    <a:bodyPr/>
                    <a:lstStyle/>
                    <a:p>
                      <a:pPr algn="ctr"/>
                      <a:r>
                        <a:rPr lang="en-US" dirty="0">
                          <a:solidFill>
                            <a:schemeClr val="bg1"/>
                          </a:solidFill>
                        </a:rPr>
                        <a:t>Attribute</a:t>
                      </a:r>
                    </a:p>
                  </a:txBody>
                  <a:tcPr marL="89316" marR="89316"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dirty="0">
                          <a:solidFill>
                            <a:schemeClr val="bg1"/>
                          </a:solidFill>
                        </a:rPr>
                        <a:t>On Time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Late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Very Late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Cancelled</a:t>
                      </a:r>
                    </a:p>
                  </a:txBody>
                  <a:tcPr marL="89316" marR="89316"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 xmlns:a16="http://schemas.microsoft.com/office/drawing/2014/main" val="10001"/>
                  </a:ext>
                </a:extLst>
              </a:tr>
              <a:tr h="423087">
                <a:tc rowSpan="4">
                  <a:txBody>
                    <a:bodyPr/>
                    <a:lstStyle/>
                    <a:p>
                      <a:pPr algn="ctr"/>
                      <a:r>
                        <a:rPr lang="en-US" dirty="0">
                          <a:solidFill>
                            <a:schemeClr val="bg1"/>
                          </a:solidFill>
                        </a:rPr>
                        <a:t>Day</a:t>
                      </a:r>
                    </a:p>
                  </a:txBody>
                  <a:tcPr marL="89316" marR="89316"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Weekday</a:t>
                      </a:r>
                    </a:p>
                  </a:txBody>
                  <a:tcPr marL="89316" marR="89316" anchor="ctr">
                    <a:lnT w="127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US" dirty="0"/>
                        <a:t>9/14 = 0.64</a:t>
                      </a:r>
                    </a:p>
                  </a:txBody>
                  <a:tcPr marL="89316" marR="89316" anchor="ctr">
                    <a:solidFill>
                      <a:schemeClr val="bg1">
                        <a:lumMod val="65000"/>
                      </a:schemeClr>
                    </a:solidFill>
                  </a:tcPr>
                </a:tc>
                <a:tc>
                  <a:txBody>
                    <a:bodyPr/>
                    <a:lstStyle/>
                    <a:p>
                      <a:pPr algn="ctr"/>
                      <a:r>
                        <a:rPr lang="en-US" dirty="0"/>
                        <a:t>½ = 0.5</a:t>
                      </a:r>
                    </a:p>
                  </a:txBody>
                  <a:tcPr marL="89316" marR="89316" anchor="ctr">
                    <a:solidFill>
                      <a:schemeClr val="bg1">
                        <a:lumMod val="65000"/>
                      </a:schemeClr>
                    </a:solidFill>
                  </a:tcPr>
                </a:tc>
                <a:tc>
                  <a:txBody>
                    <a:bodyPr/>
                    <a:lstStyle/>
                    <a:p>
                      <a:pPr algn="ctr"/>
                      <a:r>
                        <a:rPr lang="en-US" dirty="0"/>
                        <a:t>3/3 = 1</a:t>
                      </a:r>
                    </a:p>
                  </a:txBody>
                  <a:tcPr marL="89316" marR="89316" anchor="ctr">
                    <a:solidFill>
                      <a:schemeClr val="bg1">
                        <a:lumMod val="65000"/>
                      </a:schemeClr>
                    </a:solidFill>
                  </a:tcPr>
                </a:tc>
                <a:tc>
                  <a:txBody>
                    <a:bodyPr/>
                    <a:lstStyle/>
                    <a:p>
                      <a:pPr algn="ctr"/>
                      <a:r>
                        <a:rPr lang="en-US" dirty="0"/>
                        <a:t>0/1 = 0</a:t>
                      </a:r>
                    </a:p>
                  </a:txBody>
                  <a:tcPr marL="89316" marR="89316" anchor="ctr">
                    <a:solidFill>
                      <a:schemeClr val="bg1">
                        <a:lumMod val="65000"/>
                      </a:schemeClr>
                    </a:solidFill>
                  </a:tcPr>
                </a:tc>
                <a:extLst>
                  <a:ext uri="{0D108BD9-81ED-4DB2-BD59-A6C34878D82A}">
                    <a16:rowId xmlns="" xmlns:a16="http://schemas.microsoft.com/office/drawing/2014/main" val="10002"/>
                  </a:ext>
                </a:extLst>
              </a:tr>
              <a:tr h="423087">
                <a:tc vMerge="1">
                  <a:txBody>
                    <a:bodyPr/>
                    <a:lstStyle/>
                    <a:p>
                      <a:pPr algn="ctr"/>
                      <a:endParaRPr lang="en-US"/>
                    </a:p>
                  </a:txBody>
                  <a:tcPr anchor="ctr"/>
                </a:tc>
                <a:tc>
                  <a:txBody>
                    <a:bodyPr/>
                    <a:lstStyle/>
                    <a:p>
                      <a:pPr algn="ctr"/>
                      <a:r>
                        <a:rPr lang="en-US" dirty="0"/>
                        <a:t>Saturday</a:t>
                      </a:r>
                    </a:p>
                  </a:txBody>
                  <a:tcPr marL="89316" marR="89316" anchor="ctr"/>
                </a:tc>
                <a:tc>
                  <a:txBody>
                    <a:bodyPr/>
                    <a:lstStyle/>
                    <a:p>
                      <a:pPr algn="ctr"/>
                      <a:r>
                        <a:rPr lang="en-US" dirty="0"/>
                        <a:t>2/14 = 0.14</a:t>
                      </a:r>
                    </a:p>
                  </a:txBody>
                  <a:tcPr marL="89316" marR="89316" anchor="ctr"/>
                </a:tc>
                <a:tc>
                  <a:txBody>
                    <a:bodyPr/>
                    <a:lstStyle/>
                    <a:p>
                      <a:pPr algn="ctr"/>
                      <a:r>
                        <a:rPr lang="en-US" dirty="0"/>
                        <a:t>½ = 0.5</a:t>
                      </a:r>
                    </a:p>
                  </a:txBody>
                  <a:tcPr marL="89316" marR="89316" anchor="ctr"/>
                </a:tc>
                <a:tc>
                  <a:txBody>
                    <a:bodyPr/>
                    <a:lstStyle/>
                    <a:p>
                      <a:pPr algn="ctr"/>
                      <a:r>
                        <a:rPr lang="en-US" dirty="0"/>
                        <a:t>0/3 = 0</a:t>
                      </a:r>
                    </a:p>
                  </a:txBody>
                  <a:tcPr marL="89316" marR="89316" anchor="ctr"/>
                </a:tc>
                <a:tc>
                  <a:txBody>
                    <a:bodyPr/>
                    <a:lstStyle/>
                    <a:p>
                      <a:pPr algn="ctr"/>
                      <a:r>
                        <a:rPr lang="en-US" dirty="0"/>
                        <a:t>1/1 = 1</a:t>
                      </a:r>
                    </a:p>
                  </a:txBody>
                  <a:tcPr marL="89316" marR="89316" anchor="ctr"/>
                </a:tc>
                <a:extLst>
                  <a:ext uri="{0D108BD9-81ED-4DB2-BD59-A6C34878D82A}">
                    <a16:rowId xmlns="" xmlns:a16="http://schemas.microsoft.com/office/drawing/2014/main" val="10003"/>
                  </a:ext>
                </a:extLst>
              </a:tr>
              <a:tr h="423087">
                <a:tc vMerge="1">
                  <a:txBody>
                    <a:bodyPr/>
                    <a:lstStyle/>
                    <a:p>
                      <a:pPr algn="ctr"/>
                      <a:endParaRPr lang="en-US"/>
                    </a:p>
                  </a:txBody>
                  <a:tcPr anchor="ctr"/>
                </a:tc>
                <a:tc>
                  <a:txBody>
                    <a:bodyPr/>
                    <a:lstStyle/>
                    <a:p>
                      <a:pPr algn="ctr"/>
                      <a:r>
                        <a:rPr lang="en-US" dirty="0"/>
                        <a:t>Sunday</a:t>
                      </a:r>
                    </a:p>
                  </a:txBody>
                  <a:tcPr marL="89316" marR="89316" anchor="ctr"/>
                </a:tc>
                <a:tc>
                  <a:txBody>
                    <a:bodyPr/>
                    <a:lstStyle/>
                    <a:p>
                      <a:pPr algn="ctr"/>
                      <a:r>
                        <a:rPr lang="en-US" dirty="0"/>
                        <a:t>1/14 = 0.07</a:t>
                      </a:r>
                    </a:p>
                  </a:txBody>
                  <a:tcPr marL="89316" marR="89316" anchor="ctr"/>
                </a:tc>
                <a:tc>
                  <a:txBody>
                    <a:bodyPr/>
                    <a:lstStyle/>
                    <a:p>
                      <a:pPr algn="ctr"/>
                      <a:r>
                        <a:rPr lang="en-US" dirty="0"/>
                        <a:t>0/2 = 0</a:t>
                      </a:r>
                    </a:p>
                  </a:txBody>
                  <a:tcPr marL="89316" marR="89316" anchor="ctr"/>
                </a:tc>
                <a:tc>
                  <a:txBody>
                    <a:bodyPr/>
                    <a:lstStyle/>
                    <a:p>
                      <a:pPr algn="ctr"/>
                      <a:r>
                        <a:rPr lang="en-US" dirty="0"/>
                        <a:t>0/3 = 0</a:t>
                      </a:r>
                    </a:p>
                  </a:txBody>
                  <a:tcPr marL="89316" marR="893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0/1 = 0</a:t>
                      </a:r>
                    </a:p>
                  </a:txBody>
                  <a:tcPr marL="89316" marR="89316" anchor="ctr"/>
                </a:tc>
                <a:extLst>
                  <a:ext uri="{0D108BD9-81ED-4DB2-BD59-A6C34878D82A}">
                    <a16:rowId xmlns="" xmlns:a16="http://schemas.microsoft.com/office/drawing/2014/main" val="10004"/>
                  </a:ext>
                </a:extLst>
              </a:tr>
              <a:tr h="423087">
                <a:tc vMerge="1">
                  <a:txBody>
                    <a:bodyPr/>
                    <a:lstStyle/>
                    <a:p>
                      <a:pPr algn="ctr"/>
                      <a:endParaRPr lang="en-US" dirty="0"/>
                    </a:p>
                  </a:txBody>
                  <a:tcPr anchor="ctr"/>
                </a:tc>
                <a:tc>
                  <a:txBody>
                    <a:bodyPr/>
                    <a:lstStyle/>
                    <a:p>
                      <a:pPr algn="ctr"/>
                      <a:r>
                        <a:rPr lang="en-US" dirty="0"/>
                        <a:t>Holiday</a:t>
                      </a:r>
                    </a:p>
                  </a:txBody>
                  <a:tcPr marL="89316" marR="89316" anchor="ctr"/>
                </a:tc>
                <a:tc>
                  <a:txBody>
                    <a:bodyPr/>
                    <a:lstStyle/>
                    <a:p>
                      <a:pPr algn="ctr"/>
                      <a:r>
                        <a:rPr lang="en-US" dirty="0"/>
                        <a:t>2/14 = 0.14</a:t>
                      </a:r>
                    </a:p>
                  </a:txBody>
                  <a:tcPr marL="89316" marR="89316" anchor="ctr"/>
                </a:tc>
                <a:tc>
                  <a:txBody>
                    <a:bodyPr/>
                    <a:lstStyle/>
                    <a:p>
                      <a:pPr algn="ctr"/>
                      <a:r>
                        <a:rPr lang="en-US" dirty="0"/>
                        <a:t>0/2 = 0</a:t>
                      </a:r>
                    </a:p>
                  </a:txBody>
                  <a:tcPr marL="89316" marR="89316" anchor="ctr"/>
                </a:tc>
                <a:tc>
                  <a:txBody>
                    <a:bodyPr/>
                    <a:lstStyle/>
                    <a:p>
                      <a:pPr algn="ctr"/>
                      <a:r>
                        <a:rPr lang="en-US" dirty="0"/>
                        <a:t>0/3 = 0</a:t>
                      </a:r>
                    </a:p>
                  </a:txBody>
                  <a:tcPr marL="89316" marR="89316" anchor="ctr"/>
                </a:tc>
                <a:tc>
                  <a:txBody>
                    <a:bodyPr/>
                    <a:lstStyle/>
                    <a:p>
                      <a:pPr algn="ctr"/>
                      <a:r>
                        <a:rPr lang="en-US" dirty="0"/>
                        <a:t>0/1 = 0</a:t>
                      </a:r>
                    </a:p>
                  </a:txBody>
                  <a:tcPr marL="89316" marR="89316" anchor="ctr"/>
                </a:tc>
                <a:extLst>
                  <a:ext uri="{0D108BD9-81ED-4DB2-BD59-A6C34878D82A}">
                    <a16:rowId xmlns="" xmlns:a16="http://schemas.microsoft.com/office/drawing/2014/main" val="10005"/>
                  </a:ext>
                </a:extLst>
              </a:tr>
              <a:tr h="423087">
                <a:tc rowSpan="4">
                  <a:txBody>
                    <a:bodyPr/>
                    <a:lstStyle/>
                    <a:p>
                      <a:pPr algn="ctr"/>
                      <a:r>
                        <a:rPr lang="en-US" dirty="0">
                          <a:solidFill>
                            <a:schemeClr val="bg1"/>
                          </a:solidFill>
                        </a:rPr>
                        <a:t>Season</a:t>
                      </a:r>
                    </a:p>
                  </a:txBody>
                  <a:tcPr marL="89316" marR="89316" vert="vert270" anchor="ct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t>Spring</a:t>
                      </a:r>
                    </a:p>
                  </a:txBody>
                  <a:tcPr marL="89316" marR="89316" anchor="ctr"/>
                </a:tc>
                <a:tc>
                  <a:txBody>
                    <a:bodyPr/>
                    <a:lstStyle/>
                    <a:p>
                      <a:pPr algn="ctr"/>
                      <a:r>
                        <a:rPr lang="en-US" dirty="0"/>
                        <a:t>4/14 = 0.29</a:t>
                      </a:r>
                    </a:p>
                  </a:txBody>
                  <a:tcPr marL="89316" marR="89316" anchor="ctr"/>
                </a:tc>
                <a:tc>
                  <a:txBody>
                    <a:bodyPr/>
                    <a:lstStyle/>
                    <a:p>
                      <a:pPr algn="ctr"/>
                      <a:r>
                        <a:rPr lang="en-US" dirty="0"/>
                        <a:t>0/2 = 0</a:t>
                      </a:r>
                    </a:p>
                  </a:txBody>
                  <a:tcPr marL="89316" marR="89316" anchor="ctr"/>
                </a:tc>
                <a:tc>
                  <a:txBody>
                    <a:bodyPr/>
                    <a:lstStyle/>
                    <a:p>
                      <a:pPr algn="ctr"/>
                      <a:r>
                        <a:rPr lang="en-US" dirty="0"/>
                        <a:t>0/3 = 0</a:t>
                      </a:r>
                    </a:p>
                  </a:txBody>
                  <a:tcPr marL="89316" marR="89316" anchor="ctr"/>
                </a:tc>
                <a:tc>
                  <a:txBody>
                    <a:bodyPr/>
                    <a:lstStyle/>
                    <a:p>
                      <a:pPr algn="ctr"/>
                      <a:r>
                        <a:rPr lang="en-US" dirty="0"/>
                        <a:t>0/1 = 0</a:t>
                      </a:r>
                    </a:p>
                  </a:txBody>
                  <a:tcPr marL="89316" marR="89316" anchor="ctr"/>
                </a:tc>
                <a:extLst>
                  <a:ext uri="{0D108BD9-81ED-4DB2-BD59-A6C34878D82A}">
                    <a16:rowId xmlns="" xmlns:a16="http://schemas.microsoft.com/office/drawing/2014/main" val="10006"/>
                  </a:ext>
                </a:extLst>
              </a:tr>
              <a:tr h="423087">
                <a:tc vMerge="1">
                  <a:txBody>
                    <a:bodyPr/>
                    <a:lstStyle/>
                    <a:p>
                      <a:pPr algn="ctr"/>
                      <a:endParaRPr lang="en-US"/>
                    </a:p>
                  </a:txBody>
                  <a:tcPr anchor="ctr"/>
                </a:tc>
                <a:tc>
                  <a:txBody>
                    <a:bodyPr/>
                    <a:lstStyle/>
                    <a:p>
                      <a:pPr algn="ctr"/>
                      <a:r>
                        <a:rPr lang="en-US" dirty="0"/>
                        <a:t>Summer</a:t>
                      </a:r>
                    </a:p>
                  </a:txBody>
                  <a:tcPr marL="89316" marR="89316" anchor="ctr"/>
                </a:tc>
                <a:tc>
                  <a:txBody>
                    <a:bodyPr/>
                    <a:lstStyle/>
                    <a:p>
                      <a:pPr algn="ctr"/>
                      <a:r>
                        <a:rPr lang="en-US" dirty="0"/>
                        <a:t>6/14 = 0.43</a:t>
                      </a:r>
                    </a:p>
                  </a:txBody>
                  <a:tcPr marL="89316" marR="89316" anchor="ctr"/>
                </a:tc>
                <a:tc>
                  <a:txBody>
                    <a:bodyPr/>
                    <a:lstStyle/>
                    <a:p>
                      <a:pPr algn="ctr"/>
                      <a:r>
                        <a:rPr lang="en-US" dirty="0"/>
                        <a:t>0/2 = 0</a:t>
                      </a:r>
                    </a:p>
                  </a:txBody>
                  <a:tcPr marL="89316" marR="89316" anchor="ctr"/>
                </a:tc>
                <a:tc>
                  <a:txBody>
                    <a:bodyPr/>
                    <a:lstStyle/>
                    <a:p>
                      <a:pPr algn="ctr"/>
                      <a:r>
                        <a:rPr lang="en-US" dirty="0"/>
                        <a:t>0/3 = 0</a:t>
                      </a:r>
                    </a:p>
                  </a:txBody>
                  <a:tcPr marL="89316" marR="89316" anchor="ctr"/>
                </a:tc>
                <a:tc>
                  <a:txBody>
                    <a:bodyPr/>
                    <a:lstStyle/>
                    <a:p>
                      <a:pPr algn="ctr"/>
                      <a:r>
                        <a:rPr lang="en-US" dirty="0"/>
                        <a:t>0/1 = 0</a:t>
                      </a:r>
                    </a:p>
                  </a:txBody>
                  <a:tcPr marL="89316" marR="89316" anchor="ctr"/>
                </a:tc>
                <a:extLst>
                  <a:ext uri="{0D108BD9-81ED-4DB2-BD59-A6C34878D82A}">
                    <a16:rowId xmlns="" xmlns:a16="http://schemas.microsoft.com/office/drawing/2014/main" val="10007"/>
                  </a:ext>
                </a:extLst>
              </a:tr>
              <a:tr h="423087">
                <a:tc vMerge="1">
                  <a:txBody>
                    <a:bodyPr/>
                    <a:lstStyle/>
                    <a:p>
                      <a:pPr algn="ctr"/>
                      <a:endParaRPr lang="en-US" dirty="0"/>
                    </a:p>
                  </a:txBody>
                  <a:tcPr anchor="ctr"/>
                </a:tc>
                <a:tc>
                  <a:txBody>
                    <a:bodyPr/>
                    <a:lstStyle/>
                    <a:p>
                      <a:pPr algn="ctr"/>
                      <a:r>
                        <a:rPr lang="en-US" dirty="0"/>
                        <a:t>Autumn</a:t>
                      </a:r>
                    </a:p>
                  </a:txBody>
                  <a:tcPr marL="89316" marR="89316" anchor="ctr"/>
                </a:tc>
                <a:tc>
                  <a:txBody>
                    <a:bodyPr/>
                    <a:lstStyle/>
                    <a:p>
                      <a:pPr algn="ctr"/>
                      <a:r>
                        <a:rPr lang="en-US" dirty="0"/>
                        <a:t>2/14 = 0.14</a:t>
                      </a:r>
                    </a:p>
                  </a:txBody>
                  <a:tcPr marL="89316" marR="89316" anchor="ctr"/>
                </a:tc>
                <a:tc>
                  <a:txBody>
                    <a:bodyPr/>
                    <a:lstStyle/>
                    <a:p>
                      <a:pPr algn="ctr"/>
                      <a:r>
                        <a:rPr lang="en-US" dirty="0"/>
                        <a:t>0/2 = 0</a:t>
                      </a:r>
                    </a:p>
                  </a:txBody>
                  <a:tcPr marL="89316" marR="89316" anchor="ctr"/>
                </a:tc>
                <a:tc>
                  <a:txBody>
                    <a:bodyPr/>
                    <a:lstStyle/>
                    <a:p>
                      <a:pPr algn="ctr"/>
                      <a:r>
                        <a:rPr lang="en-US" dirty="0"/>
                        <a:t>1/3= 0.33</a:t>
                      </a:r>
                    </a:p>
                  </a:txBody>
                  <a:tcPr marL="89316" marR="89316" anchor="ctr"/>
                </a:tc>
                <a:tc>
                  <a:txBody>
                    <a:bodyPr/>
                    <a:lstStyle/>
                    <a:p>
                      <a:pPr algn="ctr"/>
                      <a:r>
                        <a:rPr lang="en-US" dirty="0"/>
                        <a:t>0/1 = 0</a:t>
                      </a:r>
                    </a:p>
                  </a:txBody>
                  <a:tcPr marL="89316" marR="89316" anchor="ctr"/>
                </a:tc>
                <a:extLst>
                  <a:ext uri="{0D108BD9-81ED-4DB2-BD59-A6C34878D82A}">
                    <a16:rowId xmlns="" xmlns:a16="http://schemas.microsoft.com/office/drawing/2014/main" val="10008"/>
                  </a:ext>
                </a:extLst>
              </a:tr>
              <a:tr h="423087">
                <a:tc vMerge="1">
                  <a:txBody>
                    <a:bodyPr/>
                    <a:lstStyle/>
                    <a:p>
                      <a:pPr algn="ctr"/>
                      <a:endParaRPr lang="en-US" dirty="0"/>
                    </a:p>
                  </a:txBody>
                  <a:tcPr anchor="ctr"/>
                </a:tc>
                <a:tc>
                  <a:txBody>
                    <a:bodyPr/>
                    <a:lstStyle/>
                    <a:p>
                      <a:pPr algn="ctr"/>
                      <a:r>
                        <a:rPr lang="en-US" dirty="0"/>
                        <a:t>Winter</a:t>
                      </a:r>
                    </a:p>
                  </a:txBody>
                  <a:tcPr marL="89316" marR="89316" anchor="ctr">
                    <a:solidFill>
                      <a:schemeClr val="bg1">
                        <a:lumMod val="65000"/>
                      </a:schemeClr>
                    </a:solidFill>
                  </a:tcPr>
                </a:tc>
                <a:tc>
                  <a:txBody>
                    <a:bodyPr/>
                    <a:lstStyle/>
                    <a:p>
                      <a:pPr algn="ctr"/>
                      <a:r>
                        <a:rPr lang="en-US" dirty="0"/>
                        <a:t>2/14 = 0.14</a:t>
                      </a:r>
                    </a:p>
                  </a:txBody>
                  <a:tcPr marL="89316" marR="89316" anchor="ctr">
                    <a:solidFill>
                      <a:schemeClr val="bg1">
                        <a:lumMod val="65000"/>
                      </a:schemeClr>
                    </a:solidFill>
                  </a:tcPr>
                </a:tc>
                <a:tc>
                  <a:txBody>
                    <a:bodyPr/>
                    <a:lstStyle/>
                    <a:p>
                      <a:pPr algn="ctr"/>
                      <a:r>
                        <a:rPr lang="en-US" dirty="0"/>
                        <a:t>2/2 = 1</a:t>
                      </a:r>
                    </a:p>
                  </a:txBody>
                  <a:tcPr marL="89316" marR="89316" anchor="ctr">
                    <a:solidFill>
                      <a:schemeClr val="bg1">
                        <a:lumMod val="65000"/>
                      </a:schemeClr>
                    </a:solidFill>
                  </a:tcPr>
                </a:tc>
                <a:tc>
                  <a:txBody>
                    <a:bodyPr/>
                    <a:lstStyle/>
                    <a:p>
                      <a:pPr algn="ctr"/>
                      <a:r>
                        <a:rPr lang="en-US" dirty="0"/>
                        <a:t>2/3 = 0.67</a:t>
                      </a:r>
                    </a:p>
                  </a:txBody>
                  <a:tcPr marL="89316" marR="89316" anchor="ctr">
                    <a:solidFill>
                      <a:schemeClr val="bg1">
                        <a:lumMod val="65000"/>
                      </a:schemeClr>
                    </a:solidFill>
                  </a:tcPr>
                </a:tc>
                <a:tc>
                  <a:txBody>
                    <a:bodyPr/>
                    <a:lstStyle/>
                    <a:p>
                      <a:pPr algn="ctr"/>
                      <a:r>
                        <a:rPr lang="en-US" dirty="0"/>
                        <a:t>0/1 = 0</a:t>
                      </a:r>
                    </a:p>
                  </a:txBody>
                  <a:tcPr marL="89316" marR="89316" anchor="ctr">
                    <a:solidFill>
                      <a:schemeClr val="bg1">
                        <a:lumMod val="65000"/>
                      </a:schemeClr>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 xmlns:p14="http://schemas.microsoft.com/office/powerpoint/2010/main" val="39429138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145</a:t>
            </a:fld>
            <a:endParaRPr lang="en-IN" dirty="0">
              <a:solidFill>
                <a:srgbClr val="04617B">
                  <a:shade val="90000"/>
                </a:srgbClr>
              </a:solidFill>
            </a:endParaRPr>
          </a:p>
        </p:txBody>
      </p:sp>
      <p:sp>
        <p:nvSpPr>
          <p:cNvPr id="5" name="Content Placeholder 4"/>
          <p:cNvSpPr>
            <a:spLocks noGrp="1"/>
          </p:cNvSpPr>
          <p:nvPr>
            <p:ph idx="1"/>
          </p:nvPr>
        </p:nvSpPr>
        <p:spPr>
          <a:xfrm>
            <a:off x="457204" y="1471557"/>
            <a:ext cx="8429703" cy="4732020"/>
          </a:xfrm>
        </p:spPr>
        <p:txBody>
          <a:bodyPr>
            <a:normAutofit/>
          </a:bodyPr>
          <a:lstStyle/>
          <a:p>
            <a:pPr marL="53975" indent="0" algn="ctr">
              <a:buNone/>
            </a:pPr>
            <a:r>
              <a:rPr lang="en-US" sz="2000" dirty="0">
                <a:solidFill>
                  <a:schemeClr val="tx1"/>
                </a:solidFill>
                <a:ea typeface="Cambria Math" panose="02040503050406030204" pitchFamily="18" charset="0"/>
              </a:rPr>
              <a:t> </a:t>
            </a:r>
          </a:p>
        </p:txBody>
      </p:sp>
      <p:graphicFrame>
        <p:nvGraphicFramePr>
          <p:cNvPr id="3" name="Table 2"/>
          <p:cNvGraphicFramePr>
            <a:graphicFrameLocks noGrp="1"/>
          </p:cNvGraphicFramePr>
          <p:nvPr>
            <p:extLst>
              <p:ext uri="{D42A27DB-BD31-4B8C-83A1-F6EECF244321}">
                <p14:modId xmlns="" xmlns:p14="http://schemas.microsoft.com/office/powerpoint/2010/main" val="2991715629"/>
              </p:ext>
            </p:extLst>
          </p:nvPr>
        </p:nvGraphicFramePr>
        <p:xfrm>
          <a:off x="840998" y="2263068"/>
          <a:ext cx="7784139" cy="3807783"/>
        </p:xfrm>
        <a:graphic>
          <a:graphicData uri="http://schemas.openxmlformats.org/drawingml/2006/table">
            <a:tbl>
              <a:tblPr firstRow="1" bandRow="1">
                <a:tableStyleId>{5940675A-B579-460E-94D1-54222C63F5DA}</a:tableStyleId>
              </a:tblPr>
              <a:tblGrid>
                <a:gridCol w="419929">
                  <a:extLst>
                    <a:ext uri="{9D8B030D-6E8A-4147-A177-3AD203B41FA5}">
                      <a16:colId xmlns="" xmlns:a16="http://schemas.microsoft.com/office/drawing/2014/main" val="20000"/>
                    </a:ext>
                  </a:extLst>
                </a:gridCol>
                <a:gridCol w="1536755">
                  <a:extLst>
                    <a:ext uri="{9D8B030D-6E8A-4147-A177-3AD203B41FA5}">
                      <a16:colId xmlns="" xmlns:a16="http://schemas.microsoft.com/office/drawing/2014/main" val="20001"/>
                    </a:ext>
                  </a:extLst>
                </a:gridCol>
                <a:gridCol w="1444811">
                  <a:extLst>
                    <a:ext uri="{9D8B030D-6E8A-4147-A177-3AD203B41FA5}">
                      <a16:colId xmlns="" xmlns:a16="http://schemas.microsoft.com/office/drawing/2014/main" val="20002"/>
                    </a:ext>
                  </a:extLst>
                </a:gridCol>
                <a:gridCol w="1576158">
                  <a:extLst>
                    <a:ext uri="{9D8B030D-6E8A-4147-A177-3AD203B41FA5}">
                      <a16:colId xmlns="" xmlns:a16="http://schemas.microsoft.com/office/drawing/2014/main" val="20003"/>
                    </a:ext>
                  </a:extLst>
                </a:gridCol>
                <a:gridCol w="1352869">
                  <a:extLst>
                    <a:ext uri="{9D8B030D-6E8A-4147-A177-3AD203B41FA5}">
                      <a16:colId xmlns="" xmlns:a16="http://schemas.microsoft.com/office/drawing/2014/main" val="20004"/>
                    </a:ext>
                  </a:extLst>
                </a:gridCol>
                <a:gridCol w="1453617">
                  <a:extLst>
                    <a:ext uri="{9D8B030D-6E8A-4147-A177-3AD203B41FA5}">
                      <a16:colId xmlns="" xmlns:a16="http://schemas.microsoft.com/office/drawing/2014/main" val="20005"/>
                    </a:ext>
                  </a:extLst>
                </a:gridCol>
              </a:tblGrid>
              <a:tr h="423087">
                <a:tc gridSpan="2">
                  <a:txBody>
                    <a:bodyPr/>
                    <a:lstStyle/>
                    <a:p>
                      <a:pPr algn="ctr"/>
                      <a:endParaRPr lang="en-US" dirty="0">
                        <a:solidFill>
                          <a:schemeClr val="bg1"/>
                        </a:solidFill>
                      </a:endParaRPr>
                    </a:p>
                  </a:txBody>
                  <a:tcPr marL="89316" marR="8931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dirty="0">
                          <a:solidFill>
                            <a:schemeClr val="bg1"/>
                          </a:solidFill>
                        </a:rPr>
                        <a:t>Class</a:t>
                      </a:r>
                    </a:p>
                  </a:txBody>
                  <a:tcPr marL="89316" marR="89316"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423087">
                <a:tc gridSpan="2">
                  <a:txBody>
                    <a:bodyPr/>
                    <a:lstStyle/>
                    <a:p>
                      <a:pPr algn="ctr"/>
                      <a:r>
                        <a:rPr lang="en-US" dirty="0">
                          <a:solidFill>
                            <a:schemeClr val="bg1"/>
                          </a:solidFill>
                        </a:rPr>
                        <a:t>Attribute</a:t>
                      </a:r>
                    </a:p>
                  </a:txBody>
                  <a:tcPr marL="89316" marR="89316"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dirty="0">
                          <a:solidFill>
                            <a:schemeClr val="bg1"/>
                          </a:solidFill>
                        </a:rPr>
                        <a:t>On Time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Late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Very Late</a:t>
                      </a:r>
                    </a:p>
                  </a:txBody>
                  <a:tcPr marL="89316" marR="893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Cancelled</a:t>
                      </a:r>
                    </a:p>
                  </a:txBody>
                  <a:tcPr marL="89316" marR="89316"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 xmlns:a16="http://schemas.microsoft.com/office/drawing/2014/main" val="10001"/>
                  </a:ext>
                </a:extLst>
              </a:tr>
              <a:tr h="423087">
                <a:tc rowSpan="3">
                  <a:txBody>
                    <a:bodyPr/>
                    <a:lstStyle/>
                    <a:p>
                      <a:pPr algn="ctr"/>
                      <a:r>
                        <a:rPr lang="en-US" dirty="0">
                          <a:solidFill>
                            <a:schemeClr val="bg1"/>
                          </a:solidFill>
                        </a:rPr>
                        <a:t>Fog</a:t>
                      </a:r>
                    </a:p>
                  </a:txBody>
                  <a:tcPr marL="89316" marR="89316"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None</a:t>
                      </a:r>
                    </a:p>
                  </a:txBody>
                  <a:tcPr marL="89316" marR="89316" anchor="ctr">
                    <a:lnT w="12700" cap="flat" cmpd="sng" algn="ctr">
                      <a:solidFill>
                        <a:schemeClr val="bg1"/>
                      </a:solidFill>
                      <a:prstDash val="solid"/>
                      <a:round/>
                      <a:headEnd type="none" w="med" len="med"/>
                      <a:tailEnd type="none" w="med" len="med"/>
                    </a:lnT>
                    <a:solidFill>
                      <a:schemeClr val="bg1"/>
                    </a:solidFill>
                  </a:tcPr>
                </a:tc>
                <a:tc>
                  <a:txBody>
                    <a:bodyPr/>
                    <a:lstStyle/>
                    <a:p>
                      <a:pPr algn="ctr"/>
                      <a:r>
                        <a:rPr lang="en-US" dirty="0"/>
                        <a:t>5/14 = 0.36</a:t>
                      </a:r>
                    </a:p>
                  </a:txBody>
                  <a:tcPr marL="89316" marR="89316" anchor="ctr">
                    <a:solidFill>
                      <a:schemeClr val="bg1"/>
                    </a:solidFill>
                  </a:tcPr>
                </a:tc>
                <a:tc>
                  <a:txBody>
                    <a:bodyPr/>
                    <a:lstStyle/>
                    <a:p>
                      <a:pPr algn="ctr"/>
                      <a:r>
                        <a:rPr lang="en-US" dirty="0"/>
                        <a:t>0/2</a:t>
                      </a:r>
                      <a:r>
                        <a:rPr lang="en-US" baseline="0" dirty="0"/>
                        <a:t> = 0</a:t>
                      </a:r>
                      <a:endParaRPr lang="en-US" dirty="0"/>
                    </a:p>
                  </a:txBody>
                  <a:tcPr marL="89316" marR="89316" anchor="ctr">
                    <a:solidFill>
                      <a:schemeClr val="bg1"/>
                    </a:solidFill>
                  </a:tcPr>
                </a:tc>
                <a:tc>
                  <a:txBody>
                    <a:bodyPr/>
                    <a:lstStyle/>
                    <a:p>
                      <a:pPr algn="ctr"/>
                      <a:r>
                        <a:rPr lang="en-US" dirty="0"/>
                        <a:t>0/3 = 0</a:t>
                      </a:r>
                    </a:p>
                  </a:txBody>
                  <a:tcPr marL="89316" marR="89316" anchor="ctr">
                    <a:solidFill>
                      <a:schemeClr val="bg1"/>
                    </a:solidFill>
                  </a:tcPr>
                </a:tc>
                <a:tc>
                  <a:txBody>
                    <a:bodyPr/>
                    <a:lstStyle/>
                    <a:p>
                      <a:pPr algn="ctr"/>
                      <a:r>
                        <a:rPr lang="en-US" dirty="0"/>
                        <a:t>0/1</a:t>
                      </a:r>
                      <a:r>
                        <a:rPr lang="en-US" baseline="0" dirty="0"/>
                        <a:t> = 0</a:t>
                      </a:r>
                      <a:endParaRPr lang="en-US" dirty="0"/>
                    </a:p>
                  </a:txBody>
                  <a:tcPr marL="89316" marR="89316" anchor="ctr">
                    <a:solidFill>
                      <a:schemeClr val="bg1"/>
                    </a:solidFill>
                  </a:tcPr>
                </a:tc>
                <a:extLst>
                  <a:ext uri="{0D108BD9-81ED-4DB2-BD59-A6C34878D82A}">
                    <a16:rowId xmlns="" xmlns:a16="http://schemas.microsoft.com/office/drawing/2014/main" val="10002"/>
                  </a:ext>
                </a:extLst>
              </a:tr>
              <a:tr h="423087">
                <a:tc vMerge="1">
                  <a:txBody>
                    <a:bodyPr/>
                    <a:lstStyle/>
                    <a:p>
                      <a:pPr algn="ctr"/>
                      <a:endParaRPr lang="en-US"/>
                    </a:p>
                  </a:txBody>
                  <a:tcPr anchor="ctr"/>
                </a:tc>
                <a:tc>
                  <a:txBody>
                    <a:bodyPr/>
                    <a:lstStyle/>
                    <a:p>
                      <a:pPr algn="ctr"/>
                      <a:r>
                        <a:rPr lang="en-US" dirty="0"/>
                        <a:t>High</a:t>
                      </a:r>
                    </a:p>
                  </a:txBody>
                  <a:tcPr marL="89316" marR="89316" anchor="ctr">
                    <a:solidFill>
                      <a:schemeClr val="bg1">
                        <a:lumMod val="65000"/>
                      </a:schemeClr>
                    </a:solidFill>
                  </a:tcPr>
                </a:tc>
                <a:tc>
                  <a:txBody>
                    <a:bodyPr/>
                    <a:lstStyle/>
                    <a:p>
                      <a:pPr algn="ctr"/>
                      <a:r>
                        <a:rPr lang="en-US" dirty="0"/>
                        <a:t>4/14 = 0.29</a:t>
                      </a:r>
                    </a:p>
                  </a:txBody>
                  <a:tcPr marL="89316" marR="89316" anchor="ctr">
                    <a:solidFill>
                      <a:schemeClr val="bg1">
                        <a:lumMod val="65000"/>
                      </a:schemeClr>
                    </a:solidFill>
                  </a:tcPr>
                </a:tc>
                <a:tc>
                  <a:txBody>
                    <a:bodyPr/>
                    <a:lstStyle/>
                    <a:p>
                      <a:pPr algn="ctr"/>
                      <a:r>
                        <a:rPr lang="en-US" dirty="0"/>
                        <a:t>1/2 = 0.5</a:t>
                      </a:r>
                    </a:p>
                  </a:txBody>
                  <a:tcPr marL="89316" marR="89316" anchor="ctr">
                    <a:solidFill>
                      <a:schemeClr val="bg1">
                        <a:lumMod val="65000"/>
                      </a:schemeClr>
                    </a:solidFill>
                  </a:tcPr>
                </a:tc>
                <a:tc>
                  <a:txBody>
                    <a:bodyPr/>
                    <a:lstStyle/>
                    <a:p>
                      <a:pPr algn="ctr"/>
                      <a:r>
                        <a:rPr lang="en-US" dirty="0"/>
                        <a:t>1/3 = 0.33</a:t>
                      </a:r>
                    </a:p>
                  </a:txBody>
                  <a:tcPr marL="89316" marR="89316" anchor="ctr">
                    <a:solidFill>
                      <a:schemeClr val="bg1">
                        <a:lumMod val="65000"/>
                      </a:schemeClr>
                    </a:solidFill>
                  </a:tcPr>
                </a:tc>
                <a:tc>
                  <a:txBody>
                    <a:bodyPr/>
                    <a:lstStyle/>
                    <a:p>
                      <a:pPr algn="ctr"/>
                      <a:r>
                        <a:rPr lang="en-US" dirty="0"/>
                        <a:t>1/1</a:t>
                      </a:r>
                      <a:r>
                        <a:rPr lang="en-US" baseline="0" dirty="0"/>
                        <a:t> = 1</a:t>
                      </a:r>
                      <a:endParaRPr lang="en-US" dirty="0"/>
                    </a:p>
                  </a:txBody>
                  <a:tcPr marL="89316" marR="89316" anchor="ctr">
                    <a:solidFill>
                      <a:schemeClr val="bg1">
                        <a:lumMod val="65000"/>
                      </a:schemeClr>
                    </a:solidFill>
                  </a:tcPr>
                </a:tc>
                <a:extLst>
                  <a:ext uri="{0D108BD9-81ED-4DB2-BD59-A6C34878D82A}">
                    <a16:rowId xmlns="" xmlns:a16="http://schemas.microsoft.com/office/drawing/2014/main" val="10003"/>
                  </a:ext>
                </a:extLst>
              </a:tr>
              <a:tr h="423087">
                <a:tc vMerge="1">
                  <a:txBody>
                    <a:bodyPr/>
                    <a:lstStyle/>
                    <a:p>
                      <a:pPr algn="ctr"/>
                      <a:endParaRPr lang="en-US"/>
                    </a:p>
                  </a:txBody>
                  <a:tcPr anchor="ctr"/>
                </a:tc>
                <a:tc>
                  <a:txBody>
                    <a:bodyPr/>
                    <a:lstStyle/>
                    <a:p>
                      <a:pPr algn="ctr"/>
                      <a:r>
                        <a:rPr lang="en-US" dirty="0"/>
                        <a:t>Normal</a:t>
                      </a:r>
                    </a:p>
                  </a:txBody>
                  <a:tcPr marL="89316" marR="89316" anchor="ctr"/>
                </a:tc>
                <a:tc>
                  <a:txBody>
                    <a:bodyPr/>
                    <a:lstStyle/>
                    <a:p>
                      <a:pPr algn="ctr"/>
                      <a:r>
                        <a:rPr lang="en-US" dirty="0"/>
                        <a:t>5/14 = 0.36</a:t>
                      </a:r>
                    </a:p>
                  </a:txBody>
                  <a:tcPr marL="89316" marR="89316" anchor="ctr"/>
                </a:tc>
                <a:tc>
                  <a:txBody>
                    <a:bodyPr/>
                    <a:lstStyle/>
                    <a:p>
                      <a:pPr algn="ctr"/>
                      <a:r>
                        <a:rPr lang="en-US" dirty="0"/>
                        <a:t>1/2 = 0.5</a:t>
                      </a:r>
                    </a:p>
                  </a:txBody>
                  <a:tcPr marL="89316" marR="89316" anchor="ctr"/>
                </a:tc>
                <a:tc>
                  <a:txBody>
                    <a:bodyPr/>
                    <a:lstStyle/>
                    <a:p>
                      <a:pPr algn="ctr"/>
                      <a:r>
                        <a:rPr lang="en-US" dirty="0"/>
                        <a:t>2/3 = 0.67</a:t>
                      </a:r>
                    </a:p>
                  </a:txBody>
                  <a:tcPr marL="89316" marR="89316" anchor="ctr"/>
                </a:tc>
                <a:tc>
                  <a:txBody>
                    <a:bodyPr/>
                    <a:lstStyle/>
                    <a:p>
                      <a:pPr algn="ctr"/>
                      <a:r>
                        <a:rPr lang="en-US" dirty="0"/>
                        <a:t>0/1</a:t>
                      </a:r>
                      <a:r>
                        <a:rPr lang="en-US" baseline="0" dirty="0"/>
                        <a:t> = 0</a:t>
                      </a:r>
                      <a:endParaRPr lang="en-US" dirty="0"/>
                    </a:p>
                  </a:txBody>
                  <a:tcPr marL="89316" marR="89316" anchor="ctr"/>
                </a:tc>
                <a:extLst>
                  <a:ext uri="{0D108BD9-81ED-4DB2-BD59-A6C34878D82A}">
                    <a16:rowId xmlns="" xmlns:a16="http://schemas.microsoft.com/office/drawing/2014/main" val="10004"/>
                  </a:ext>
                </a:extLst>
              </a:tr>
              <a:tr h="423087">
                <a:tc rowSpan="3">
                  <a:txBody>
                    <a:bodyPr/>
                    <a:lstStyle/>
                    <a:p>
                      <a:pPr algn="ctr"/>
                      <a:r>
                        <a:rPr lang="en-US" dirty="0">
                          <a:solidFill>
                            <a:schemeClr val="bg1"/>
                          </a:solidFill>
                        </a:rPr>
                        <a:t>Rain</a:t>
                      </a:r>
                    </a:p>
                  </a:txBody>
                  <a:tcPr marL="89316" marR="89316"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None</a:t>
                      </a:r>
                    </a:p>
                  </a:txBody>
                  <a:tcPr marL="89316" marR="89316" anchor="ctr"/>
                </a:tc>
                <a:tc>
                  <a:txBody>
                    <a:bodyPr/>
                    <a:lstStyle/>
                    <a:p>
                      <a:pPr algn="ctr"/>
                      <a:r>
                        <a:rPr lang="en-US" dirty="0"/>
                        <a:t>5/14 = 0.36</a:t>
                      </a:r>
                    </a:p>
                  </a:txBody>
                  <a:tcPr marL="89316" marR="89316" anchor="ctr"/>
                </a:tc>
                <a:tc>
                  <a:txBody>
                    <a:bodyPr/>
                    <a:lstStyle/>
                    <a:p>
                      <a:pPr algn="ctr"/>
                      <a:r>
                        <a:rPr lang="en-US" dirty="0"/>
                        <a:t>1/2 = 0.5</a:t>
                      </a:r>
                    </a:p>
                  </a:txBody>
                  <a:tcPr marL="89316" marR="89316" anchor="ctr"/>
                </a:tc>
                <a:tc>
                  <a:txBody>
                    <a:bodyPr/>
                    <a:lstStyle/>
                    <a:p>
                      <a:pPr algn="ctr"/>
                      <a:r>
                        <a:rPr lang="en-US" dirty="0"/>
                        <a:t>1/3 = 0.33</a:t>
                      </a:r>
                    </a:p>
                  </a:txBody>
                  <a:tcPr marL="89316" marR="89316" anchor="ctr"/>
                </a:tc>
                <a:tc>
                  <a:txBody>
                    <a:bodyPr/>
                    <a:lstStyle/>
                    <a:p>
                      <a:pPr algn="ctr"/>
                      <a:r>
                        <a:rPr lang="en-US" dirty="0"/>
                        <a:t>0/1</a:t>
                      </a:r>
                      <a:r>
                        <a:rPr lang="en-US" baseline="0" dirty="0"/>
                        <a:t> = 0</a:t>
                      </a:r>
                      <a:endParaRPr lang="en-US" dirty="0"/>
                    </a:p>
                  </a:txBody>
                  <a:tcPr marL="89316" marR="89316" anchor="ctr"/>
                </a:tc>
                <a:extLst>
                  <a:ext uri="{0D108BD9-81ED-4DB2-BD59-A6C34878D82A}">
                    <a16:rowId xmlns="" xmlns:a16="http://schemas.microsoft.com/office/drawing/2014/main" val="10005"/>
                  </a:ext>
                </a:extLst>
              </a:tr>
              <a:tr h="423087">
                <a:tc vMerge="1">
                  <a:txBody>
                    <a:bodyPr/>
                    <a:lstStyle/>
                    <a:p>
                      <a:pPr algn="ctr"/>
                      <a:endParaRPr lang="en-US"/>
                    </a:p>
                  </a:txBody>
                  <a:tcPr anchor="ctr"/>
                </a:tc>
                <a:tc>
                  <a:txBody>
                    <a:bodyPr/>
                    <a:lstStyle/>
                    <a:p>
                      <a:pPr algn="ctr"/>
                      <a:r>
                        <a:rPr lang="en-US" dirty="0"/>
                        <a:t>Slight</a:t>
                      </a:r>
                    </a:p>
                  </a:txBody>
                  <a:tcPr marL="89316" marR="89316" anchor="ctr"/>
                </a:tc>
                <a:tc>
                  <a:txBody>
                    <a:bodyPr/>
                    <a:lstStyle/>
                    <a:p>
                      <a:pPr algn="ctr"/>
                      <a:r>
                        <a:rPr lang="en-US" dirty="0"/>
                        <a:t>8/14 = 0.57 </a:t>
                      </a:r>
                    </a:p>
                  </a:txBody>
                  <a:tcPr marL="89316" marR="89316" anchor="ctr"/>
                </a:tc>
                <a:tc>
                  <a:txBody>
                    <a:bodyPr/>
                    <a:lstStyle/>
                    <a:p>
                      <a:pPr algn="ctr"/>
                      <a:r>
                        <a:rPr lang="en-US" dirty="0"/>
                        <a:t>0/2</a:t>
                      </a:r>
                      <a:r>
                        <a:rPr lang="en-US" baseline="0" dirty="0"/>
                        <a:t> = 0</a:t>
                      </a:r>
                      <a:endParaRPr lang="en-US" dirty="0"/>
                    </a:p>
                  </a:txBody>
                  <a:tcPr marL="89316" marR="89316" anchor="ctr"/>
                </a:tc>
                <a:tc>
                  <a:txBody>
                    <a:bodyPr/>
                    <a:lstStyle/>
                    <a:p>
                      <a:pPr algn="ctr"/>
                      <a:r>
                        <a:rPr lang="en-US" dirty="0"/>
                        <a:t>0/3 = 0</a:t>
                      </a:r>
                    </a:p>
                  </a:txBody>
                  <a:tcPr marL="89316" marR="89316" anchor="ctr"/>
                </a:tc>
                <a:tc>
                  <a:txBody>
                    <a:bodyPr/>
                    <a:lstStyle/>
                    <a:p>
                      <a:pPr algn="ctr"/>
                      <a:r>
                        <a:rPr lang="en-US" dirty="0"/>
                        <a:t>0/1</a:t>
                      </a:r>
                      <a:r>
                        <a:rPr lang="en-US" baseline="0" dirty="0"/>
                        <a:t> = 0</a:t>
                      </a:r>
                      <a:endParaRPr lang="en-US" dirty="0"/>
                    </a:p>
                  </a:txBody>
                  <a:tcPr marL="89316" marR="89316" anchor="ctr"/>
                </a:tc>
                <a:extLst>
                  <a:ext uri="{0D108BD9-81ED-4DB2-BD59-A6C34878D82A}">
                    <a16:rowId xmlns="" xmlns:a16="http://schemas.microsoft.com/office/drawing/2014/main" val="10006"/>
                  </a:ext>
                </a:extLst>
              </a:tr>
              <a:tr h="423087">
                <a:tc vMerge="1">
                  <a:txBody>
                    <a:bodyPr/>
                    <a:lstStyle/>
                    <a:p>
                      <a:pPr algn="ctr"/>
                      <a:endParaRPr lang="en-US" dirty="0"/>
                    </a:p>
                  </a:txBody>
                  <a:tcPr anchor="ctr"/>
                </a:tc>
                <a:tc>
                  <a:txBody>
                    <a:bodyPr/>
                    <a:lstStyle/>
                    <a:p>
                      <a:pPr algn="ctr"/>
                      <a:r>
                        <a:rPr lang="en-US" dirty="0"/>
                        <a:t>Heavy</a:t>
                      </a:r>
                    </a:p>
                  </a:txBody>
                  <a:tcPr marL="89316" marR="89316" anchor="ctr">
                    <a:solidFill>
                      <a:schemeClr val="bg1">
                        <a:lumMod val="65000"/>
                      </a:schemeClr>
                    </a:solidFill>
                  </a:tcPr>
                </a:tc>
                <a:tc>
                  <a:txBody>
                    <a:bodyPr/>
                    <a:lstStyle/>
                    <a:p>
                      <a:pPr algn="ctr"/>
                      <a:r>
                        <a:rPr lang="en-US" dirty="0"/>
                        <a:t>1/14 = 0.07</a:t>
                      </a:r>
                    </a:p>
                  </a:txBody>
                  <a:tcPr marL="89316" marR="89316" anchor="ctr">
                    <a:solidFill>
                      <a:schemeClr val="bg1">
                        <a:lumMod val="65000"/>
                      </a:schemeClr>
                    </a:solidFill>
                  </a:tcPr>
                </a:tc>
                <a:tc>
                  <a:txBody>
                    <a:bodyPr/>
                    <a:lstStyle/>
                    <a:p>
                      <a:pPr algn="ctr"/>
                      <a:r>
                        <a:rPr lang="en-US" dirty="0"/>
                        <a:t>1/2 = 0.5</a:t>
                      </a:r>
                    </a:p>
                  </a:txBody>
                  <a:tcPr marL="89316" marR="89316" anchor="ctr">
                    <a:solidFill>
                      <a:schemeClr val="bg1">
                        <a:lumMod val="65000"/>
                      </a:schemeClr>
                    </a:solidFill>
                  </a:tcPr>
                </a:tc>
                <a:tc>
                  <a:txBody>
                    <a:bodyPr/>
                    <a:lstStyle/>
                    <a:p>
                      <a:pPr algn="ctr"/>
                      <a:r>
                        <a:rPr lang="en-US" dirty="0"/>
                        <a:t>2/3 = 0.67</a:t>
                      </a:r>
                    </a:p>
                  </a:txBody>
                  <a:tcPr marL="89316" marR="89316" anchor="ctr">
                    <a:solidFill>
                      <a:schemeClr val="bg1">
                        <a:lumMod val="65000"/>
                      </a:schemeClr>
                    </a:solidFill>
                  </a:tcPr>
                </a:tc>
                <a:tc>
                  <a:txBody>
                    <a:bodyPr/>
                    <a:lstStyle/>
                    <a:p>
                      <a:pPr algn="ctr"/>
                      <a:r>
                        <a:rPr lang="en-US" dirty="0"/>
                        <a:t>1/1 = 1</a:t>
                      </a:r>
                    </a:p>
                  </a:txBody>
                  <a:tcPr marL="89316" marR="89316" anchor="ctr">
                    <a:solidFill>
                      <a:schemeClr val="bg1">
                        <a:lumMod val="65000"/>
                      </a:schemeClr>
                    </a:solidFill>
                  </a:tcPr>
                </a:tc>
                <a:extLst>
                  <a:ext uri="{0D108BD9-81ED-4DB2-BD59-A6C34878D82A}">
                    <a16:rowId xmlns="" xmlns:a16="http://schemas.microsoft.com/office/drawing/2014/main" val="10007"/>
                  </a:ext>
                </a:extLst>
              </a:tr>
              <a:tr h="423087">
                <a:tc gridSpan="2">
                  <a:txBody>
                    <a:bodyPr/>
                    <a:lstStyle/>
                    <a:p>
                      <a:pPr algn="ctr"/>
                      <a:r>
                        <a:rPr lang="en-US" dirty="0">
                          <a:solidFill>
                            <a:schemeClr val="tx1"/>
                          </a:solidFill>
                        </a:rPr>
                        <a:t>Prior Probability</a:t>
                      </a:r>
                    </a:p>
                  </a:txBody>
                  <a:tcPr marL="89316" marR="89316" anchor="ctr">
                    <a:lnT w="12700" cap="flat" cmpd="sng" algn="ctr">
                      <a:solidFill>
                        <a:schemeClr val="bg1"/>
                      </a:solidFill>
                      <a:prstDash val="solid"/>
                      <a:round/>
                      <a:headEnd type="none" w="med" len="med"/>
                      <a:tailEnd type="none" w="med" len="med"/>
                    </a:lnT>
                    <a:solidFill>
                      <a:schemeClr val="bg1"/>
                    </a:solidFill>
                  </a:tcPr>
                </a:tc>
                <a:tc hMerge="1">
                  <a:txBody>
                    <a:bodyPr/>
                    <a:lstStyle/>
                    <a:p>
                      <a:pPr algn="ctr"/>
                      <a:endParaRPr lang="en-US" dirty="0"/>
                    </a:p>
                  </a:txBody>
                  <a:tcPr anchor="ctr"/>
                </a:tc>
                <a:tc>
                  <a:txBody>
                    <a:bodyPr/>
                    <a:lstStyle/>
                    <a:p>
                      <a:pPr algn="ctr"/>
                      <a:r>
                        <a:rPr lang="en-US" dirty="0"/>
                        <a:t>14/20</a:t>
                      </a:r>
                      <a:r>
                        <a:rPr lang="en-US" baseline="0" dirty="0"/>
                        <a:t> = 0.70</a:t>
                      </a:r>
                      <a:endParaRPr lang="en-US" dirty="0"/>
                    </a:p>
                  </a:txBody>
                  <a:tcPr marL="89316" marR="89316" anchor="ctr"/>
                </a:tc>
                <a:tc>
                  <a:txBody>
                    <a:bodyPr/>
                    <a:lstStyle/>
                    <a:p>
                      <a:pPr algn="ctr"/>
                      <a:r>
                        <a:rPr lang="en-US" dirty="0"/>
                        <a:t>2/20 = 0.10</a:t>
                      </a:r>
                    </a:p>
                  </a:txBody>
                  <a:tcPr marL="89316" marR="89316" anchor="ctr"/>
                </a:tc>
                <a:tc>
                  <a:txBody>
                    <a:bodyPr/>
                    <a:lstStyle/>
                    <a:p>
                      <a:pPr algn="ctr"/>
                      <a:r>
                        <a:rPr lang="en-US" dirty="0"/>
                        <a:t>3/20 = 0.15</a:t>
                      </a:r>
                    </a:p>
                  </a:txBody>
                  <a:tcPr marL="89316" marR="89316" anchor="ctr"/>
                </a:tc>
                <a:tc>
                  <a:txBody>
                    <a:bodyPr/>
                    <a:lstStyle/>
                    <a:p>
                      <a:pPr algn="ctr"/>
                      <a:r>
                        <a:rPr lang="en-US" dirty="0"/>
                        <a:t>1/20 = 0.05</a:t>
                      </a:r>
                    </a:p>
                  </a:txBody>
                  <a:tcPr marL="89316" marR="89316" anchor="ctr"/>
                </a:tc>
                <a:extLst>
                  <a:ext uri="{0D108BD9-81ED-4DB2-BD59-A6C34878D82A}">
                    <a16:rowId xmlns="" xmlns:a16="http://schemas.microsoft.com/office/drawing/2014/main" val="10008"/>
                  </a:ext>
                </a:extLst>
              </a:tr>
            </a:tbl>
          </a:graphicData>
        </a:graphic>
      </p:graphicFrame>
    </p:spTree>
    <p:extLst>
      <p:ext uri="{BB962C8B-B14F-4D97-AF65-F5344CB8AC3E}">
        <p14:creationId xmlns="" xmlns:p14="http://schemas.microsoft.com/office/powerpoint/2010/main" val="250416826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146</a:t>
            </a:fld>
            <a:endParaRPr lang="en-IN" dirty="0">
              <a:solidFill>
                <a:srgbClr val="04617B">
                  <a:shade val="90000"/>
                </a:srgbClr>
              </a:solidFill>
            </a:endParaRPr>
          </a:p>
        </p:txBody>
      </p:sp>
      <p:sp>
        <p:nvSpPr>
          <p:cNvPr id="5" name="Content Placeholder 4"/>
          <p:cNvSpPr>
            <a:spLocks noGrp="1"/>
          </p:cNvSpPr>
          <p:nvPr>
            <p:ph idx="1"/>
          </p:nvPr>
        </p:nvSpPr>
        <p:spPr>
          <a:xfrm>
            <a:off x="457204" y="1471557"/>
            <a:ext cx="8429703" cy="4732020"/>
          </a:xfrm>
        </p:spPr>
        <p:txBody>
          <a:bodyPr>
            <a:normAutofit/>
          </a:bodyPr>
          <a:lstStyle/>
          <a:p>
            <a:pPr marL="53975" indent="0">
              <a:buNone/>
            </a:pPr>
            <a:r>
              <a:rPr lang="en-US" sz="2000" b="1" dirty="0">
                <a:solidFill>
                  <a:schemeClr val="tx1"/>
                </a:solidFill>
                <a:ea typeface="Cambria Math" panose="02040503050406030204" pitchFamily="18" charset="0"/>
              </a:rPr>
              <a:t>Instance:</a:t>
            </a:r>
          </a:p>
          <a:p>
            <a:pPr marL="53975" indent="0">
              <a:buNone/>
            </a:pPr>
            <a:endParaRPr lang="en-US" sz="2000" b="1" dirty="0">
              <a:ea typeface="Cambria Math" panose="02040503050406030204" pitchFamily="18" charset="0"/>
            </a:endParaRPr>
          </a:p>
          <a:p>
            <a:pPr marL="53975" indent="0">
              <a:buNone/>
            </a:pPr>
            <a:endParaRPr lang="en-US" sz="2000" b="1" dirty="0">
              <a:solidFill>
                <a:schemeClr val="tx1"/>
              </a:solidFill>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Case1:   </a:t>
            </a:r>
            <a:r>
              <a:rPr lang="en-US" sz="2000" dirty="0">
                <a:solidFill>
                  <a:schemeClr val="tx1"/>
                </a:solidFill>
                <a:ea typeface="Cambria Math" panose="02040503050406030204" pitchFamily="18" charset="0"/>
              </a:rPr>
              <a:t>Class = On Time : 0.70 × 0.64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0.14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0.29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0.07 = 0.0013</a:t>
            </a:r>
          </a:p>
          <a:p>
            <a:pPr marL="53975" indent="0">
              <a:buNone/>
            </a:pPr>
            <a:endParaRPr lang="en-US" sz="800" dirty="0">
              <a:solidFill>
                <a:schemeClr val="tx1"/>
              </a:solidFill>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Case2:   </a:t>
            </a:r>
            <a:r>
              <a:rPr lang="en-US" sz="2000" dirty="0">
                <a:ea typeface="Cambria Math" panose="02040503050406030204" pitchFamily="18" charset="0"/>
              </a:rPr>
              <a:t>Class = Late : 0.10 × 0.50 × 1.0 × 0.50 × 0.50 = 0.0125</a:t>
            </a:r>
          </a:p>
          <a:p>
            <a:pPr marL="53975" indent="0">
              <a:buNone/>
            </a:pPr>
            <a:endParaRPr lang="en-US" sz="800"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Case3:</a:t>
            </a:r>
            <a:r>
              <a:rPr lang="en-US" sz="2000" dirty="0">
                <a:solidFill>
                  <a:srgbClr val="0B5ED7"/>
                </a:solidFill>
                <a:ea typeface="Cambria Math" panose="02040503050406030204" pitchFamily="18" charset="0"/>
              </a:rPr>
              <a:t>   </a:t>
            </a:r>
            <a:r>
              <a:rPr lang="en-US" sz="2000" dirty="0">
                <a:solidFill>
                  <a:schemeClr val="tx1"/>
                </a:solidFill>
                <a:ea typeface="Cambria Math" panose="02040503050406030204" pitchFamily="18" charset="0"/>
              </a:rPr>
              <a:t>Class = Very Late : 0.15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1.0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0.67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0.33 </a:t>
            </a:r>
            <a:r>
              <a:rPr lang="en-US" sz="2000" dirty="0">
                <a:ea typeface="Cambria Math" panose="02040503050406030204" pitchFamily="18" charset="0"/>
              </a:rPr>
              <a:t>× </a:t>
            </a:r>
            <a:r>
              <a:rPr lang="en-US" sz="2000" dirty="0">
                <a:solidFill>
                  <a:schemeClr val="tx1"/>
                </a:solidFill>
                <a:ea typeface="Cambria Math" panose="02040503050406030204" pitchFamily="18" charset="0"/>
              </a:rPr>
              <a:t>0.67 = 0.0222</a:t>
            </a:r>
          </a:p>
          <a:p>
            <a:pPr marL="53975" indent="0">
              <a:buNone/>
            </a:pPr>
            <a:endParaRPr lang="en-US" sz="800" dirty="0">
              <a:solidFill>
                <a:schemeClr val="tx1"/>
              </a:solidFill>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Case4:   </a:t>
            </a:r>
            <a:r>
              <a:rPr lang="en-US" sz="2000" dirty="0">
                <a:ea typeface="Cambria Math" panose="02040503050406030204" pitchFamily="18" charset="0"/>
              </a:rPr>
              <a:t>Class = Cancelled : 0.05 × 0.0 × 0.0 × 1.0 × 1.0 = 0.0000</a:t>
            </a:r>
          </a:p>
          <a:p>
            <a:pPr marL="53975" indent="0">
              <a:buNone/>
            </a:pPr>
            <a:endParaRPr lang="en-US" sz="2000" dirty="0">
              <a:solidFill>
                <a:schemeClr val="tx1"/>
              </a:solidFill>
              <a:ea typeface="Cambria Math" panose="02040503050406030204" pitchFamily="18" charset="0"/>
            </a:endParaRPr>
          </a:p>
          <a:p>
            <a:pPr marL="53975" indent="0" algn="ctr">
              <a:buNone/>
            </a:pPr>
            <a:r>
              <a:rPr lang="en-US" sz="2000" dirty="0">
                <a:ea typeface="Cambria Math" panose="02040503050406030204" pitchFamily="18" charset="0"/>
              </a:rPr>
              <a:t>Case3 is the strongest; Hence correct classification is </a:t>
            </a:r>
            <a:r>
              <a:rPr lang="en-US" sz="2000" b="1" dirty="0">
                <a:solidFill>
                  <a:srgbClr val="0B5ED7"/>
                </a:solidFill>
                <a:ea typeface="Cambria Math" panose="02040503050406030204" pitchFamily="18" charset="0"/>
              </a:rPr>
              <a:t>Very Late</a:t>
            </a:r>
          </a:p>
        </p:txBody>
      </p:sp>
      <p:graphicFrame>
        <p:nvGraphicFramePr>
          <p:cNvPr id="8" name="Table 7"/>
          <p:cNvGraphicFramePr>
            <a:graphicFrameLocks noGrp="1"/>
          </p:cNvGraphicFramePr>
          <p:nvPr>
            <p:extLst>
              <p:ext uri="{D42A27DB-BD31-4B8C-83A1-F6EECF244321}">
                <p14:modId xmlns="" xmlns:p14="http://schemas.microsoft.com/office/powerpoint/2010/main" val="4136707330"/>
              </p:ext>
            </p:extLst>
          </p:nvPr>
        </p:nvGraphicFramePr>
        <p:xfrm>
          <a:off x="1537135" y="2276516"/>
          <a:ext cx="6096000" cy="370840"/>
        </p:xfrm>
        <a:graphic>
          <a:graphicData uri="http://schemas.openxmlformats.org/drawingml/2006/table">
            <a:tbl>
              <a:tblPr firstRow="1" bandRow="1">
                <a:tableStyleId>{073A0DAA-6AF3-43AB-8588-CEC1D06C72B9}</a:tableStyleId>
              </a:tblPr>
              <a:tblGrid>
                <a:gridCol w="1219200">
                  <a:extLst>
                    <a:ext uri="{9D8B030D-6E8A-4147-A177-3AD203B41FA5}">
                      <a16:colId xmlns="" xmlns:a16="http://schemas.microsoft.com/office/drawing/2014/main" val="20000"/>
                    </a:ext>
                  </a:extLst>
                </a:gridCol>
                <a:gridCol w="1219200">
                  <a:extLst>
                    <a:ext uri="{9D8B030D-6E8A-4147-A177-3AD203B41FA5}">
                      <a16:colId xmlns="" xmlns:a16="http://schemas.microsoft.com/office/drawing/2014/main" val="20001"/>
                    </a:ext>
                  </a:extLst>
                </a:gridCol>
                <a:gridCol w="1219200">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219200">
                  <a:extLst>
                    <a:ext uri="{9D8B030D-6E8A-4147-A177-3AD203B41FA5}">
                      <a16:colId xmlns="" xmlns:a16="http://schemas.microsoft.com/office/drawing/2014/main" val="20004"/>
                    </a:ext>
                  </a:extLst>
                </a:gridCol>
              </a:tblGrid>
              <a:tr h="370840">
                <a:tc>
                  <a:txBody>
                    <a:bodyPr/>
                    <a:lstStyle/>
                    <a:p>
                      <a:pPr algn="ctr"/>
                      <a:r>
                        <a:rPr lang="en-US" dirty="0"/>
                        <a:t>Week Day</a:t>
                      </a:r>
                    </a:p>
                  </a:txBody>
                  <a:tcPr marL="89316" marR="89316"/>
                </a:tc>
                <a:tc>
                  <a:txBody>
                    <a:bodyPr/>
                    <a:lstStyle/>
                    <a:p>
                      <a:pPr algn="ctr"/>
                      <a:r>
                        <a:rPr lang="en-US" dirty="0"/>
                        <a:t>Winter</a:t>
                      </a:r>
                    </a:p>
                  </a:txBody>
                  <a:tcPr marL="89316" marR="89316"/>
                </a:tc>
                <a:tc>
                  <a:txBody>
                    <a:bodyPr/>
                    <a:lstStyle/>
                    <a:p>
                      <a:pPr algn="ctr"/>
                      <a:r>
                        <a:rPr lang="en-US" dirty="0"/>
                        <a:t>High</a:t>
                      </a:r>
                    </a:p>
                  </a:txBody>
                  <a:tcPr marL="89316" marR="89316"/>
                </a:tc>
                <a:tc>
                  <a:txBody>
                    <a:bodyPr/>
                    <a:lstStyle/>
                    <a:p>
                      <a:pPr algn="ctr"/>
                      <a:r>
                        <a:rPr lang="en-US" dirty="0"/>
                        <a:t>Heavy</a:t>
                      </a:r>
                    </a:p>
                  </a:txBody>
                  <a:tcPr marL="89316" marR="89316"/>
                </a:tc>
                <a:tc>
                  <a:txBody>
                    <a:bodyPr/>
                    <a:lstStyle/>
                    <a:p>
                      <a:pPr algn="ctr"/>
                      <a:r>
                        <a:rPr lang="en-US" dirty="0"/>
                        <a:t>???</a:t>
                      </a:r>
                    </a:p>
                  </a:txBody>
                  <a:tcPr marL="89316" marR="89316"/>
                </a:tc>
                <a:extLst>
                  <a:ext uri="{0D108BD9-81ED-4DB2-BD59-A6C34878D82A}">
                    <a16:rowId xmlns="" xmlns:a16="http://schemas.microsoft.com/office/drawing/2014/main" val="10000"/>
                  </a:ext>
                </a:extLst>
              </a:tr>
            </a:tbl>
          </a:graphicData>
        </a:graphic>
      </p:graphicFrame>
    </p:spTree>
    <p:extLst>
      <p:ext uri="{BB962C8B-B14F-4D97-AF65-F5344CB8AC3E}">
        <p14:creationId xmlns="" xmlns:p14="http://schemas.microsoft.com/office/powerpoint/2010/main" val="2389760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912832"/>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147</a:t>
            </a:fld>
            <a:endParaRPr lang="en-IN" dirty="0">
              <a:solidFill>
                <a:srgbClr val="04617B">
                  <a:shade val="90000"/>
                </a:srgbClr>
              </a:solidFill>
            </a:endParaRPr>
          </a:p>
        </p:txBody>
      </p:sp>
      <p:sp>
        <p:nvSpPr>
          <p:cNvPr id="7" name="Rectangle 6"/>
          <p:cNvSpPr>
            <a:spLocks noRot="1" noChangeAspect="1" noMove="1" noResize="1" noEditPoints="1" noAdjustHandles="1" noChangeArrowheads="1" noChangeShapeType="1" noTextEdit="1"/>
          </p:cNvSpPr>
          <p:nvPr/>
        </p:nvSpPr>
        <p:spPr>
          <a:xfrm>
            <a:off x="805493" y="1463040"/>
            <a:ext cx="7554615" cy="4053840"/>
          </a:xfrm>
          <a:prstGeom prst="rect">
            <a:avLst/>
          </a:prstGeom>
          <a:blipFill rotWithShape="0">
            <a:blip r:embed="rId2" cstate="print"/>
            <a:stretch>
              <a:fillRect/>
            </a:stretch>
          </a:blipFill>
          <a:effectLst>
            <a:glow rad="63500">
              <a:schemeClr val="accent2">
                <a:satMod val="175000"/>
                <a:alpha val="40000"/>
              </a:schemeClr>
            </a:glow>
          </a:effectLst>
        </p:spPr>
        <p:txBody>
          <a:bodyPr/>
          <a:lstStyle/>
          <a:p>
            <a:r>
              <a:rPr lang="en-GB">
                <a:noFill/>
              </a:rPr>
              <a:t> </a:t>
            </a:r>
          </a:p>
        </p:txBody>
      </p:sp>
      <p:sp>
        <p:nvSpPr>
          <p:cNvPr id="9" name="Rounded Rectangle 8"/>
          <p:cNvSpPr/>
          <p:nvPr/>
        </p:nvSpPr>
        <p:spPr>
          <a:xfrm>
            <a:off x="805493" y="1470984"/>
            <a:ext cx="7554615"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 indent="0">
              <a:buNone/>
            </a:pPr>
            <a:r>
              <a:rPr lang="en-US" sz="2000" b="1" dirty="0">
                <a:solidFill>
                  <a:schemeClr val="tx1"/>
                </a:solidFill>
                <a:ea typeface="Cambria Math" panose="02040503050406030204" pitchFamily="18" charset="0"/>
              </a:rPr>
              <a:t>Algorithm: Naïve Bayesian Classification</a:t>
            </a:r>
          </a:p>
        </p:txBody>
      </p:sp>
      <p:sp>
        <p:nvSpPr>
          <p:cNvPr id="5" name="Content Placeholder 4"/>
          <p:cNvSpPr>
            <a:spLocks noGrp="1" noRot="1" noChangeAspect="1" noMove="1" noResize="1" noEditPoints="1" noAdjustHandles="1" noChangeArrowheads="1" noChangeShapeType="1" noTextEdit="1"/>
          </p:cNvSpPr>
          <p:nvPr>
            <p:ph idx="1"/>
          </p:nvPr>
        </p:nvSpPr>
        <p:spPr>
          <a:xfrm>
            <a:off x="457204" y="1471556"/>
            <a:ext cx="8429703" cy="5241664"/>
          </a:xfrm>
          <a:blipFill rotWithShape="1">
            <a:blip r:embed="rId3" cstate="print"/>
            <a:stretch>
              <a:fillRect/>
            </a:stretch>
          </a:blipFill>
        </p:spPr>
        <p:txBody>
          <a:bodyPr/>
          <a:lstStyle/>
          <a:p>
            <a:r>
              <a:rPr lang="en-IN">
                <a:noFill/>
              </a:rPr>
              <a:t> </a:t>
            </a:r>
          </a:p>
        </p:txBody>
      </p:sp>
    </p:spTree>
    <p:extLst>
      <p:ext uri="{BB962C8B-B14F-4D97-AF65-F5344CB8AC3E}">
        <p14:creationId xmlns="" xmlns:p14="http://schemas.microsoft.com/office/powerpoint/2010/main" val="14047992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a:solidFill>
                  <a:srgbClr val="000000"/>
                </a:solidFill>
              </a:rPr>
              <a:t>Example. ‘Play Tennis’ data</a:t>
            </a:r>
          </a:p>
        </p:txBody>
      </p:sp>
      <p:graphicFrame>
        <p:nvGraphicFramePr>
          <p:cNvPr id="13315" name="Object 2"/>
          <p:cNvGraphicFramePr>
            <a:graphicFrameLocks noChangeAspect="1"/>
          </p:cNvGraphicFramePr>
          <p:nvPr/>
        </p:nvGraphicFramePr>
        <p:xfrm>
          <a:off x="381000" y="1066800"/>
          <a:ext cx="10668000" cy="7315200"/>
        </p:xfrm>
        <a:graphic>
          <a:graphicData uri="http://schemas.openxmlformats.org/presentationml/2006/ole">
            <p:oleObj spid="_x0000_s67600" name="Document" r:id="rId4" imgW="26727150" imgH="21678900" progId="">
              <p:embed/>
            </p:oleObj>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0" y="685800"/>
            <a:ext cx="9144000" cy="6172200"/>
          </a:xfrm>
          <a:prstGeom prst="rect">
            <a:avLst/>
          </a:prstGeom>
          <a:noFill/>
          <a:ln w="9525">
            <a:noFill/>
            <a:round/>
            <a:headEnd/>
            <a:tailEnd/>
          </a:ln>
          <a:effectLst/>
        </p:spPr>
        <p:txBody>
          <a:bodyPr/>
          <a:lstStyle/>
          <a:p>
            <a:pPr marL="342900" indent="-341313">
              <a:spcBef>
                <a:spcPts val="5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dirty="0" smtClean="0">
              <a:solidFill>
                <a:srgbClr val="000000"/>
              </a:solidFill>
            </a:endParaRPr>
          </a:p>
          <a:p>
            <a:pPr marL="342900" indent="-341313">
              <a:spcBef>
                <a:spcPts val="5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800" dirty="0" smtClean="0">
                <a:solidFill>
                  <a:srgbClr val="000000"/>
                </a:solidFill>
              </a:rPr>
              <a:t>	Based </a:t>
            </a:r>
            <a:r>
              <a:rPr lang="en-GB" altLang="en-US" sz="2800" dirty="0">
                <a:solidFill>
                  <a:srgbClr val="000000"/>
                </a:solidFill>
              </a:rPr>
              <a:t>on the examples in the table, classify the following datum </a:t>
            </a:r>
            <a:r>
              <a:rPr lang="en-GB" altLang="en-US" sz="2800" b="1" i="1" dirty="0">
                <a:solidFill>
                  <a:srgbClr val="000000"/>
                </a:solidFill>
              </a:rPr>
              <a:t>x (attribute</a:t>
            </a:r>
            <a:r>
              <a:rPr lang="en-GB" altLang="en-US" sz="2800" b="1" i="1" dirty="0" smtClean="0">
                <a:solidFill>
                  <a:srgbClr val="000000"/>
                </a:solidFill>
              </a:rPr>
              <a:t>, value</a:t>
            </a:r>
            <a:r>
              <a:rPr lang="en-GB" altLang="en-US" sz="2800" b="1" i="1" dirty="0">
                <a:solidFill>
                  <a:srgbClr val="000000"/>
                </a:solidFill>
              </a:rPr>
              <a:t>) pair</a:t>
            </a:r>
            <a:r>
              <a:rPr lang="en-GB" altLang="en-US" sz="2800" dirty="0">
                <a:solidFill>
                  <a:srgbClr val="000000"/>
                </a:solidFill>
              </a:rPr>
              <a:t>:</a:t>
            </a:r>
          </a:p>
          <a:p>
            <a:pPr marL="342900" indent="-341313">
              <a:spcBef>
                <a:spcPts val="5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800" dirty="0" smtClean="0">
                <a:solidFill>
                  <a:srgbClr val="000000"/>
                </a:solidFill>
              </a:rPr>
              <a:t>X=(</a:t>
            </a:r>
            <a:r>
              <a:rPr lang="en-GB" altLang="en-US" sz="2800" dirty="0" err="1">
                <a:solidFill>
                  <a:srgbClr val="000000"/>
                </a:solidFill>
              </a:rPr>
              <a:t>Outl</a:t>
            </a:r>
            <a:r>
              <a:rPr lang="en-GB" altLang="en-US" sz="2800" dirty="0">
                <a:solidFill>
                  <a:srgbClr val="000000"/>
                </a:solidFill>
              </a:rPr>
              <a:t>=Sunny, Temp=Cool, Hum=High, </a:t>
            </a:r>
            <a:r>
              <a:rPr lang="en-GB" altLang="en-US" sz="2800" dirty="0" smtClean="0">
                <a:solidFill>
                  <a:srgbClr val="000000"/>
                </a:solidFill>
              </a:rPr>
              <a:t>Wind=Strong)</a:t>
            </a:r>
          </a:p>
          <a:p>
            <a:pPr marL="342900"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800" dirty="0" smtClean="0">
                <a:solidFill>
                  <a:srgbClr val="000000"/>
                </a:solidFill>
              </a:rPr>
              <a:t>That means: Play </a:t>
            </a:r>
            <a:r>
              <a:rPr lang="en-GB" altLang="en-US" sz="2800" dirty="0">
                <a:solidFill>
                  <a:srgbClr val="000000"/>
                </a:solidFill>
              </a:rPr>
              <a:t>tennis or not?</a:t>
            </a:r>
          </a:p>
          <a:p>
            <a:pPr marL="342900" indent="-341313">
              <a:spcBef>
                <a:spcPts val="7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400" dirty="0">
              <a:solidFill>
                <a:srgbClr val="000000"/>
              </a:solidFill>
            </a:endParaRPr>
          </a:p>
          <a:p>
            <a:pPr marL="342900" indent="-341313">
              <a:spcBef>
                <a:spcPts val="7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400" dirty="0">
              <a:solidFill>
                <a:srgbClr val="000000"/>
              </a:solidFill>
            </a:endParaRP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dirty="0">
              <a:solidFill>
                <a:srgbClr val="000000"/>
              </a:solidFill>
            </a:endParaRP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dirty="0">
              <a:solidFill>
                <a:srgbClr val="000000"/>
              </a:solidFill>
            </a:endParaRP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dirty="0">
              <a:solidFill>
                <a:srgbClr val="000000"/>
              </a:solidFill>
            </a:endParaRPr>
          </a:p>
        </p:txBody>
      </p:sp>
      <p:grpSp>
        <p:nvGrpSpPr>
          <p:cNvPr id="2" name="Group 2"/>
          <p:cNvGrpSpPr>
            <a:grpSpLocks/>
          </p:cNvGrpSpPr>
          <p:nvPr/>
        </p:nvGrpSpPr>
        <p:grpSpPr bwMode="auto">
          <a:xfrm>
            <a:off x="152400" y="3810000"/>
            <a:ext cx="8762999" cy="1016000"/>
            <a:chOff x="-432" y="1008"/>
            <a:chExt cx="6095" cy="640"/>
          </a:xfrm>
        </p:grpSpPr>
        <p:graphicFrame>
          <p:nvGraphicFramePr>
            <p:cNvPr id="15367" name="Object 3"/>
            <p:cNvGraphicFramePr>
              <a:graphicFrameLocks noChangeAspect="1"/>
            </p:cNvGraphicFramePr>
            <p:nvPr/>
          </p:nvGraphicFramePr>
          <p:xfrm>
            <a:off x="-432" y="1008"/>
            <a:ext cx="5857" cy="592"/>
          </p:xfrm>
          <a:graphic>
            <a:graphicData uri="http://schemas.openxmlformats.org/presentationml/2006/ole">
              <p:oleObj spid="_x0000_s69662" name="Equation" r:id="rId4" imgW="146608800" imgH="16459200" progId="Equation.3">
                <p:embed/>
              </p:oleObj>
            </a:graphicData>
          </a:graphic>
        </p:graphicFrame>
        <p:sp>
          <p:nvSpPr>
            <p:cNvPr id="15368" name="Text Box 4"/>
            <p:cNvSpPr txBox="1">
              <a:spLocks noChangeArrowheads="1"/>
            </p:cNvSpPr>
            <p:nvPr/>
          </p:nvSpPr>
          <p:spPr bwMode="auto">
            <a:xfrm>
              <a:off x="384" y="1056"/>
              <a:ext cx="5279" cy="592"/>
            </a:xfrm>
            <a:prstGeom prst="rect">
              <a:avLst/>
            </a:prstGeom>
            <a:noFill/>
            <a:ln w="9525">
              <a:no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31011" t="24614" r="42729" b="28517"/>
          <a:stretch>
            <a:fillRect/>
          </a:stretch>
        </p:blipFill>
        <p:spPr bwMode="auto">
          <a:xfrm>
            <a:off x="76200" y="0"/>
            <a:ext cx="9067800"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304800" y="381000"/>
            <a:ext cx="8534400" cy="6477000"/>
          </a:xfrm>
          <a:prstGeom prst="rect">
            <a:avLst/>
          </a:prstGeom>
          <a:noFill/>
          <a:ln w="9525">
            <a:noFill/>
            <a:round/>
            <a:headEnd/>
            <a:tailEnd/>
          </a:ln>
          <a:effectLst/>
        </p:spPr>
        <p:txBody>
          <a:bodyPr/>
          <a:lstStyle/>
          <a:p>
            <a:pPr marL="342900" indent="-341313">
              <a:spcBef>
                <a:spcPts val="5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000" dirty="0">
                <a:solidFill>
                  <a:srgbClr val="000000"/>
                </a:solidFill>
              </a:rPr>
              <a:t>Based on the examples in the table, classify the following datum </a:t>
            </a:r>
            <a:r>
              <a:rPr lang="en-GB" altLang="en-US" sz="2000" b="1" i="1" dirty="0">
                <a:solidFill>
                  <a:srgbClr val="000000"/>
                </a:solidFill>
              </a:rPr>
              <a:t>x (</a:t>
            </a:r>
            <a:r>
              <a:rPr lang="en-GB" altLang="en-US" sz="2000" b="1" i="1" dirty="0" err="1">
                <a:solidFill>
                  <a:srgbClr val="000000"/>
                </a:solidFill>
              </a:rPr>
              <a:t>attribute,value</a:t>
            </a:r>
            <a:r>
              <a:rPr lang="en-GB" altLang="en-US" sz="2000" b="1" i="1" dirty="0">
                <a:solidFill>
                  <a:srgbClr val="000000"/>
                </a:solidFill>
              </a:rPr>
              <a:t>) pair</a:t>
            </a:r>
            <a:r>
              <a:rPr lang="en-GB" altLang="en-US" sz="2000" dirty="0">
                <a:solidFill>
                  <a:srgbClr val="000000"/>
                </a:solidFill>
              </a:rPr>
              <a:t>:</a:t>
            </a:r>
          </a:p>
          <a:p>
            <a:pPr marL="342900" indent="-341313">
              <a:spcBef>
                <a:spcPts val="5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000" dirty="0">
                <a:solidFill>
                  <a:srgbClr val="000000"/>
                </a:solidFill>
              </a:rPr>
              <a:t>x=(</a:t>
            </a:r>
            <a:r>
              <a:rPr lang="en-GB" altLang="en-US" sz="2000" dirty="0" err="1">
                <a:solidFill>
                  <a:srgbClr val="000000"/>
                </a:solidFill>
              </a:rPr>
              <a:t>Outl</a:t>
            </a:r>
            <a:r>
              <a:rPr lang="en-GB" altLang="en-US" sz="2000" dirty="0">
                <a:solidFill>
                  <a:srgbClr val="000000"/>
                </a:solidFill>
              </a:rPr>
              <a:t>=Sunny, Temp=Cool, Hum=High, Wind=strong)</a:t>
            </a:r>
          </a:p>
          <a:p>
            <a:pPr marL="342900"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000" dirty="0">
                <a:solidFill>
                  <a:srgbClr val="000000"/>
                </a:solidFill>
              </a:rPr>
              <a:t>That means: Play tennis or not?</a:t>
            </a:r>
          </a:p>
          <a:p>
            <a:pPr marL="342900" indent="-341313">
              <a:spcBef>
                <a:spcPts val="7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800" dirty="0">
              <a:solidFill>
                <a:srgbClr val="000000"/>
              </a:solidFill>
            </a:endParaRPr>
          </a:p>
          <a:p>
            <a:pPr marL="342900" indent="-341313">
              <a:spcBef>
                <a:spcPts val="7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800" dirty="0">
              <a:solidFill>
                <a:srgbClr val="000000"/>
              </a:solidFill>
            </a:endParaRP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000" dirty="0">
              <a:solidFill>
                <a:srgbClr val="000000"/>
              </a:solidFill>
            </a:endParaRPr>
          </a:p>
          <a:p>
            <a:pPr marL="342900"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GB" altLang="en-US" sz="2000" dirty="0">
                <a:solidFill>
                  <a:srgbClr val="000000"/>
                </a:solidFill>
              </a:rPr>
              <a:t>Working:</a:t>
            </a: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000" dirty="0">
              <a:solidFill>
                <a:srgbClr val="000000"/>
              </a:solidFill>
            </a:endParaRPr>
          </a:p>
          <a:p>
            <a:pPr marL="342900"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altLang="en-US" sz="2000" dirty="0">
              <a:solidFill>
                <a:srgbClr val="000000"/>
              </a:solidFill>
            </a:endParaRPr>
          </a:p>
        </p:txBody>
      </p:sp>
      <p:grpSp>
        <p:nvGrpSpPr>
          <p:cNvPr id="2" name="Group 2"/>
          <p:cNvGrpSpPr>
            <a:grpSpLocks/>
          </p:cNvGrpSpPr>
          <p:nvPr/>
        </p:nvGrpSpPr>
        <p:grpSpPr bwMode="auto">
          <a:xfrm>
            <a:off x="381001" y="1981200"/>
            <a:ext cx="8762999" cy="1016000"/>
            <a:chOff x="-432" y="1008"/>
            <a:chExt cx="6095" cy="640"/>
          </a:xfrm>
        </p:grpSpPr>
        <p:graphicFrame>
          <p:nvGraphicFramePr>
            <p:cNvPr id="15367" name="Object 3"/>
            <p:cNvGraphicFramePr>
              <a:graphicFrameLocks noChangeAspect="1"/>
            </p:cNvGraphicFramePr>
            <p:nvPr/>
          </p:nvGraphicFramePr>
          <p:xfrm>
            <a:off x="-432" y="1008"/>
            <a:ext cx="5856" cy="592"/>
          </p:xfrm>
          <a:graphic>
            <a:graphicData uri="http://schemas.openxmlformats.org/presentationml/2006/ole">
              <p:oleObj spid="_x0000_s240642" name="Equation" r:id="rId4" imgW="146608800" imgH="16459200" progId="Equation.3">
                <p:embed/>
              </p:oleObj>
            </a:graphicData>
          </a:graphic>
        </p:graphicFrame>
        <p:sp>
          <p:nvSpPr>
            <p:cNvPr id="15368" name="Text Box 4"/>
            <p:cNvSpPr txBox="1">
              <a:spLocks noChangeArrowheads="1"/>
            </p:cNvSpPr>
            <p:nvPr/>
          </p:nvSpPr>
          <p:spPr bwMode="auto">
            <a:xfrm>
              <a:off x="384" y="1056"/>
              <a:ext cx="5279" cy="592"/>
            </a:xfrm>
            <a:prstGeom prst="rect">
              <a:avLst/>
            </a:prstGeom>
            <a:noFill/>
            <a:ln w="9525">
              <a:noFill/>
              <a:round/>
              <a:headEnd/>
              <a:tailEnd/>
            </a:ln>
            <a:effectLst/>
          </p:spPr>
          <p:txBody>
            <a:bodyPr wrap="none" anchor="ctr"/>
            <a:lstStyle/>
            <a:p>
              <a:endParaRPr lang="en-US"/>
            </a:p>
          </p:txBody>
        </p:sp>
      </p:grpSp>
      <p:grpSp>
        <p:nvGrpSpPr>
          <p:cNvPr id="3" name="Group 5"/>
          <p:cNvGrpSpPr>
            <a:grpSpLocks/>
          </p:cNvGrpSpPr>
          <p:nvPr/>
        </p:nvGrpSpPr>
        <p:grpSpPr bwMode="auto">
          <a:xfrm>
            <a:off x="1066800" y="3582987"/>
            <a:ext cx="7389813" cy="3046413"/>
            <a:chOff x="672" y="2064"/>
            <a:chExt cx="4655" cy="1919"/>
          </a:xfrm>
        </p:grpSpPr>
        <p:graphicFrame>
          <p:nvGraphicFramePr>
            <p:cNvPr id="15365" name="Object 6"/>
            <p:cNvGraphicFramePr>
              <a:graphicFrameLocks noChangeAspect="1"/>
            </p:cNvGraphicFramePr>
            <p:nvPr/>
          </p:nvGraphicFramePr>
          <p:xfrm>
            <a:off x="672" y="2064"/>
            <a:ext cx="4655" cy="1919"/>
          </p:xfrm>
          <a:graphic>
            <a:graphicData uri="http://schemas.openxmlformats.org/presentationml/2006/ole">
              <p:oleObj spid="_x0000_s240643" name="Equation" r:id="rId5" imgW="104851200" imgH="43281600" progId="Equation.3">
                <p:embed/>
              </p:oleObj>
            </a:graphicData>
          </a:graphic>
        </p:graphicFrame>
        <p:sp>
          <p:nvSpPr>
            <p:cNvPr id="15366" name="Text Box 7"/>
            <p:cNvSpPr txBox="1">
              <a:spLocks noChangeArrowheads="1"/>
            </p:cNvSpPr>
            <p:nvPr/>
          </p:nvSpPr>
          <p:spPr bwMode="auto">
            <a:xfrm>
              <a:off x="672" y="2064"/>
              <a:ext cx="4655" cy="1919"/>
            </a:xfrm>
            <a:prstGeom prst="rect">
              <a:avLst/>
            </a:prstGeom>
            <a:noFill/>
            <a:ln w="9525">
              <a:no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151</a:t>
            </a:fld>
            <a:endParaRPr lang="en-IN" dirty="0">
              <a:solidFill>
                <a:srgbClr val="04617B">
                  <a:shade val="90000"/>
                </a:srgbClr>
              </a:solidFill>
            </a:endParaRPr>
          </a:p>
        </p:txBody>
      </p:sp>
      <p:sp>
        <p:nvSpPr>
          <p:cNvPr id="5" name="Content Placeholder 4"/>
          <p:cNvSpPr>
            <a:spLocks noGrp="1"/>
          </p:cNvSpPr>
          <p:nvPr>
            <p:ph idx="1"/>
          </p:nvPr>
        </p:nvSpPr>
        <p:spPr>
          <a:xfrm>
            <a:off x="395540" y="1624337"/>
            <a:ext cx="8429703" cy="4732020"/>
          </a:xfrm>
        </p:spPr>
        <p:txBody>
          <a:bodyPr>
            <a:normAutofit/>
          </a:bodyPr>
          <a:lstStyle/>
          <a:p>
            <a:pPr marL="53975" indent="0">
              <a:buNone/>
            </a:pPr>
            <a:r>
              <a:rPr lang="en-US" sz="2000" b="1" dirty="0">
                <a:solidFill>
                  <a:schemeClr val="tx1"/>
                </a:solidFill>
                <a:ea typeface="Cambria Math" panose="02040503050406030204" pitchFamily="18" charset="0"/>
              </a:rPr>
              <a:t>Pros and Cons</a:t>
            </a:r>
          </a:p>
          <a:p>
            <a:pPr marL="396875" indent="-342900"/>
            <a:r>
              <a:rPr lang="en-US" sz="2000" dirty="0">
                <a:ea typeface="Cambria Math" panose="02040503050406030204" pitchFamily="18" charset="0"/>
              </a:rPr>
              <a:t>The Naïve Bayes’ approach is a very popular one, which often works well.</a:t>
            </a:r>
          </a:p>
          <a:p>
            <a:pPr marL="2591435" lvl="8" indent="-342900"/>
            <a:endParaRPr lang="en-US" sz="800" dirty="0">
              <a:ea typeface="Cambria Math" panose="02040503050406030204" pitchFamily="18" charset="0"/>
            </a:endParaRPr>
          </a:p>
          <a:p>
            <a:pPr marL="396875" indent="-342900"/>
            <a:r>
              <a:rPr lang="en-US" sz="2000" dirty="0">
                <a:solidFill>
                  <a:schemeClr val="tx1"/>
                </a:solidFill>
                <a:ea typeface="Cambria Math" panose="02040503050406030204" pitchFamily="18" charset="0"/>
              </a:rPr>
              <a:t>However, it has a number of potential problems</a:t>
            </a:r>
          </a:p>
          <a:p>
            <a:pPr marL="2591435" lvl="8" indent="-342900"/>
            <a:endParaRPr lang="en-US" sz="800" dirty="0">
              <a:solidFill>
                <a:schemeClr val="tx1"/>
              </a:solidFill>
              <a:ea typeface="Cambria Math" panose="02040503050406030204" pitchFamily="18" charset="0"/>
            </a:endParaRPr>
          </a:p>
          <a:p>
            <a:pPr marL="762635" lvl="1" indent="-342900"/>
            <a:r>
              <a:rPr lang="en-US" sz="2000" dirty="0">
                <a:ea typeface="Cambria Math" panose="02040503050406030204" pitchFamily="18" charset="0"/>
              </a:rPr>
              <a:t>It relies on all attributes being </a:t>
            </a:r>
            <a:r>
              <a:rPr lang="en-US" sz="2000" dirty="0">
                <a:solidFill>
                  <a:srgbClr val="0B5ED7"/>
                </a:solidFill>
                <a:ea typeface="Cambria Math" panose="02040503050406030204" pitchFamily="18" charset="0"/>
              </a:rPr>
              <a:t>categorical</a:t>
            </a:r>
            <a:r>
              <a:rPr lang="en-US" sz="2000" dirty="0">
                <a:ea typeface="Cambria Math" panose="02040503050406030204" pitchFamily="18" charset="0"/>
              </a:rPr>
              <a:t>.</a:t>
            </a:r>
          </a:p>
          <a:p>
            <a:pPr marL="2591435" lvl="8" indent="-342900"/>
            <a:endParaRPr lang="en-US" sz="1000" dirty="0">
              <a:ea typeface="Cambria Math" panose="02040503050406030204" pitchFamily="18" charset="0"/>
            </a:endParaRPr>
          </a:p>
          <a:p>
            <a:pPr marL="762635" lvl="1" indent="-342900"/>
            <a:r>
              <a:rPr lang="en-US" sz="2000" dirty="0">
                <a:solidFill>
                  <a:schemeClr val="tx1"/>
                </a:solidFill>
                <a:ea typeface="Cambria Math" panose="02040503050406030204" pitchFamily="18" charset="0"/>
              </a:rPr>
              <a:t>If the data is </a:t>
            </a:r>
            <a:r>
              <a:rPr lang="en-US" sz="2000" dirty="0">
                <a:solidFill>
                  <a:srgbClr val="0B5ED7"/>
                </a:solidFill>
                <a:ea typeface="Cambria Math" panose="02040503050406030204" pitchFamily="18" charset="0"/>
              </a:rPr>
              <a:t>less</a:t>
            </a:r>
            <a:r>
              <a:rPr lang="en-US" sz="2000" dirty="0">
                <a:solidFill>
                  <a:schemeClr val="tx1"/>
                </a:solidFill>
                <a:ea typeface="Cambria Math" panose="02040503050406030204" pitchFamily="18" charset="0"/>
              </a:rPr>
              <a:t>, then it </a:t>
            </a:r>
            <a:r>
              <a:rPr lang="en-US" sz="2000" dirty="0">
                <a:solidFill>
                  <a:srgbClr val="0B5ED7"/>
                </a:solidFill>
                <a:ea typeface="Cambria Math" panose="02040503050406030204" pitchFamily="18" charset="0"/>
              </a:rPr>
              <a:t>estimates poorly</a:t>
            </a:r>
            <a:r>
              <a:rPr lang="en-US" sz="2000" dirty="0">
                <a:solidFill>
                  <a:schemeClr val="tx1"/>
                </a:solidFill>
                <a:ea typeface="Cambria Math" panose="02040503050406030204" pitchFamily="18" charset="0"/>
              </a:rPr>
              <a:t>.</a:t>
            </a:r>
          </a:p>
        </p:txBody>
      </p:sp>
    </p:spTree>
    <p:extLst>
      <p:ext uri="{BB962C8B-B14F-4D97-AF65-F5344CB8AC3E}">
        <p14:creationId xmlns="" xmlns:p14="http://schemas.microsoft.com/office/powerpoint/2010/main" val="16749307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152</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404948" y="1624337"/>
                <a:ext cx="8630202" cy="4732020"/>
              </a:xfrm>
            </p:spPr>
            <p:txBody>
              <a:bodyPr>
                <a:normAutofit fontScale="85000" lnSpcReduction="20000"/>
              </a:bodyPr>
              <a:lstStyle/>
              <a:p>
                <a:pPr marL="53975" indent="0" algn="just">
                  <a:buNone/>
                </a:pPr>
                <a:r>
                  <a:rPr lang="en-US" sz="2000" b="1" dirty="0">
                    <a:solidFill>
                      <a:schemeClr val="tx1"/>
                    </a:solidFill>
                    <a:ea typeface="Cambria Math" panose="02040503050406030204" pitchFamily="18" charset="0"/>
                  </a:rPr>
                  <a:t>Approach to overcome the limitations in Naïve Bayesian Classification</a:t>
                </a:r>
              </a:p>
              <a:p>
                <a:pPr marL="53975" indent="0" algn="just">
                  <a:buNone/>
                </a:pPr>
                <a:endParaRPr lang="en-US" sz="1100" b="1" dirty="0">
                  <a:solidFill>
                    <a:schemeClr val="tx1"/>
                  </a:solidFill>
                  <a:ea typeface="Cambria Math" panose="02040503050406030204" pitchFamily="18" charset="0"/>
                </a:endParaRPr>
              </a:p>
              <a:p>
                <a:pPr marL="396875" indent="-342900" algn="just"/>
                <a:r>
                  <a:rPr lang="en-US" sz="2200" dirty="0">
                    <a:solidFill>
                      <a:srgbClr val="A50021"/>
                    </a:solidFill>
                    <a:ea typeface="Cambria Math" panose="02040503050406030204" pitchFamily="18" charset="0"/>
                  </a:rPr>
                  <a:t>Estimating the posterior probabilities for continuous attributes</a:t>
                </a:r>
              </a:p>
              <a:p>
                <a:pPr marL="2591435" lvl="8" indent="-342900" algn="just"/>
                <a:endParaRPr lang="en-US" sz="800" dirty="0">
                  <a:ea typeface="Cambria Math" panose="02040503050406030204" pitchFamily="18" charset="0"/>
                </a:endParaRPr>
              </a:p>
              <a:p>
                <a:pPr marL="762635" lvl="1" indent="-342900" algn="just"/>
                <a:r>
                  <a:rPr lang="en-US" sz="1900" dirty="0">
                    <a:solidFill>
                      <a:schemeClr val="tx1"/>
                    </a:solidFill>
                    <a:ea typeface="Cambria Math" panose="02040503050406030204" pitchFamily="18" charset="0"/>
                  </a:rPr>
                  <a:t>In real life situation, all attributes are not necessarily be categorical, In fact, there is a mix of both categorical and continuous attributes. </a:t>
                </a:r>
              </a:p>
              <a:p>
                <a:pPr marL="2591435" lvl="8" indent="-342900" algn="just"/>
                <a:endParaRPr lang="en-US" sz="1900" dirty="0">
                  <a:solidFill>
                    <a:schemeClr val="tx1"/>
                  </a:solidFill>
                  <a:ea typeface="Cambria Math" panose="02040503050406030204" pitchFamily="18" charset="0"/>
                </a:endParaRPr>
              </a:p>
              <a:p>
                <a:pPr marL="762635" lvl="1" indent="-342900" algn="just"/>
                <a:r>
                  <a:rPr lang="en-US" sz="1900" dirty="0">
                    <a:solidFill>
                      <a:schemeClr val="tx1"/>
                    </a:solidFill>
                    <a:ea typeface="Cambria Math" panose="02040503050406030204" pitchFamily="18" charset="0"/>
                  </a:rPr>
                  <a:t>In the following, we discuss </a:t>
                </a:r>
                <a:r>
                  <a:rPr lang="en-US" sz="1900" dirty="0">
                    <a:ea typeface="Cambria Math" panose="02040503050406030204" pitchFamily="18" charset="0"/>
                  </a:rPr>
                  <a:t>the </a:t>
                </a:r>
                <a:r>
                  <a:rPr lang="en-US" sz="1900" dirty="0">
                    <a:solidFill>
                      <a:schemeClr val="tx1"/>
                    </a:solidFill>
                    <a:ea typeface="Cambria Math" panose="02040503050406030204" pitchFamily="18" charset="0"/>
                  </a:rPr>
                  <a:t>schemes to deal with continuous attributes in Bayesian classifier.</a:t>
                </a:r>
              </a:p>
              <a:p>
                <a:pPr marL="2591435" lvl="8" indent="-342900" algn="just"/>
                <a:endParaRPr lang="en-US" sz="800" dirty="0">
                  <a:solidFill>
                    <a:schemeClr val="tx1"/>
                  </a:solidFill>
                  <a:ea typeface="Cambria Math" panose="02040503050406030204" pitchFamily="18" charset="0"/>
                </a:endParaRPr>
              </a:p>
              <a:p>
                <a:pPr marL="920750" lvl="2" indent="-457200" algn="just">
                  <a:buSzPct val="100000"/>
                  <a:buFont typeface="+mj-lt"/>
                  <a:buAutoNum type="arabicPeriod"/>
                </a:pPr>
                <a:r>
                  <a:rPr lang="en-US" sz="2000" dirty="0">
                    <a:ea typeface="Cambria Math" panose="02040503050406030204" pitchFamily="18" charset="0"/>
                  </a:rPr>
                  <a:t>We can discretize each continuous attributes and then replace the continuous values with its corresponding discrete intervals.</a:t>
                </a:r>
              </a:p>
              <a:p>
                <a:pPr marL="463550" lvl="2" indent="0" algn="just">
                  <a:buSzPct val="100000"/>
                  <a:buNone/>
                </a:pPr>
                <a:endParaRPr lang="en-US" sz="1900" dirty="0">
                  <a:ea typeface="Cambria Math" panose="02040503050406030204" pitchFamily="18" charset="0"/>
                </a:endParaRPr>
              </a:p>
              <a:p>
                <a:pPr marL="920750" lvl="2" indent="-457200" algn="just">
                  <a:buSzPct val="100000"/>
                  <a:buFont typeface="+mj-lt"/>
                  <a:buAutoNum type="arabicPeriod" startAt="2"/>
                </a:pPr>
                <a:r>
                  <a:rPr lang="en-US" sz="1900" dirty="0">
                    <a:ea typeface="Cambria Math" panose="02040503050406030204" pitchFamily="18" charset="0"/>
                  </a:rPr>
                  <a:t>We can assume a certain form of probability distribution for the continuous variable and estimate the parameters of the distribution using the training data. A Gaussian distribution is usually chosen to represent the posterior probabilities for continuous attributes. A general form of Gaussian distribution will look like</a:t>
                </a:r>
              </a:p>
              <a:p>
                <a:pPr marL="53975" indent="0" algn="ctr">
                  <a:buNone/>
                </a:pPr>
                <a14:m>
                  <m:oMathPara xmlns:m="http://schemas.openxmlformats.org/officeDocument/2006/math">
                    <m:oMathParaPr>
                      <m:jc m:val="centerGroup"/>
                    </m:oMathParaPr>
                    <m:oMath xmlns:m="http://schemas.openxmlformats.org/officeDocument/2006/math">
                      <m:r>
                        <m:rPr>
                          <m:sty m:val="p"/>
                        </m:rPr>
                        <a:rPr lang="en-US" sz="2000">
                          <a:solidFill>
                            <a:srgbClr val="A50021"/>
                          </a:solidFill>
                          <a:latin typeface="Cambria Math" panose="02040503050406030204" pitchFamily="18" charset="0"/>
                          <a:ea typeface="Cambria Math" panose="02040503050406030204" pitchFamily="18" charset="0"/>
                        </a:rPr>
                        <m:t>P</m:t>
                      </m:r>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a:solidFill>
                                <a:srgbClr val="A50021"/>
                              </a:solidFill>
                              <a:latin typeface="Cambria Math" panose="02040503050406030204" pitchFamily="18" charset="0"/>
                              <a:ea typeface="Cambria Math" panose="02040503050406030204" pitchFamily="18" charset="0"/>
                            </a:rPr>
                            <m:t>x</m:t>
                          </m:r>
                          <m:r>
                            <a:rPr lang="en-US" sz="2000">
                              <a:solidFill>
                                <a:srgbClr val="A50021"/>
                              </a:solidFill>
                              <a:latin typeface="Cambria Math" panose="02040503050406030204" pitchFamily="18" charset="0"/>
                              <a:ea typeface="Cambria Math" panose="02040503050406030204" pitchFamily="18" charset="0"/>
                            </a:rPr>
                            <m:t>:</m:t>
                          </m:r>
                          <m:r>
                            <m:rPr>
                              <m:sty m:val="p"/>
                            </m:rPr>
                            <a:rPr lang="en-US" sz="2000">
                              <a:solidFill>
                                <a:srgbClr val="A50021"/>
                              </a:solidFill>
                              <a:latin typeface="Cambria Math" panose="02040503050406030204" pitchFamily="18" charset="0"/>
                              <a:ea typeface="Cambria Math" panose="02040503050406030204" pitchFamily="18" charset="0"/>
                            </a:rPr>
                            <m:t>μ</m:t>
                          </m:r>
                          <m:r>
                            <a:rPr lang="en-US" sz="2000">
                              <a:solidFill>
                                <a:srgbClr val="A50021"/>
                              </a:solidFill>
                              <a:latin typeface="Cambria Math" panose="02040503050406030204" pitchFamily="18" charset="0"/>
                              <a:ea typeface="Cambria Math" panose="02040503050406030204" pitchFamily="18" charset="0"/>
                            </a:rPr>
                            <m:t>,</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σ</m:t>
                              </m:r>
                            </m:e>
                            <m:sup>
                              <m:r>
                                <a:rPr lang="en-US" sz="2000">
                                  <a:solidFill>
                                    <a:srgbClr val="A50021"/>
                                  </a:solidFill>
                                  <a:latin typeface="Cambria Math" panose="02040503050406030204" pitchFamily="18" charset="0"/>
                                  <a:ea typeface="Cambria Math" panose="02040503050406030204" pitchFamily="18" charset="0"/>
                                </a:rPr>
                                <m:t>2</m:t>
                              </m:r>
                            </m:sup>
                          </m:sSup>
                        </m:e>
                      </m:d>
                      <m:r>
                        <a:rPr lang="en-US" sz="2000">
                          <a:solidFill>
                            <a:srgbClr val="A50021"/>
                          </a:solidFill>
                          <a:latin typeface="Cambria Math" panose="02040503050406030204" pitchFamily="18" charset="0"/>
                          <a:ea typeface="Cambria Math" panose="02040503050406030204" pitchFamily="18" charset="0"/>
                        </a:rPr>
                        <m:t>=</m:t>
                      </m:r>
                      <m:f>
                        <m:fPr>
                          <m:ctrlPr>
                            <a:rPr lang="en-US" sz="2000" i="1">
                              <a:solidFill>
                                <a:srgbClr val="A50021"/>
                              </a:solidFill>
                              <a:latin typeface="Cambria Math" panose="02040503050406030204" pitchFamily="18" charset="0"/>
                              <a:ea typeface="Cambria Math" panose="02040503050406030204" pitchFamily="18" charset="0"/>
                            </a:rPr>
                          </m:ctrlPr>
                        </m:fPr>
                        <m:num>
                          <m:r>
                            <a:rPr lang="en-US" sz="2000">
                              <a:solidFill>
                                <a:srgbClr val="A50021"/>
                              </a:solidFill>
                              <a:latin typeface="Cambria Math" panose="02040503050406030204" pitchFamily="18" charset="0"/>
                              <a:ea typeface="Cambria Math" panose="02040503050406030204" pitchFamily="18" charset="0"/>
                            </a:rPr>
                            <m:t>1</m:t>
                          </m:r>
                        </m:num>
                        <m:den>
                          <m:rad>
                            <m:radPr>
                              <m:degHide m:val="on"/>
                              <m:ctrlPr>
                                <a:rPr lang="en-US" sz="2000" i="1">
                                  <a:solidFill>
                                    <a:srgbClr val="A50021"/>
                                  </a:solidFill>
                                  <a:latin typeface="Cambria Math" panose="02040503050406030204" pitchFamily="18" charset="0"/>
                                  <a:ea typeface="Cambria Math" panose="02040503050406030204" pitchFamily="18" charset="0"/>
                                </a:rPr>
                              </m:ctrlPr>
                            </m:radPr>
                            <m:deg/>
                            <m:e>
                              <m:r>
                                <a:rPr lang="en-US" sz="2000">
                                  <a:solidFill>
                                    <a:srgbClr val="A50021"/>
                                  </a:solidFill>
                                  <a:latin typeface="Cambria Math" panose="02040503050406030204" pitchFamily="18" charset="0"/>
                                  <a:ea typeface="Cambria Math" panose="02040503050406030204" pitchFamily="18" charset="0"/>
                                </a:rPr>
                                <m:t>2</m:t>
                              </m:r>
                              <m:r>
                                <m:rPr>
                                  <m:sty m:val="p"/>
                                </m:rPr>
                                <a:rPr lang="en-US" sz="2000">
                                  <a:solidFill>
                                    <a:srgbClr val="A50021"/>
                                  </a:solidFill>
                                  <a:latin typeface="Cambria Math" panose="02040503050406030204" pitchFamily="18" charset="0"/>
                                  <a:ea typeface="Cambria Math" panose="02040503050406030204" pitchFamily="18" charset="0"/>
                                </a:rPr>
                                <m:t>π</m:t>
                              </m:r>
                            </m:e>
                          </m:rad>
                          <m:r>
                            <m:rPr>
                              <m:sty m:val="p"/>
                            </m:rPr>
                            <a:rPr lang="el-GR" sz="2000" i="1">
                              <a:solidFill>
                                <a:srgbClr val="A50021"/>
                              </a:solidFill>
                              <a:latin typeface="Cambria Math" panose="02040503050406030204" pitchFamily="18" charset="0"/>
                              <a:ea typeface="Cambria Math" panose="02040503050406030204" pitchFamily="18" charset="0"/>
                            </a:rPr>
                            <m:t>σ</m:t>
                          </m:r>
                        </m:den>
                      </m:f>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e</m:t>
                          </m:r>
                        </m:e>
                        <m:sup>
                          <m:r>
                            <a:rPr lang="en-US" sz="2000">
                              <a:solidFill>
                                <a:srgbClr val="A50021"/>
                              </a:solidFill>
                              <a:latin typeface="Cambria Math" panose="02040503050406030204" pitchFamily="18" charset="0"/>
                              <a:ea typeface="Cambria Math" panose="02040503050406030204" pitchFamily="18" charset="0"/>
                            </a:rPr>
                            <m:t>−</m:t>
                          </m:r>
                        </m:sup>
                      </m:sSup>
                      <m:f>
                        <m:fPr>
                          <m:ctrlPr>
                            <a:rPr lang="en-US" sz="2000" i="1">
                              <a:solidFill>
                                <a:srgbClr val="A50021"/>
                              </a:solidFill>
                              <a:latin typeface="Cambria Math" panose="02040503050406030204" pitchFamily="18" charset="0"/>
                              <a:ea typeface="Cambria Math" panose="02040503050406030204" pitchFamily="18" charset="0"/>
                            </a:rPr>
                          </m:ctrlPr>
                        </m:fPr>
                        <m:num>
                          <m:sSup>
                            <m:sSupPr>
                              <m:ctrlPr>
                                <a:rPr lang="en-US" sz="2000" i="1">
                                  <a:solidFill>
                                    <a:srgbClr val="A50021"/>
                                  </a:solidFill>
                                  <a:latin typeface="Cambria Math" panose="02040503050406030204" pitchFamily="18" charset="0"/>
                                  <a:ea typeface="Cambria Math" panose="02040503050406030204" pitchFamily="18" charset="0"/>
                                </a:rPr>
                              </m:ctrlPr>
                            </m:sSupPr>
                            <m:e>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a:solidFill>
                                        <a:srgbClr val="A50021"/>
                                      </a:solidFill>
                                      <a:latin typeface="Cambria Math" panose="02040503050406030204" pitchFamily="18" charset="0"/>
                                      <a:ea typeface="Cambria Math" panose="02040503050406030204" pitchFamily="18" charset="0"/>
                                    </a:rPr>
                                    <m:t>x</m:t>
                                  </m:r>
                                  <m:r>
                                    <a:rPr lang="en-US" sz="2000">
                                      <a:solidFill>
                                        <a:srgbClr val="A50021"/>
                                      </a:solidFill>
                                      <a:latin typeface="Cambria Math" panose="02040503050406030204" pitchFamily="18" charset="0"/>
                                      <a:ea typeface="Cambria Math" panose="02040503050406030204" pitchFamily="18" charset="0"/>
                                    </a:rPr>
                                    <m:t>−</m:t>
                                  </m:r>
                                  <m:r>
                                    <m:rPr>
                                      <m:sty m:val="p"/>
                                    </m:rPr>
                                    <a:rPr lang="en-US" sz="2000">
                                      <a:solidFill>
                                        <a:srgbClr val="A50021"/>
                                      </a:solidFill>
                                      <a:latin typeface="Cambria Math" panose="02040503050406030204" pitchFamily="18" charset="0"/>
                                      <a:ea typeface="Cambria Math" panose="02040503050406030204" pitchFamily="18" charset="0"/>
                                    </a:rPr>
                                    <m:t>μ</m:t>
                                  </m:r>
                                </m:e>
                              </m:d>
                            </m:e>
                            <m:sup>
                              <m:r>
                                <a:rPr lang="en-US" sz="2000">
                                  <a:solidFill>
                                    <a:srgbClr val="A50021"/>
                                  </a:solidFill>
                                  <a:latin typeface="Cambria Math" panose="02040503050406030204" pitchFamily="18" charset="0"/>
                                  <a:ea typeface="Cambria Math" panose="02040503050406030204" pitchFamily="18" charset="0"/>
                                </a:rPr>
                                <m:t>2</m:t>
                              </m:r>
                            </m:sup>
                          </m:sSup>
                        </m:num>
                        <m:den>
                          <m:r>
                            <a:rPr lang="en-US" sz="2000">
                              <a:solidFill>
                                <a:srgbClr val="A50021"/>
                              </a:solidFill>
                              <a:latin typeface="Cambria Math" panose="02040503050406030204" pitchFamily="18" charset="0"/>
                              <a:ea typeface="Cambria Math" panose="02040503050406030204" pitchFamily="18" charset="0"/>
                            </a:rPr>
                            <m:t>2</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σ</m:t>
                              </m:r>
                            </m:e>
                            <m:sup>
                              <m:r>
                                <a:rPr lang="en-US" sz="2000">
                                  <a:solidFill>
                                    <a:srgbClr val="A50021"/>
                                  </a:solidFill>
                                  <a:latin typeface="Cambria Math" panose="02040503050406030204" pitchFamily="18" charset="0"/>
                                  <a:ea typeface="Cambria Math" panose="02040503050406030204" pitchFamily="18" charset="0"/>
                                </a:rPr>
                                <m:t>2</m:t>
                              </m:r>
                            </m:sup>
                          </m:sSup>
                        </m:den>
                      </m:f>
                    </m:oMath>
                  </m:oMathPara>
                </a14:m>
                <a:endParaRPr lang="en-US" sz="2000" dirty="0">
                  <a:ea typeface="Cambria Math" panose="02040503050406030204" pitchFamily="18" charset="0"/>
                </a:endParaRPr>
              </a:p>
              <a:p>
                <a:pPr marL="53975" indent="0">
                  <a:buNone/>
                </a:pPr>
                <a:r>
                  <a:rPr lang="en-US" sz="1900" dirty="0">
                    <a:ea typeface="Cambria Math" panose="02040503050406030204" pitchFamily="18" charset="0"/>
                  </a:rPr>
                  <a:t>where, </a:t>
                </a:r>
                <a14:m>
                  <m:oMath xmlns:m="http://schemas.openxmlformats.org/officeDocument/2006/math">
                    <m:r>
                      <m:rPr>
                        <m:sty m:val="p"/>
                      </m:rPr>
                      <a:rPr lang="en-US" sz="1900">
                        <a:latin typeface="Cambria Math" panose="02040503050406030204" pitchFamily="18" charset="0"/>
                        <a:ea typeface="Cambria Math" panose="02040503050406030204" pitchFamily="18" charset="0"/>
                      </a:rPr>
                      <m:t>μ</m:t>
                    </m:r>
                    <m:r>
                      <a:rPr lang="en-US" sz="1900">
                        <a:latin typeface="Cambria Math" panose="02040503050406030204" pitchFamily="18" charset="0"/>
                        <a:ea typeface="Cambria Math" panose="02040503050406030204" pitchFamily="18" charset="0"/>
                      </a:rPr>
                      <m:t> </m:t>
                    </m:r>
                    <m:r>
                      <m:rPr>
                        <m:sty m:val="p"/>
                      </m:rPr>
                      <a:rPr lang="en-US" sz="1900">
                        <a:latin typeface="Cambria Math" panose="02040503050406030204" pitchFamily="18" charset="0"/>
                        <a:ea typeface="Cambria Math" panose="02040503050406030204" pitchFamily="18" charset="0"/>
                      </a:rPr>
                      <m:t>and</m:t>
                    </m:r>
                    <m:r>
                      <a:rPr lang="en-US" sz="1900">
                        <a:latin typeface="Cambria Math" panose="02040503050406030204" pitchFamily="18" charset="0"/>
                        <a:ea typeface="Cambria Math" panose="02040503050406030204" pitchFamily="18" charset="0"/>
                      </a:rPr>
                      <m:t> </m:t>
                    </m:r>
                    <m:sSup>
                      <m:sSupPr>
                        <m:ctrlPr>
                          <a:rPr lang="en-US" sz="1900" i="1">
                            <a:latin typeface="Cambria Math" panose="02040503050406030204" pitchFamily="18" charset="0"/>
                            <a:ea typeface="Cambria Math" panose="02040503050406030204" pitchFamily="18" charset="0"/>
                          </a:rPr>
                        </m:ctrlPr>
                      </m:sSupPr>
                      <m:e>
                        <m:r>
                          <m:rPr>
                            <m:sty m:val="p"/>
                          </m:rPr>
                          <a:rPr lang="en-US" sz="1900">
                            <a:latin typeface="Cambria Math" panose="02040503050406030204" pitchFamily="18" charset="0"/>
                            <a:ea typeface="Cambria Math" panose="02040503050406030204" pitchFamily="18" charset="0"/>
                          </a:rPr>
                          <m:t>σ</m:t>
                        </m:r>
                      </m:e>
                      <m:sup>
                        <m:r>
                          <a:rPr lang="en-US" sz="1900">
                            <a:latin typeface="Cambria Math" panose="02040503050406030204" pitchFamily="18" charset="0"/>
                            <a:ea typeface="Cambria Math" panose="02040503050406030204" pitchFamily="18" charset="0"/>
                          </a:rPr>
                          <m:t>2</m:t>
                        </m:r>
                      </m:sup>
                    </m:sSup>
                  </m:oMath>
                </a14:m>
                <a:r>
                  <a:rPr lang="en-US" sz="1900" dirty="0">
                    <a:ea typeface="Cambria Math" panose="02040503050406030204" pitchFamily="18" charset="0"/>
                  </a:rPr>
                  <a:t> denote </a:t>
                </a:r>
                <a:r>
                  <a:rPr lang="en-US" sz="1900" dirty="0">
                    <a:solidFill>
                      <a:srgbClr val="0B5ED7"/>
                    </a:solidFill>
                    <a:ea typeface="Cambria Math" panose="02040503050406030204" pitchFamily="18" charset="0"/>
                  </a:rPr>
                  <a:t>mean</a:t>
                </a:r>
                <a:r>
                  <a:rPr lang="en-US" sz="1900" dirty="0">
                    <a:ea typeface="Cambria Math" panose="02040503050406030204" pitchFamily="18" charset="0"/>
                  </a:rPr>
                  <a:t> and </a:t>
                </a:r>
                <a:r>
                  <a:rPr lang="en-US" sz="1900" dirty="0">
                    <a:solidFill>
                      <a:srgbClr val="0B5ED7"/>
                    </a:solidFill>
                    <a:ea typeface="Cambria Math" panose="02040503050406030204" pitchFamily="18" charset="0"/>
                  </a:rPr>
                  <a:t>variance</a:t>
                </a:r>
                <a:r>
                  <a:rPr lang="en-US" sz="1900" dirty="0">
                    <a:ea typeface="Cambria Math" panose="02040503050406030204" pitchFamily="18" charset="0"/>
                  </a:rPr>
                  <a:t>, respectively.</a:t>
                </a:r>
              </a:p>
              <a:p>
                <a:pPr marL="1036955" lvl="2" indent="-342900" algn="just">
                  <a:buSzPct val="100000"/>
                  <a:buFont typeface="+mj-lt"/>
                  <a:buAutoNum type="arabicPeriod"/>
                </a:pPr>
                <a:endParaRPr lang="en-US" sz="1800" dirty="0">
                  <a:ea typeface="Cambria Math" panose="02040503050406030204" pitchFamily="18" charset="0"/>
                </a:endParaRPr>
              </a:p>
              <a:p>
                <a:pPr marL="2597785" lvl="8" indent="-349250" algn="just">
                  <a:buFont typeface="+mj-lt"/>
                  <a:buAutoNum type="arabicPeriod"/>
                </a:pPr>
                <a:endParaRPr lang="en-US" sz="800" dirty="0">
                  <a:ea typeface="Cambria Math" panose="02040503050406030204" pitchFamily="18"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395540" y="1624337"/>
                <a:ext cx="8429703" cy="4732020"/>
              </a:xfrm>
              <a:blipFill rotWithShape="1">
                <a:blip r:embed="rId2" cstate="print"/>
                <a:stretch>
                  <a:fillRect t="-1287" r="-494"/>
                </a:stretch>
              </a:blipFill>
            </p:spPr>
            <p:txBody>
              <a:bodyPr/>
              <a:lstStyle/>
              <a:p>
                <a:r>
                  <a:rPr lang="en-IN">
                    <a:noFill/>
                  </a:rPr>
                  <a:t> </a:t>
                </a:r>
              </a:p>
            </p:txBody>
          </p:sp>
        </mc:Fallback>
      </mc:AlternateContent>
    </p:spTree>
    <p:extLst>
      <p:ext uri="{BB962C8B-B14F-4D97-AF65-F5344CB8AC3E}">
        <p14:creationId xmlns="" xmlns:p14="http://schemas.microsoft.com/office/powerpoint/2010/main" val="40359638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153</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404948" y="1624337"/>
                <a:ext cx="8630202" cy="4732020"/>
              </a:xfrm>
            </p:spPr>
            <p:txBody>
              <a:bodyPr>
                <a:normAutofit/>
              </a:bodyPr>
              <a:lstStyle/>
              <a:p>
                <a:pPr marL="53975" indent="0" algn="just">
                  <a:buNone/>
                </a:pPr>
                <a:endParaRPr lang="en-US" sz="1000" dirty="0">
                  <a:solidFill>
                    <a:schemeClr val="tx1"/>
                  </a:solidFill>
                  <a:ea typeface="Cambria Math" panose="02040503050406030204" pitchFamily="18" charset="0"/>
                </a:endParaRPr>
              </a:p>
              <a:p>
                <a:pPr marL="896938" indent="-379413" algn="just">
                  <a:buNone/>
                </a:pPr>
                <a:r>
                  <a:rPr lang="en-US" sz="1800" dirty="0">
                    <a:solidFill>
                      <a:schemeClr val="tx1"/>
                    </a:solidFill>
                    <a:ea typeface="Cambria Math" panose="02040503050406030204" pitchFamily="18" charset="0"/>
                  </a:rPr>
                  <a:t>	For each class </a:t>
                </a:r>
                <a:r>
                  <a:rPr lang="en-US" sz="1800" i="1" dirty="0">
                    <a:solidFill>
                      <a:schemeClr val="tx1"/>
                    </a:solidFill>
                    <a:ea typeface="Cambria Math" panose="02040503050406030204" pitchFamily="18" charset="0"/>
                  </a:rPr>
                  <a:t>C</a:t>
                </a:r>
                <a:r>
                  <a:rPr lang="en-US" sz="1800" i="1" baseline="-25000" dirty="0">
                    <a:solidFill>
                      <a:schemeClr val="tx1"/>
                    </a:solidFill>
                    <a:ea typeface="Cambria Math" panose="02040503050406030204" pitchFamily="18" charset="0"/>
                  </a:rPr>
                  <a:t>i</a:t>
                </a:r>
                <a:r>
                  <a:rPr lang="en-US" sz="1800" dirty="0">
                    <a:solidFill>
                      <a:schemeClr val="tx1"/>
                    </a:solidFill>
                    <a:ea typeface="Cambria Math" panose="02040503050406030204" pitchFamily="18" charset="0"/>
                  </a:rPr>
                  <a:t>, the posterior probabilities for attribute </a:t>
                </a:r>
                <a:r>
                  <a:rPr lang="en-US" sz="1800" i="1" dirty="0" err="1">
                    <a:solidFill>
                      <a:schemeClr val="tx1"/>
                    </a:solidFill>
                    <a:ea typeface="Cambria Math" panose="02040503050406030204" pitchFamily="18" charset="0"/>
                  </a:rPr>
                  <a:t>A</a:t>
                </a:r>
                <a:r>
                  <a:rPr lang="en-US" sz="1800" i="1" baseline="-25000" dirty="0" err="1">
                    <a:solidFill>
                      <a:schemeClr val="tx1"/>
                    </a:solidFill>
                    <a:ea typeface="Cambria Math" panose="02040503050406030204" pitchFamily="18" charset="0"/>
                  </a:rPr>
                  <a:t>j</a:t>
                </a:r>
                <a:r>
                  <a:rPr lang="en-US" sz="1800" dirty="0">
                    <a:ea typeface="Cambria Math" panose="02040503050406030204" pitchFamily="18" charset="0"/>
                  </a:rPr>
                  <a:t>(it is the numeric attribute) can be calculated following Gaussian normal distribution as follows.</a:t>
                </a:r>
              </a:p>
              <a:p>
                <a:pPr marL="914400" indent="-395288" algn="ctr">
                  <a:buNone/>
                </a:pPr>
                <a14:m>
                  <m:oMathPara xmlns:m="http://schemas.openxmlformats.org/officeDocument/2006/math">
                    <m:oMathParaPr>
                      <m:jc m:val="centerGroup"/>
                    </m:oMathParaPr>
                    <m:oMath xmlns:m="http://schemas.openxmlformats.org/officeDocument/2006/math">
                      <m:r>
                        <m:rPr>
                          <m:sty m:val="p"/>
                        </m:rPr>
                        <a:rPr lang="en-US" sz="2000" i="0" smtClean="0">
                          <a:solidFill>
                            <a:srgbClr val="A50021"/>
                          </a:solidFill>
                          <a:latin typeface="Cambria Math" panose="02040503050406030204" pitchFamily="18" charset="0"/>
                          <a:ea typeface="Cambria Math" panose="02040503050406030204" pitchFamily="18" charset="0"/>
                        </a:rPr>
                        <m:t>P</m:t>
                      </m:r>
                      <m:d>
                        <m:dPr>
                          <m:ctrlPr>
                            <a:rPr lang="en-US" sz="2000" i="1" smtClean="0">
                              <a:solidFill>
                                <a:srgbClr val="A50021"/>
                              </a:solidFill>
                              <a:latin typeface="Cambria Math" panose="02040503050406030204" pitchFamily="18" charset="0"/>
                              <a:ea typeface="Cambria Math" panose="02040503050406030204" pitchFamily="18" charset="0"/>
                            </a:rPr>
                          </m:ctrlPr>
                        </m:dPr>
                        <m:e>
                          <m:r>
                            <m:rPr>
                              <m:nor/>
                            </m:rPr>
                            <a:rPr lang="en-US" sz="2000" dirty="0">
                              <a:solidFill>
                                <a:srgbClr val="A50021"/>
                              </a:solidFill>
                              <a:ea typeface="Cambria Math" panose="02040503050406030204" pitchFamily="18" charset="0"/>
                            </a:rPr>
                            <m:t>A</m:t>
                          </m:r>
                          <m:r>
                            <m:rPr>
                              <m:nor/>
                            </m:rPr>
                            <a:rPr lang="en-US" sz="2000" baseline="-25000" dirty="0">
                              <a:solidFill>
                                <a:srgbClr val="A50021"/>
                              </a:solidFill>
                              <a:ea typeface="Cambria Math" panose="02040503050406030204" pitchFamily="18" charset="0"/>
                            </a:rPr>
                            <m:t>j</m:t>
                          </m:r>
                          <m:r>
                            <m:rPr>
                              <m:nor/>
                            </m:rPr>
                            <a:rPr lang="en-US" sz="2000" b="0" baseline="-25000" dirty="0" smtClean="0">
                              <a:solidFill>
                                <a:srgbClr val="A50021"/>
                              </a:solidFill>
                              <a:ea typeface="Cambria Math" panose="02040503050406030204" pitchFamily="18" charset="0"/>
                            </a:rPr>
                            <m:t> </m:t>
                          </m:r>
                          <m:r>
                            <m:rPr>
                              <m:nor/>
                            </m:rPr>
                            <a:rPr lang="en-US" sz="2000" b="0" dirty="0" smtClean="0">
                              <a:solidFill>
                                <a:srgbClr val="A50021"/>
                              </a:solidFill>
                              <a:ea typeface="Cambria Math" panose="02040503050406030204" pitchFamily="18" charset="0"/>
                            </a:rPr>
                            <m:t>=</m:t>
                          </m:r>
                          <m:r>
                            <m:rPr>
                              <m:nor/>
                            </m:rPr>
                            <a:rPr lang="en-US" sz="2000" b="0" i="0" dirty="0" smtClean="0">
                              <a:solidFill>
                                <a:srgbClr val="A50021"/>
                              </a:solidFill>
                              <a:ea typeface="Cambria Math" panose="02040503050406030204" pitchFamily="18" charset="0"/>
                            </a:rPr>
                            <m:t> </m:t>
                          </m:r>
                          <m:r>
                            <m:rPr>
                              <m:nor/>
                            </m:rPr>
                            <a:rPr lang="en-US" sz="2000" b="0" dirty="0" smtClean="0">
                              <a:solidFill>
                                <a:srgbClr val="A50021"/>
                              </a:solidFill>
                              <a:ea typeface="Cambria Math" panose="02040503050406030204" pitchFamily="18" charset="0"/>
                            </a:rPr>
                            <m:t>a</m:t>
                          </m:r>
                          <m:r>
                            <m:rPr>
                              <m:nor/>
                            </m:rPr>
                            <a:rPr lang="en-US" sz="2000" b="0" baseline="-25000" dirty="0" smtClean="0">
                              <a:solidFill>
                                <a:srgbClr val="A50021"/>
                              </a:solidFill>
                              <a:ea typeface="Cambria Math" panose="02040503050406030204" pitchFamily="18" charset="0"/>
                            </a:rPr>
                            <m:t>j</m:t>
                          </m:r>
                          <m:r>
                            <m:rPr>
                              <m:nor/>
                            </m:rPr>
                            <a:rPr lang="en-US" sz="2000" b="0" i="0" dirty="0" smtClean="0">
                              <a:solidFill>
                                <a:srgbClr val="A50021"/>
                              </a:solidFill>
                              <a:ea typeface="Cambria Math" panose="02040503050406030204" pitchFamily="18" charset="0"/>
                            </a:rPr>
                            <m:t>|</m:t>
                          </m:r>
                          <m:r>
                            <m:rPr>
                              <m:nor/>
                            </m:rPr>
                            <a:rPr lang="en-US" sz="2000" b="0" i="0" dirty="0" smtClean="0">
                              <a:solidFill>
                                <a:srgbClr val="A50021"/>
                              </a:solidFill>
                              <a:ea typeface="Cambria Math" panose="02040503050406030204" pitchFamily="18" charset="0"/>
                            </a:rPr>
                            <m:t>C</m:t>
                          </m:r>
                          <m:r>
                            <m:rPr>
                              <m:sty m:val="p"/>
                            </m:rPr>
                            <a:rPr lang="en-US" sz="2000" b="0" i="0" baseline="-25000" dirty="0" smtClean="0">
                              <a:solidFill>
                                <a:srgbClr val="A50021"/>
                              </a:solidFill>
                              <a:latin typeface="Cambria Math" panose="02040503050406030204" pitchFamily="18" charset="0"/>
                              <a:ea typeface="Cambria Math" panose="02040503050406030204" pitchFamily="18" charset="0"/>
                            </a:rPr>
                            <m:t>i</m:t>
                          </m:r>
                        </m:e>
                      </m:d>
                      <m:r>
                        <a:rPr lang="en-US" sz="2000" i="0">
                          <a:solidFill>
                            <a:srgbClr val="A50021"/>
                          </a:solidFill>
                          <a:latin typeface="Cambria Math" panose="02040503050406030204" pitchFamily="18" charset="0"/>
                          <a:ea typeface="Cambria Math" panose="02040503050406030204" pitchFamily="18" charset="0"/>
                        </a:rPr>
                        <m:t>=</m:t>
                      </m:r>
                      <m:f>
                        <m:fPr>
                          <m:ctrlPr>
                            <a:rPr lang="en-US" sz="2000" i="1">
                              <a:solidFill>
                                <a:srgbClr val="A50021"/>
                              </a:solidFill>
                              <a:latin typeface="Cambria Math" panose="02040503050406030204" pitchFamily="18" charset="0"/>
                              <a:ea typeface="Cambria Math" panose="02040503050406030204" pitchFamily="18" charset="0"/>
                            </a:rPr>
                          </m:ctrlPr>
                        </m:fPr>
                        <m:num>
                          <m:r>
                            <a:rPr lang="en-US" sz="2000" i="0">
                              <a:solidFill>
                                <a:srgbClr val="A50021"/>
                              </a:solidFill>
                              <a:latin typeface="Cambria Math" panose="02040503050406030204" pitchFamily="18" charset="0"/>
                              <a:ea typeface="Cambria Math" panose="02040503050406030204" pitchFamily="18" charset="0"/>
                            </a:rPr>
                            <m:t>1</m:t>
                          </m:r>
                        </m:num>
                        <m:den>
                          <m:rad>
                            <m:radPr>
                              <m:degHide m:val="on"/>
                              <m:ctrlPr>
                                <a:rPr lang="en-US" sz="2000" i="1">
                                  <a:solidFill>
                                    <a:srgbClr val="A50021"/>
                                  </a:solidFill>
                                  <a:latin typeface="Cambria Math" panose="02040503050406030204" pitchFamily="18" charset="0"/>
                                  <a:ea typeface="Cambria Math" panose="02040503050406030204" pitchFamily="18" charset="0"/>
                                </a:rPr>
                              </m:ctrlPr>
                            </m:radPr>
                            <m:deg/>
                            <m:e>
                              <m:r>
                                <a:rPr lang="en-US" sz="2000" i="0">
                                  <a:solidFill>
                                    <a:srgbClr val="A50021"/>
                                  </a:solidFill>
                                  <a:latin typeface="Cambria Math" panose="02040503050406030204" pitchFamily="18" charset="0"/>
                                  <a:ea typeface="Cambria Math" panose="02040503050406030204" pitchFamily="18" charset="0"/>
                                </a:rPr>
                                <m:t>2</m:t>
                              </m:r>
                              <m:r>
                                <m:rPr>
                                  <m:sty m:val="p"/>
                                </m:rPr>
                                <a:rPr lang="en-US" sz="2000" i="0">
                                  <a:solidFill>
                                    <a:srgbClr val="A50021"/>
                                  </a:solidFill>
                                  <a:latin typeface="Cambria Math" panose="02040503050406030204" pitchFamily="18" charset="0"/>
                                  <a:ea typeface="Cambria Math" panose="02040503050406030204" pitchFamily="18" charset="0"/>
                                </a:rPr>
                                <m:t>π</m:t>
                              </m:r>
                            </m:e>
                          </m:rad>
                          <m:r>
                            <m:rPr>
                              <m:sty m:val="p"/>
                            </m:rPr>
                            <a:rPr lang="en-US" sz="2000" i="0" smtClean="0">
                              <a:solidFill>
                                <a:srgbClr val="A50021"/>
                              </a:solidFill>
                              <a:latin typeface="Cambria Math" panose="02040503050406030204" pitchFamily="18" charset="0"/>
                              <a:ea typeface="Cambria Math" panose="02040503050406030204" pitchFamily="18" charset="0"/>
                            </a:rPr>
                            <m:t>σ</m:t>
                          </m:r>
                          <m:r>
                            <m:rPr>
                              <m:sty m:val="p"/>
                            </m:rPr>
                            <a:rPr lang="en-US" sz="2000" b="0" i="0" baseline="-25000" smtClean="0">
                              <a:solidFill>
                                <a:srgbClr val="A50021"/>
                              </a:solidFill>
                              <a:latin typeface="Cambria Math" panose="02040503050406030204" pitchFamily="18" charset="0"/>
                              <a:ea typeface="Cambria Math" panose="02040503050406030204" pitchFamily="18" charset="0"/>
                            </a:rPr>
                            <m:t>ij</m:t>
                          </m:r>
                        </m:den>
                      </m:f>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i="0">
                              <a:solidFill>
                                <a:srgbClr val="A50021"/>
                              </a:solidFill>
                              <a:latin typeface="Cambria Math" panose="02040503050406030204" pitchFamily="18" charset="0"/>
                              <a:ea typeface="Cambria Math" panose="02040503050406030204" pitchFamily="18" charset="0"/>
                            </a:rPr>
                            <m:t>e</m:t>
                          </m:r>
                        </m:e>
                        <m:sup>
                          <m:r>
                            <a:rPr lang="en-US" sz="2000" i="0">
                              <a:solidFill>
                                <a:srgbClr val="A50021"/>
                              </a:solidFill>
                              <a:latin typeface="Cambria Math" panose="02040503050406030204" pitchFamily="18" charset="0"/>
                              <a:ea typeface="Cambria Math" panose="02040503050406030204" pitchFamily="18" charset="0"/>
                            </a:rPr>
                            <m:t>−</m:t>
                          </m:r>
                        </m:sup>
                      </m:sSup>
                      <m:f>
                        <m:fPr>
                          <m:ctrlPr>
                            <a:rPr lang="en-US" sz="2000" i="1">
                              <a:solidFill>
                                <a:srgbClr val="A50021"/>
                              </a:solidFill>
                              <a:latin typeface="Cambria Math" panose="02040503050406030204" pitchFamily="18" charset="0"/>
                              <a:ea typeface="Cambria Math" panose="02040503050406030204" pitchFamily="18" charset="0"/>
                            </a:rPr>
                          </m:ctrlPr>
                        </m:fPr>
                        <m:num>
                          <m:sSup>
                            <m:sSupPr>
                              <m:ctrlPr>
                                <a:rPr lang="en-US" sz="2000" i="1">
                                  <a:solidFill>
                                    <a:srgbClr val="A50021"/>
                                  </a:solidFill>
                                  <a:latin typeface="Cambria Math" panose="02040503050406030204" pitchFamily="18" charset="0"/>
                                  <a:ea typeface="Cambria Math" panose="02040503050406030204" pitchFamily="18" charset="0"/>
                                </a:rPr>
                              </m:ctrlPr>
                            </m:sSupPr>
                            <m:e>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b="0" i="0" smtClean="0">
                                      <a:solidFill>
                                        <a:srgbClr val="A50021"/>
                                      </a:solidFill>
                                      <a:latin typeface="Cambria Math" panose="02040503050406030204" pitchFamily="18" charset="0"/>
                                      <a:ea typeface="Cambria Math" panose="02040503050406030204" pitchFamily="18" charset="0"/>
                                    </a:rPr>
                                    <m:t>a</m:t>
                                  </m:r>
                                  <m:r>
                                    <m:rPr>
                                      <m:sty m:val="p"/>
                                    </m:rPr>
                                    <a:rPr lang="en-US" sz="2000" i="0" baseline="-25000">
                                      <a:solidFill>
                                        <a:srgbClr val="A50021"/>
                                      </a:solidFill>
                                      <a:latin typeface="Cambria Math" panose="02040503050406030204" pitchFamily="18" charset="0"/>
                                      <a:ea typeface="Cambria Math" panose="02040503050406030204" pitchFamily="18" charset="0"/>
                                    </a:rPr>
                                    <m:t>j</m:t>
                                  </m:r>
                                  <m:r>
                                    <a:rPr lang="en-US" sz="2000" i="0">
                                      <a:solidFill>
                                        <a:srgbClr val="A50021"/>
                                      </a:solidFill>
                                      <a:latin typeface="Cambria Math" panose="02040503050406030204" pitchFamily="18" charset="0"/>
                                      <a:ea typeface="Cambria Math" panose="02040503050406030204" pitchFamily="18" charset="0"/>
                                    </a:rPr>
                                    <m:t>−</m:t>
                                  </m:r>
                                  <m:r>
                                    <m:rPr>
                                      <m:sty m:val="p"/>
                                    </m:rPr>
                                    <a:rPr lang="en-US" sz="2000" i="0">
                                      <a:solidFill>
                                        <a:srgbClr val="A50021"/>
                                      </a:solidFill>
                                      <a:latin typeface="Cambria Math" panose="02040503050406030204" pitchFamily="18" charset="0"/>
                                      <a:ea typeface="Cambria Math" panose="02040503050406030204" pitchFamily="18" charset="0"/>
                                    </a:rPr>
                                    <m:t>μij</m:t>
                                  </m:r>
                                </m:e>
                              </m:d>
                            </m:e>
                            <m:sup>
                              <m:r>
                                <a:rPr lang="en-US" sz="2000" i="0">
                                  <a:solidFill>
                                    <a:srgbClr val="A50021"/>
                                  </a:solidFill>
                                  <a:latin typeface="Cambria Math" panose="02040503050406030204" pitchFamily="18" charset="0"/>
                                  <a:ea typeface="Cambria Math" panose="02040503050406030204" pitchFamily="18" charset="0"/>
                                </a:rPr>
                                <m:t>2</m:t>
                              </m:r>
                            </m:sup>
                          </m:sSup>
                        </m:num>
                        <m:den>
                          <m:r>
                            <a:rPr lang="en-US" sz="2000" i="0">
                              <a:solidFill>
                                <a:srgbClr val="A50021"/>
                              </a:solidFill>
                              <a:latin typeface="Cambria Math" panose="02040503050406030204" pitchFamily="18" charset="0"/>
                              <a:ea typeface="Cambria Math" panose="02040503050406030204" pitchFamily="18" charset="0"/>
                            </a:rPr>
                            <m:t>2</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i="0">
                                  <a:solidFill>
                                    <a:srgbClr val="A50021"/>
                                  </a:solidFill>
                                  <a:latin typeface="Cambria Math" panose="02040503050406030204" pitchFamily="18" charset="0"/>
                                  <a:ea typeface="Cambria Math" panose="02040503050406030204" pitchFamily="18" charset="0"/>
                                </a:rPr>
                                <m:t>σ</m:t>
                              </m:r>
                              <m:r>
                                <m:rPr>
                                  <m:sty m:val="p"/>
                                </m:rPr>
                                <a:rPr lang="en-US" sz="2000" i="0" baseline="-25000">
                                  <a:solidFill>
                                    <a:srgbClr val="A50021"/>
                                  </a:solidFill>
                                  <a:latin typeface="Cambria Math" panose="02040503050406030204" pitchFamily="18" charset="0"/>
                                  <a:ea typeface="Cambria Math" panose="02040503050406030204" pitchFamily="18" charset="0"/>
                                </a:rPr>
                                <m:t>ij</m:t>
                              </m:r>
                            </m:e>
                            <m:sup>
                              <m:r>
                                <a:rPr lang="en-US" sz="2000" i="0">
                                  <a:solidFill>
                                    <a:srgbClr val="A50021"/>
                                  </a:solidFill>
                                  <a:latin typeface="Cambria Math" panose="02040503050406030204" pitchFamily="18" charset="0"/>
                                  <a:ea typeface="Cambria Math" panose="02040503050406030204" pitchFamily="18" charset="0"/>
                                </a:rPr>
                                <m:t>2</m:t>
                              </m:r>
                            </m:sup>
                          </m:sSup>
                        </m:den>
                      </m:f>
                    </m:oMath>
                  </m:oMathPara>
                </a14:m>
                <a:endParaRPr lang="en-US" sz="2000" dirty="0">
                  <a:solidFill>
                    <a:srgbClr val="A50021"/>
                  </a:solidFill>
                  <a:ea typeface="Cambria Math" panose="02040503050406030204" pitchFamily="18" charset="0"/>
                </a:endParaRPr>
              </a:p>
              <a:p>
                <a:pPr marL="914400" indent="0">
                  <a:buNone/>
                </a:pPr>
                <a:r>
                  <a:rPr lang="en-US" sz="1800" dirty="0">
                    <a:ea typeface="Cambria Math" panose="02040503050406030204" pitchFamily="18" charset="0"/>
                  </a:rPr>
                  <a:t>Here, the parameter </a:t>
                </a:r>
                <a14:m>
                  <m:oMath xmlns:m="http://schemas.openxmlformats.org/officeDocument/2006/math">
                    <m:r>
                      <m:rPr>
                        <m:sty m:val="p"/>
                      </m:rPr>
                      <a:rPr lang="en-US" sz="1800" smtClean="0">
                        <a:solidFill>
                          <a:schemeClr val="tx1"/>
                        </a:solidFill>
                        <a:latin typeface="Cambria Math" panose="02040503050406030204" pitchFamily="18" charset="0"/>
                        <a:ea typeface="Cambria Math" panose="02040503050406030204" pitchFamily="18" charset="0"/>
                      </a:rPr>
                      <m:t>μ</m:t>
                    </m:r>
                    <m:r>
                      <m:rPr>
                        <m:sty m:val="p"/>
                      </m:rPr>
                      <a:rPr lang="en-US" sz="1800" baseline="-25000">
                        <a:solidFill>
                          <a:schemeClr val="tx1"/>
                        </a:solidFill>
                        <a:latin typeface="Cambria Math" panose="02040503050406030204" pitchFamily="18" charset="0"/>
                        <a:ea typeface="Cambria Math" panose="02040503050406030204" pitchFamily="18" charset="0"/>
                      </a:rPr>
                      <m:t>ij</m:t>
                    </m:r>
                  </m:oMath>
                </a14:m>
                <a:r>
                  <a:rPr lang="en-US" sz="1800" dirty="0">
                    <a:ea typeface="Cambria Math" panose="02040503050406030204" pitchFamily="18" charset="0"/>
                  </a:rPr>
                  <a:t>can be calculated based on the sample mean of attribute value of </a:t>
                </a:r>
                <a14:m>
                  <m:oMath xmlns:m="http://schemas.openxmlformats.org/officeDocument/2006/math">
                    <m:r>
                      <m:rPr>
                        <m:nor/>
                      </m:rPr>
                      <a:rPr lang="en-US" sz="1800" dirty="0">
                        <a:solidFill>
                          <a:srgbClr val="A50021"/>
                        </a:solidFill>
                        <a:ea typeface="Cambria Math" panose="02040503050406030204" pitchFamily="18" charset="0"/>
                      </a:rPr>
                      <m:t>A</m:t>
                    </m:r>
                    <m:r>
                      <m:rPr>
                        <m:nor/>
                      </m:rPr>
                      <a:rPr lang="en-US" sz="1800" baseline="-25000" dirty="0" smtClean="0">
                        <a:solidFill>
                          <a:srgbClr val="A50021"/>
                        </a:solidFill>
                        <a:ea typeface="Cambria Math" panose="02040503050406030204" pitchFamily="18" charset="0"/>
                      </a:rPr>
                      <m:t>j</m:t>
                    </m:r>
                  </m:oMath>
                </a14:m>
                <a:r>
                  <a:rPr lang="en-US" sz="1800" dirty="0">
                    <a:ea typeface="Cambria Math" panose="02040503050406030204" pitchFamily="18" charset="0"/>
                  </a:rPr>
                  <a:t> for the training records that belong to the class </a:t>
                </a:r>
                <a14:m>
                  <m:oMath xmlns:m="http://schemas.openxmlformats.org/officeDocument/2006/math">
                    <m:r>
                      <m:rPr>
                        <m:nor/>
                      </m:rPr>
                      <a:rPr lang="en-US" sz="1800" i="1" dirty="0" smtClean="0">
                        <a:solidFill>
                          <a:srgbClr val="A50021"/>
                        </a:solidFill>
                        <a:latin typeface="Cambria Math" panose="02040503050406030204" pitchFamily="18" charset="0"/>
                        <a:ea typeface="Cambria Math" panose="02040503050406030204" pitchFamily="18" charset="0"/>
                      </a:rPr>
                      <m:t>C</m:t>
                    </m:r>
                    <m:r>
                      <m:rPr>
                        <m:nor/>
                      </m:rPr>
                      <a:rPr lang="en-US" sz="1800" b="0" i="1" baseline="-25000" dirty="0" smtClean="0">
                        <a:solidFill>
                          <a:srgbClr val="A50021"/>
                        </a:solidFill>
                        <a:ea typeface="Cambria Math" panose="02040503050406030204" pitchFamily="18" charset="0"/>
                      </a:rPr>
                      <m:t>i</m:t>
                    </m:r>
                  </m:oMath>
                </a14:m>
                <a:r>
                  <a:rPr lang="en-US" sz="1800" dirty="0">
                    <a:ea typeface="Cambria Math" panose="02040503050406030204" pitchFamily="18" charset="0"/>
                  </a:rPr>
                  <a:t>.</a:t>
                </a:r>
              </a:p>
              <a:p>
                <a:pPr marL="914400" lvl="8" indent="0"/>
                <a:endParaRPr lang="en-US" sz="1800" dirty="0">
                  <a:ea typeface="Cambria Math" panose="02040503050406030204" pitchFamily="18" charset="0"/>
                </a:endParaRPr>
              </a:p>
              <a:p>
                <a:pPr marL="914400" indent="0">
                  <a:buNone/>
                </a:pPr>
                <a:r>
                  <a:rPr lang="en-US" sz="1800" dirty="0">
                    <a:ea typeface="Cambria Math" panose="02040503050406030204" pitchFamily="18" charset="0"/>
                  </a:rPr>
                  <a:t>Similarly, </a:t>
                </a:r>
                <a14:m>
                  <m:oMath xmlns:m="http://schemas.openxmlformats.org/officeDocument/2006/math">
                    <m:sSup>
                      <m:sSupPr>
                        <m:ctrlPr>
                          <a:rPr lang="en-US" sz="1800" i="1">
                            <a:solidFill>
                              <a:srgbClr val="A50021"/>
                            </a:solidFill>
                            <a:latin typeface="Cambria Math" panose="02040503050406030204" pitchFamily="18" charset="0"/>
                            <a:ea typeface="Cambria Math" panose="02040503050406030204" pitchFamily="18" charset="0"/>
                          </a:rPr>
                        </m:ctrlPr>
                      </m:sSupPr>
                      <m:e>
                        <m:r>
                          <m:rPr>
                            <m:sty m:val="p"/>
                          </m:rPr>
                          <a:rPr lang="en-US" sz="1800">
                            <a:solidFill>
                              <a:srgbClr val="A50021"/>
                            </a:solidFill>
                            <a:latin typeface="Cambria Math" panose="02040503050406030204" pitchFamily="18" charset="0"/>
                            <a:ea typeface="Cambria Math" panose="02040503050406030204" pitchFamily="18" charset="0"/>
                          </a:rPr>
                          <m:t>σ</m:t>
                        </m:r>
                        <m:r>
                          <m:rPr>
                            <m:sty m:val="p"/>
                          </m:rPr>
                          <a:rPr lang="en-US" sz="1800" baseline="-25000">
                            <a:solidFill>
                              <a:srgbClr val="A50021"/>
                            </a:solidFill>
                            <a:latin typeface="Cambria Math" panose="02040503050406030204" pitchFamily="18" charset="0"/>
                            <a:ea typeface="Cambria Math" panose="02040503050406030204" pitchFamily="18" charset="0"/>
                          </a:rPr>
                          <m:t>ij</m:t>
                        </m:r>
                      </m:e>
                      <m:sup>
                        <m:r>
                          <a:rPr lang="en-US" sz="1800">
                            <a:solidFill>
                              <a:srgbClr val="A50021"/>
                            </a:solidFill>
                            <a:latin typeface="Cambria Math" panose="02040503050406030204" pitchFamily="18" charset="0"/>
                            <a:ea typeface="Cambria Math" panose="02040503050406030204" pitchFamily="18" charset="0"/>
                          </a:rPr>
                          <m:t>2</m:t>
                        </m:r>
                      </m:sup>
                    </m:sSup>
                  </m:oMath>
                </a14:m>
                <a:r>
                  <a:rPr lang="en-US" sz="1800" dirty="0">
                    <a:ea typeface="Cambria Math" panose="02040503050406030204" pitchFamily="18" charset="0"/>
                  </a:rPr>
                  <a:t> can be estimated from the calculation of variance of such training records.</a:t>
                </a:r>
              </a:p>
              <a:p>
                <a:pPr marL="53975" indent="0">
                  <a:buNone/>
                </a:pPr>
                <a:endParaRPr lang="en-US" sz="2000" dirty="0">
                  <a:ea typeface="Cambria Math" panose="02040503050406030204" pitchFamily="18"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395540" y="1624337"/>
                <a:ext cx="8429703" cy="4732020"/>
              </a:xfrm>
              <a:blipFill>
                <a:blip r:embed="rId2" cstate="print"/>
                <a:stretch>
                  <a:fillRect r="-636"/>
                </a:stretch>
              </a:blipFill>
            </p:spPr>
            <p:txBody>
              <a:bodyPr/>
              <a:lstStyle/>
              <a:p>
                <a:r>
                  <a:rPr lang="en-US">
                    <a:noFill/>
                  </a:rPr>
                  <a:t> </a:t>
                </a:r>
              </a:p>
            </p:txBody>
          </p:sp>
        </mc:Fallback>
      </mc:AlternateContent>
    </p:spTree>
    <p:extLst>
      <p:ext uri="{BB962C8B-B14F-4D97-AF65-F5344CB8AC3E}">
        <p14:creationId xmlns="" xmlns:p14="http://schemas.microsoft.com/office/powerpoint/2010/main" val="5884573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154</a:t>
            </a:fld>
            <a:endParaRPr lang="en-IN" dirty="0">
              <a:solidFill>
                <a:srgbClr val="04617B">
                  <a:shade val="90000"/>
                </a:srgbClr>
              </a:solidFill>
            </a:endParaRPr>
          </a:p>
        </p:txBody>
      </p:sp>
      <p:sp>
        <p:nvSpPr>
          <p:cNvPr id="5" name="Content Placeholder 4"/>
          <p:cNvSpPr>
            <a:spLocks noGrp="1"/>
          </p:cNvSpPr>
          <p:nvPr>
            <p:ph idx="1"/>
          </p:nvPr>
        </p:nvSpPr>
        <p:spPr>
          <a:xfrm>
            <a:off x="0" y="1624337"/>
            <a:ext cx="9144000" cy="4732020"/>
          </a:xfrm>
        </p:spPr>
        <p:txBody>
          <a:bodyPr>
            <a:normAutofit/>
          </a:bodyPr>
          <a:lstStyle/>
          <a:p>
            <a:pPr marL="53975" indent="0" algn="just">
              <a:buNone/>
            </a:pPr>
            <a:r>
              <a:rPr lang="en-US" sz="2000" b="1" dirty="0">
                <a:solidFill>
                  <a:schemeClr val="tx1"/>
                </a:solidFill>
                <a:ea typeface="Cambria Math" panose="02040503050406030204" pitchFamily="18" charset="0"/>
              </a:rPr>
              <a:t>M-estimate of </a:t>
            </a:r>
            <a:r>
              <a:rPr lang="en-US" sz="2000" b="1" dirty="0">
                <a:ea typeface="Cambria Math" panose="02040503050406030204" pitchFamily="18" charset="0"/>
              </a:rPr>
              <a:t>C</a:t>
            </a:r>
            <a:r>
              <a:rPr lang="en-US" sz="2000" b="1" dirty="0">
                <a:solidFill>
                  <a:schemeClr val="tx1"/>
                </a:solidFill>
                <a:ea typeface="Cambria Math" panose="02040503050406030204" pitchFamily="18" charset="0"/>
              </a:rPr>
              <a:t>onditional Probability</a:t>
            </a:r>
          </a:p>
          <a:p>
            <a:pPr marL="396875" indent="-342900" algn="just"/>
            <a:endParaRPr lang="en-US" sz="1100" dirty="0">
              <a:solidFill>
                <a:schemeClr val="tx1"/>
              </a:solidFill>
              <a:ea typeface="Cambria Math" panose="02040503050406030204" pitchFamily="18" charset="0"/>
            </a:endParaRPr>
          </a:p>
          <a:p>
            <a:pPr marL="396875" indent="-342900" algn="just"/>
            <a:r>
              <a:rPr lang="en-US" sz="2000" dirty="0">
                <a:solidFill>
                  <a:srgbClr val="A50021"/>
                </a:solidFill>
                <a:ea typeface="Cambria Math" panose="02040503050406030204" pitchFamily="18" charset="0"/>
              </a:rPr>
              <a:t>The M-estimation is to deal with the potential problem of Naïve Bayesian Classifier when training data size is too poor. </a:t>
            </a:r>
          </a:p>
          <a:p>
            <a:pPr marL="2591435" lvl="8" indent="-342900" algn="just"/>
            <a:endParaRPr lang="en-US" sz="800" dirty="0">
              <a:ea typeface="Cambria Math" panose="02040503050406030204" pitchFamily="18" charset="0"/>
            </a:endParaRPr>
          </a:p>
          <a:p>
            <a:pPr marL="762635" lvl="1" indent="-342900" algn="just"/>
            <a:r>
              <a:rPr lang="en-US" sz="1800" dirty="0">
                <a:ea typeface="Cambria Math" panose="02040503050406030204" pitchFamily="18" charset="0"/>
              </a:rPr>
              <a:t>If the posterior probability for one of the attribute is zero, then the overall class-conditional probability for the class vanishes.</a:t>
            </a:r>
          </a:p>
          <a:p>
            <a:pPr marL="2591435" lvl="8" indent="-342900" algn="just"/>
            <a:endParaRPr lang="en-US" sz="800" dirty="0">
              <a:ea typeface="Cambria Math" panose="02040503050406030204" pitchFamily="18" charset="0"/>
            </a:endParaRPr>
          </a:p>
          <a:p>
            <a:pPr marL="762635" lvl="1" indent="-342900" algn="just"/>
            <a:r>
              <a:rPr lang="en-US" sz="1800" dirty="0">
                <a:ea typeface="Cambria Math" panose="02040503050406030204" pitchFamily="18" charset="0"/>
              </a:rPr>
              <a:t>In other words, if training data do not cover many of the attribute values, then we may not be able to classify some of the test records. </a:t>
            </a:r>
          </a:p>
          <a:p>
            <a:pPr marL="2591435" lvl="8" indent="-342900" algn="just"/>
            <a:endParaRPr lang="en-US" sz="800" dirty="0">
              <a:ea typeface="Cambria Math" panose="02040503050406030204" pitchFamily="18" charset="0"/>
            </a:endParaRPr>
          </a:p>
          <a:p>
            <a:pPr marL="396875" indent="-342900" algn="just"/>
            <a:r>
              <a:rPr lang="en-US" sz="2000" dirty="0">
                <a:ea typeface="Cambria Math" panose="02040503050406030204" pitchFamily="18" charset="0"/>
              </a:rPr>
              <a:t>This problem can be addressed by using the </a:t>
            </a:r>
            <a:r>
              <a:rPr lang="en-US" sz="2000" dirty="0">
                <a:solidFill>
                  <a:srgbClr val="A50021"/>
                </a:solidFill>
                <a:ea typeface="Cambria Math" panose="02040503050406030204" pitchFamily="18" charset="0"/>
              </a:rPr>
              <a:t>M-estimate approach</a:t>
            </a:r>
            <a:r>
              <a:rPr lang="en-US" sz="2000" dirty="0">
                <a:ea typeface="Cambria Math" panose="02040503050406030204" pitchFamily="18" charset="0"/>
              </a:rPr>
              <a:t>. </a:t>
            </a:r>
            <a:endParaRPr lang="en-US" sz="2000" dirty="0">
              <a:solidFill>
                <a:schemeClr val="tx1"/>
              </a:solidFill>
              <a:ea typeface="Cambria Math" panose="02040503050406030204" pitchFamily="18" charset="0"/>
            </a:endParaRPr>
          </a:p>
        </p:txBody>
      </p:sp>
    </p:spTree>
    <p:extLst>
      <p:ext uri="{BB962C8B-B14F-4D97-AF65-F5344CB8AC3E}">
        <p14:creationId xmlns="" xmlns:p14="http://schemas.microsoft.com/office/powerpoint/2010/main" val="33723569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143000"/>
          </a:xfrm>
        </p:spPr>
        <p:txBody>
          <a:bodyPr>
            <a:normAutofit/>
          </a:bodyPr>
          <a:lstStyle/>
          <a:p>
            <a:r>
              <a:rPr lang="en-US" sz="4000" dirty="0">
                <a:solidFill>
                  <a:srgbClr val="A50021"/>
                </a:solidFill>
                <a:latin typeface="Times New Roman" pitchFamily="18" charset="0"/>
                <a:cs typeface="Times New Roman" pitchFamily="18" charset="0"/>
              </a:rPr>
              <a:t>M-estimate Approach</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155</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5" name="Content Placeholder 4"/>
              <p:cNvSpPr>
                <a:spLocks noGrp="1"/>
              </p:cNvSpPr>
              <p:nvPr>
                <p:ph idx="1"/>
              </p:nvPr>
            </p:nvSpPr>
            <p:spPr>
              <a:xfrm>
                <a:off x="0" y="1624337"/>
                <a:ext cx="9361488" cy="4732020"/>
              </a:xfrm>
            </p:spPr>
            <p:txBody>
              <a:bodyPr>
                <a:normAutofit/>
              </a:bodyPr>
              <a:lstStyle/>
              <a:p>
                <a:pPr marL="396875" indent="-342900" algn="just"/>
                <a:r>
                  <a:rPr lang="en-US" sz="2000" dirty="0">
                    <a:solidFill>
                      <a:srgbClr val="A50021"/>
                    </a:solidFill>
                    <a:ea typeface="Cambria Math" panose="02040503050406030204" pitchFamily="18" charset="0"/>
                  </a:rPr>
                  <a:t>M-estimate approach </a:t>
                </a:r>
                <a:r>
                  <a:rPr lang="en-US" sz="2000" dirty="0">
                    <a:ea typeface="Cambria Math" panose="02040503050406030204" pitchFamily="18" charset="0"/>
                  </a:rPr>
                  <a:t>can be stated as follows</a:t>
                </a:r>
              </a:p>
              <a:p>
                <a:pPr marL="2591435" lvl="8" indent="-342900" algn="just"/>
                <a:endParaRPr lang="en-US" sz="800" dirty="0">
                  <a:ea typeface="Cambria Math" panose="02040503050406030204" pitchFamily="18" charset="0"/>
                </a:endParaRPr>
              </a:p>
              <a:p>
                <a:pPr marL="53975" indent="0" algn="ctr">
                  <a:buNone/>
                </a:pPr>
                <a14:m>
                  <m:oMathPara xmlns:m="http://schemas.openxmlformats.org/officeDocument/2006/math">
                    <m:oMathParaPr>
                      <m:jc m:val="centerGroup"/>
                    </m:oMathParaPr>
                    <m:oMath xmlns:m="http://schemas.openxmlformats.org/officeDocument/2006/math">
                      <m:r>
                        <m:rPr>
                          <m:sty m:val="p"/>
                        </m:rPr>
                        <a:rPr lang="en-US" sz="2000">
                          <a:solidFill>
                            <a:srgbClr val="A50021"/>
                          </a:solidFill>
                          <a:latin typeface="Cambria Math" panose="02040503050406030204" pitchFamily="18" charset="0"/>
                          <a:ea typeface="Cambria Math" panose="02040503050406030204" pitchFamily="18" charset="0"/>
                        </a:rPr>
                        <m:t>P</m:t>
                      </m:r>
                      <m:d>
                        <m:dPr>
                          <m:ctrlPr>
                            <a:rPr lang="en-US" sz="2000" i="1">
                              <a:solidFill>
                                <a:srgbClr val="A50021"/>
                              </a:solidFill>
                              <a:latin typeface="Cambria Math" panose="02040503050406030204" pitchFamily="18" charset="0"/>
                              <a:ea typeface="Cambria Math" panose="02040503050406030204" pitchFamily="18" charset="0"/>
                            </a:rPr>
                          </m:ctrlPr>
                        </m:dPr>
                        <m:e>
                          <m:r>
                            <m:rPr>
                              <m:nor/>
                            </m:rPr>
                            <a:rPr lang="en-US" sz="2000" dirty="0">
                              <a:solidFill>
                                <a:srgbClr val="A50021"/>
                              </a:solidFill>
                              <a:ea typeface="Cambria Math" panose="02040503050406030204" pitchFamily="18" charset="0"/>
                            </a:rPr>
                            <m:t>A</m:t>
                          </m:r>
                          <m:r>
                            <m:rPr>
                              <m:nor/>
                            </m:rPr>
                            <a:rPr lang="en-US" sz="2000" baseline="-25000" dirty="0">
                              <a:solidFill>
                                <a:srgbClr val="A50021"/>
                              </a:solidFill>
                              <a:ea typeface="Cambria Math" panose="02040503050406030204" pitchFamily="18" charset="0"/>
                            </a:rPr>
                            <m:t>j</m:t>
                          </m:r>
                          <m:r>
                            <m:rPr>
                              <m:nor/>
                            </m:rPr>
                            <a:rPr lang="en-US" sz="2000" baseline="-25000" dirty="0">
                              <a:solidFill>
                                <a:srgbClr val="A50021"/>
                              </a:solidFill>
                              <a:ea typeface="Cambria Math" panose="02040503050406030204" pitchFamily="18" charset="0"/>
                            </a:rPr>
                            <m:t> = </m:t>
                          </m:r>
                          <m:r>
                            <m:rPr>
                              <m:nor/>
                            </m:rPr>
                            <a:rPr lang="en-US" sz="2000" b="0" i="0" dirty="0" smtClean="0">
                              <a:solidFill>
                                <a:srgbClr val="A50021"/>
                              </a:solidFill>
                              <a:ea typeface="Cambria Math" panose="02040503050406030204" pitchFamily="18" charset="0"/>
                            </a:rPr>
                            <m:t>a</m:t>
                          </m:r>
                          <m:r>
                            <m:rPr>
                              <m:nor/>
                            </m:rPr>
                            <a:rPr lang="en-US" sz="2000" b="0" i="0" baseline="-25000" dirty="0" smtClean="0">
                              <a:solidFill>
                                <a:srgbClr val="A50021"/>
                              </a:solidFill>
                              <a:ea typeface="Cambria Math" panose="02040503050406030204" pitchFamily="18" charset="0"/>
                            </a:rPr>
                            <m:t>j</m:t>
                          </m:r>
                          <m:r>
                            <m:rPr>
                              <m:nor/>
                            </m:rPr>
                            <a:rPr lang="en-US" sz="2000" b="0" i="0" dirty="0" smtClean="0">
                              <a:solidFill>
                                <a:srgbClr val="A50021"/>
                              </a:solidFill>
                              <a:ea typeface="Cambria Math" panose="02040503050406030204" pitchFamily="18" charset="0"/>
                            </a:rPr>
                            <m:t>|</m:t>
                          </m:r>
                          <m:r>
                            <m:rPr>
                              <m:nor/>
                            </m:rPr>
                            <a:rPr lang="en-US" sz="2000" b="0" i="0" dirty="0" smtClean="0">
                              <a:solidFill>
                                <a:srgbClr val="A50021"/>
                              </a:solidFill>
                              <a:ea typeface="Cambria Math" panose="02040503050406030204" pitchFamily="18" charset="0"/>
                            </a:rPr>
                            <m:t>C</m:t>
                          </m:r>
                          <m:r>
                            <m:rPr>
                              <m:sty m:val="p"/>
                            </m:rPr>
                            <a:rPr lang="en-US" sz="2000" baseline="-25000" dirty="0">
                              <a:solidFill>
                                <a:srgbClr val="A50021"/>
                              </a:solidFill>
                              <a:latin typeface="Cambria Math" panose="02040503050406030204" pitchFamily="18" charset="0"/>
                              <a:ea typeface="Cambria Math" panose="02040503050406030204" pitchFamily="18" charset="0"/>
                            </a:rPr>
                            <m:t>i</m:t>
                          </m:r>
                        </m:e>
                      </m:d>
                      <m:r>
                        <a:rPr lang="en-US" sz="2000">
                          <a:solidFill>
                            <a:srgbClr val="A50021"/>
                          </a:solidFill>
                          <a:latin typeface="Cambria Math" panose="02040503050406030204" pitchFamily="18" charset="0"/>
                          <a:ea typeface="Cambria Math" panose="02040503050406030204" pitchFamily="18" charset="0"/>
                        </a:rPr>
                        <m:t>=</m:t>
                      </m:r>
                      <m:f>
                        <m:fPr>
                          <m:ctrlPr>
                            <a:rPr lang="en-US" sz="2000" i="1" smtClean="0">
                              <a:solidFill>
                                <a:srgbClr val="A50021"/>
                              </a:solidFill>
                              <a:latin typeface="Cambria Math" panose="02040503050406030204" pitchFamily="18" charset="0"/>
                              <a:ea typeface="Cambria Math" panose="02040503050406030204" pitchFamily="18" charset="0"/>
                            </a:rPr>
                          </m:ctrlPr>
                        </m:fPr>
                        <m:num>
                          <m:sSub>
                            <m:sSubPr>
                              <m:ctrlPr>
                                <a:rPr lang="en-US" sz="2000" i="1" smtClean="0">
                                  <a:solidFill>
                                    <a:srgbClr val="A50021"/>
                                  </a:solidFill>
                                  <a:latin typeface="Cambria Math" panose="02040503050406030204" pitchFamily="18" charset="0"/>
                                  <a:ea typeface="Cambria Math" panose="02040503050406030204" pitchFamily="18" charset="0"/>
                                </a:rPr>
                              </m:ctrlPr>
                            </m:sSubPr>
                            <m:e>
                              <m:r>
                                <a:rPr lang="en-US" sz="2000" b="0" i="1" smtClean="0">
                                  <a:solidFill>
                                    <a:srgbClr val="A50021"/>
                                  </a:solidFill>
                                  <a:latin typeface="Cambria Math" panose="02040503050406030204" pitchFamily="18" charset="0"/>
                                  <a:ea typeface="Cambria Math" panose="02040503050406030204" pitchFamily="18" charset="0"/>
                                </a:rPr>
                                <m:t>𝑛</m:t>
                              </m:r>
                            </m:e>
                            <m:sub>
                              <m:sSub>
                                <m:sSubPr>
                                  <m:ctrlPr>
                                    <a:rPr lang="en-US" sz="2000" i="1" smtClean="0">
                                      <a:solidFill>
                                        <a:srgbClr val="A50021"/>
                                      </a:solidFill>
                                      <a:latin typeface="Cambria Math" panose="02040503050406030204" pitchFamily="18" charset="0"/>
                                      <a:ea typeface="Cambria Math" panose="02040503050406030204" pitchFamily="18" charset="0"/>
                                    </a:rPr>
                                  </m:ctrlPr>
                                </m:sSubPr>
                                <m:e>
                                  <m:r>
                                    <a:rPr lang="en-US" sz="2000" b="0" i="1" smtClean="0">
                                      <a:solidFill>
                                        <a:srgbClr val="A50021"/>
                                      </a:solidFill>
                                      <a:latin typeface="Cambria Math" panose="02040503050406030204" pitchFamily="18" charset="0"/>
                                      <a:ea typeface="Cambria Math" panose="02040503050406030204" pitchFamily="18" charset="0"/>
                                    </a:rPr>
                                    <m:t>𝑐</m:t>
                                  </m:r>
                                </m:e>
                                <m:sub>
                                  <m:r>
                                    <a:rPr lang="en-US" sz="2000" b="0" i="1" smtClean="0">
                                      <a:solidFill>
                                        <a:srgbClr val="A50021"/>
                                      </a:solidFill>
                                      <a:latin typeface="Cambria Math" panose="02040503050406030204" pitchFamily="18" charset="0"/>
                                      <a:ea typeface="Cambria Math" panose="02040503050406030204" pitchFamily="18" charset="0"/>
                                    </a:rPr>
                                    <m:t>𝑖</m:t>
                                  </m:r>
                                </m:sub>
                              </m:sSub>
                            </m:sub>
                          </m:sSub>
                          <m:r>
                            <a:rPr lang="en-US" sz="2000" b="0" i="1" smtClean="0">
                              <a:solidFill>
                                <a:srgbClr val="A50021"/>
                              </a:solidFill>
                              <a:latin typeface="Cambria Math" panose="02040503050406030204" pitchFamily="18" charset="0"/>
                              <a:ea typeface="Cambria Math" panose="02040503050406030204" pitchFamily="18" charset="0"/>
                            </a:rPr>
                            <m:t>+</m:t>
                          </m:r>
                          <m:r>
                            <a:rPr lang="en-US" sz="2000" b="0" i="1" smtClean="0">
                              <a:solidFill>
                                <a:srgbClr val="A50021"/>
                              </a:solidFill>
                              <a:latin typeface="Cambria Math" panose="02040503050406030204" pitchFamily="18" charset="0"/>
                              <a:ea typeface="Cambria Math" panose="02040503050406030204" pitchFamily="18" charset="0"/>
                            </a:rPr>
                            <m:t>𝑚𝑝</m:t>
                          </m:r>
                        </m:num>
                        <m:den>
                          <m:r>
                            <a:rPr lang="en-US" sz="2000" b="0" i="1" smtClean="0">
                              <a:solidFill>
                                <a:srgbClr val="A50021"/>
                              </a:solidFill>
                              <a:latin typeface="Cambria Math" panose="02040503050406030204" pitchFamily="18" charset="0"/>
                              <a:ea typeface="Cambria Math" panose="02040503050406030204" pitchFamily="18" charset="0"/>
                            </a:rPr>
                            <m:t>𝑛</m:t>
                          </m:r>
                          <m:r>
                            <a:rPr lang="en-US" sz="2000" b="0" i="1" smtClean="0">
                              <a:solidFill>
                                <a:srgbClr val="A50021"/>
                              </a:solidFill>
                              <a:latin typeface="Cambria Math" panose="02040503050406030204" pitchFamily="18" charset="0"/>
                              <a:ea typeface="Cambria Math" panose="02040503050406030204" pitchFamily="18" charset="0"/>
                            </a:rPr>
                            <m:t>+</m:t>
                          </m:r>
                          <m:r>
                            <a:rPr lang="en-US" sz="2000" b="0" i="1" smtClean="0">
                              <a:solidFill>
                                <a:srgbClr val="A50021"/>
                              </a:solidFill>
                              <a:latin typeface="Cambria Math" panose="02040503050406030204" pitchFamily="18" charset="0"/>
                              <a:ea typeface="Cambria Math" panose="02040503050406030204" pitchFamily="18" charset="0"/>
                            </a:rPr>
                            <m:t>𝑚</m:t>
                          </m:r>
                        </m:den>
                      </m:f>
                    </m:oMath>
                  </m:oMathPara>
                </a14:m>
                <a:endParaRPr lang="en-US" sz="800" dirty="0">
                  <a:ea typeface="Cambria Math" panose="02040503050406030204" pitchFamily="18" charset="0"/>
                </a:endParaRPr>
              </a:p>
              <a:p>
                <a:pPr marL="53975" indent="0">
                  <a:buNone/>
                </a:pPr>
                <a:endParaRPr lang="en-US" sz="800" dirty="0">
                  <a:ea typeface="Cambria Math" panose="02040503050406030204" pitchFamily="18" charset="0"/>
                </a:endParaRPr>
              </a:p>
              <a:p>
                <a:pPr marL="53975" indent="0">
                  <a:buNone/>
                </a:pPr>
                <a:r>
                  <a:rPr lang="en-US" sz="2000" dirty="0">
                    <a:ea typeface="Cambria Math" panose="02040503050406030204" pitchFamily="18" charset="0"/>
                  </a:rPr>
                  <a:t>     where, </a:t>
                </a:r>
                <a:r>
                  <a:rPr lang="en-US" sz="2000" i="1" dirty="0">
                    <a:ea typeface="Cambria Math" panose="02040503050406030204" pitchFamily="18" charset="0"/>
                  </a:rPr>
                  <a:t>n</a:t>
                </a:r>
                <a:r>
                  <a:rPr lang="en-US" sz="2000" dirty="0">
                    <a:ea typeface="Cambria Math" panose="02040503050406030204" pitchFamily="18" charset="0"/>
                  </a:rPr>
                  <a:t> = total number of instances from </a:t>
                </a:r>
                <a:r>
                  <a:rPr lang="en-US" sz="2000" dirty="0">
                    <a:solidFill>
                      <a:schemeClr val="tx1"/>
                    </a:solidFill>
                    <a:ea typeface="Cambria Math" panose="02040503050406030204" pitchFamily="18" charset="0"/>
                  </a:rPr>
                  <a:t>class </a:t>
                </a:r>
                <a14:m>
                  <m:oMath xmlns:m="http://schemas.openxmlformats.org/officeDocument/2006/math">
                    <m:r>
                      <m:rPr>
                        <m:nor/>
                      </m:rPr>
                      <a:rPr lang="en-US" sz="2000" i="1" dirty="0">
                        <a:solidFill>
                          <a:schemeClr val="tx1"/>
                        </a:solidFill>
                        <a:ea typeface="Cambria Math" panose="02040503050406030204" pitchFamily="18" charset="0"/>
                      </a:rPr>
                      <m:t>C</m:t>
                    </m:r>
                    <m:r>
                      <a:rPr lang="en-US" sz="2000" i="1" baseline="-25000" dirty="0">
                        <a:solidFill>
                          <a:schemeClr val="tx1"/>
                        </a:solidFill>
                        <a:latin typeface="Cambria Math" panose="02040503050406030204" pitchFamily="18" charset="0"/>
                        <a:ea typeface="Cambria Math" panose="02040503050406030204" pitchFamily="18" charset="0"/>
                      </a:rPr>
                      <m:t>𝑖</m:t>
                    </m:r>
                  </m:oMath>
                </a14:m>
                <a:endParaRPr lang="en-US" sz="2000" i="1" dirty="0">
                  <a:solidFill>
                    <a:schemeClr val="tx1"/>
                  </a:solidFill>
                  <a:ea typeface="Cambria Math" panose="02040503050406030204" pitchFamily="18" charset="0"/>
                </a:endParaRPr>
              </a:p>
              <a:p>
                <a:pPr marL="53975"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𝑛</m:t>
                        </m:r>
                      </m:e>
                      <m:sub>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𝑐</m:t>
                            </m:r>
                          </m:e>
                          <m:sub>
                            <m:r>
                              <a:rPr lang="en-US" sz="2000" i="1">
                                <a:solidFill>
                                  <a:schemeClr val="tx1"/>
                                </a:solidFill>
                                <a:latin typeface="Cambria Math" panose="02040503050406030204" pitchFamily="18" charset="0"/>
                                <a:ea typeface="Cambria Math" panose="02040503050406030204" pitchFamily="18" charset="0"/>
                              </a:rPr>
                              <m:t>𝑖</m:t>
                            </m:r>
                          </m:sub>
                        </m:sSub>
                      </m:sub>
                    </m:sSub>
                  </m:oMath>
                </a14:m>
                <a:r>
                  <a:rPr lang="en-US" sz="2000" dirty="0">
                    <a:ea typeface="Cambria Math" panose="02040503050406030204" pitchFamily="18" charset="0"/>
                  </a:rPr>
                  <a:t> = number of training examples from class </a:t>
                </a:r>
                <a14:m>
                  <m:oMath xmlns:m="http://schemas.openxmlformats.org/officeDocument/2006/math">
                    <m:r>
                      <m:rPr>
                        <m:nor/>
                      </m:rPr>
                      <a:rPr lang="en-US" sz="2000" i="1" dirty="0" smtClean="0">
                        <a:solidFill>
                          <a:schemeClr val="tx1"/>
                        </a:solidFill>
                        <a:ea typeface="Cambria Math" panose="02040503050406030204" pitchFamily="18" charset="0"/>
                      </a:rPr>
                      <m:t>C</m:t>
                    </m:r>
                    <m:r>
                      <a:rPr lang="en-US" sz="2000" i="1" baseline="-25000" dirty="0">
                        <a:solidFill>
                          <a:schemeClr val="tx1"/>
                        </a:solidFill>
                        <a:latin typeface="Cambria Math" panose="02040503050406030204" pitchFamily="18" charset="0"/>
                        <a:ea typeface="Cambria Math" panose="02040503050406030204" pitchFamily="18" charset="0"/>
                      </a:rPr>
                      <m:t>𝑖</m:t>
                    </m:r>
                  </m:oMath>
                </a14:m>
                <a:r>
                  <a:rPr lang="en-US" sz="2000" dirty="0">
                    <a:ea typeface="Cambria Math" panose="02040503050406030204" pitchFamily="18" charset="0"/>
                  </a:rPr>
                  <a:t> that take the value </a:t>
                </a:r>
                <a14:m>
                  <m:oMath xmlns:m="http://schemas.openxmlformats.org/officeDocument/2006/math">
                    <m:r>
                      <m:rPr>
                        <m:nor/>
                      </m:rPr>
                      <a:rPr lang="en-US" sz="2000" i="1" dirty="0" smtClean="0">
                        <a:solidFill>
                          <a:schemeClr val="tx1"/>
                        </a:solidFill>
                        <a:ea typeface="Cambria Math" panose="02040503050406030204" pitchFamily="18" charset="0"/>
                      </a:rPr>
                      <m:t>A</m:t>
                    </m:r>
                    <m:r>
                      <m:rPr>
                        <m:nor/>
                      </m:rPr>
                      <a:rPr lang="en-US" sz="2000" i="1" baseline="-25000" dirty="0" smtClean="0">
                        <a:solidFill>
                          <a:schemeClr val="tx1"/>
                        </a:solidFill>
                        <a:ea typeface="Cambria Math" panose="02040503050406030204" pitchFamily="18" charset="0"/>
                      </a:rPr>
                      <m:t>j</m:t>
                    </m:r>
                    <m:r>
                      <m:rPr>
                        <m:nor/>
                      </m:rPr>
                      <a:rPr lang="en-US" sz="2000" i="1" baseline="-25000" dirty="0" smtClean="0">
                        <a:solidFill>
                          <a:schemeClr val="tx1"/>
                        </a:solidFill>
                        <a:ea typeface="Cambria Math" panose="02040503050406030204" pitchFamily="18" charset="0"/>
                      </a:rPr>
                      <m:t> =</m:t>
                    </m:r>
                    <m:r>
                      <m:rPr>
                        <m:nor/>
                      </m:rPr>
                      <a:rPr lang="en-US" sz="2000" b="0" i="1" dirty="0" smtClean="0">
                        <a:solidFill>
                          <a:schemeClr val="tx1"/>
                        </a:solidFill>
                        <a:ea typeface="Cambria Math" panose="02040503050406030204" pitchFamily="18" charset="0"/>
                      </a:rPr>
                      <m:t>a</m:t>
                    </m:r>
                    <m:r>
                      <m:rPr>
                        <m:nor/>
                      </m:rPr>
                      <a:rPr lang="en-US" sz="2000" b="0" i="1" baseline="-25000" dirty="0" smtClean="0">
                        <a:solidFill>
                          <a:schemeClr val="tx1"/>
                        </a:solidFill>
                        <a:ea typeface="Cambria Math" panose="02040503050406030204" pitchFamily="18" charset="0"/>
                      </a:rPr>
                      <m:t>j</m:t>
                    </m:r>
                    <m:r>
                      <m:rPr>
                        <m:nor/>
                      </m:rPr>
                      <a:rPr lang="en-US" sz="2000" i="1" baseline="-25000" dirty="0" smtClean="0">
                        <a:solidFill>
                          <a:schemeClr val="tx1"/>
                        </a:solidFill>
                        <a:ea typeface="Cambria Math" panose="02040503050406030204" pitchFamily="18" charset="0"/>
                      </a:rPr>
                      <m:t> </m:t>
                    </m:r>
                  </m:oMath>
                </a14:m>
                <a:endParaRPr lang="en-US" sz="2000" i="1" dirty="0">
                  <a:ea typeface="Cambria Math" panose="02040503050406030204" pitchFamily="18" charset="0"/>
                </a:endParaRPr>
              </a:p>
              <a:p>
                <a:pPr marL="53975" indent="0">
                  <a:buNone/>
                </a:pPr>
                <a:r>
                  <a:rPr lang="en-US" sz="2000" i="1" dirty="0">
                    <a:ea typeface="Cambria Math" panose="02040503050406030204" pitchFamily="18" charset="0"/>
                  </a:rPr>
                  <a:t>m</a:t>
                </a:r>
                <a:r>
                  <a:rPr lang="en-US" sz="2000" dirty="0">
                    <a:ea typeface="Cambria Math" panose="02040503050406030204" pitchFamily="18" charset="0"/>
                  </a:rPr>
                  <a:t> = it is a parameter known as the equivalent sample size, and</a:t>
                </a:r>
              </a:p>
              <a:p>
                <a:pPr marL="53975" indent="0">
                  <a:buNone/>
                </a:pPr>
                <a:r>
                  <a:rPr lang="en-US" sz="2000" i="1" dirty="0">
                    <a:ea typeface="Cambria Math" panose="02040503050406030204" pitchFamily="18" charset="0"/>
                  </a:rPr>
                  <a:t>p</a:t>
                </a:r>
                <a:r>
                  <a:rPr lang="en-US" sz="2000" dirty="0">
                    <a:ea typeface="Cambria Math" panose="02040503050406030204" pitchFamily="18" charset="0"/>
                  </a:rPr>
                  <a:t> = is a user specified parameter.</a:t>
                </a:r>
              </a:p>
              <a:p>
                <a:pPr marL="53975" indent="0">
                  <a:buNone/>
                </a:pPr>
                <a:endParaRPr lang="en-US" sz="2000"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Note: </a:t>
                </a:r>
              </a:p>
              <a:p>
                <a:pPr marL="53975" indent="0">
                  <a:buNone/>
                </a:pPr>
                <a:r>
                  <a:rPr lang="en-US" sz="2000" dirty="0">
                    <a:solidFill>
                      <a:srgbClr val="0B5ED7"/>
                    </a:solidFill>
                    <a:ea typeface="Cambria Math" panose="02040503050406030204" pitchFamily="18" charset="0"/>
                  </a:rPr>
                  <a:t>If </a:t>
                </a:r>
                <a:r>
                  <a:rPr lang="en-US" sz="2000" i="1" dirty="0">
                    <a:solidFill>
                      <a:srgbClr val="0B5ED7"/>
                    </a:solidFill>
                    <a:ea typeface="Cambria Math" panose="02040503050406030204" pitchFamily="18" charset="0"/>
                  </a:rPr>
                  <a:t>n</a:t>
                </a:r>
                <a:r>
                  <a:rPr lang="en-US" sz="2000" dirty="0">
                    <a:solidFill>
                      <a:srgbClr val="0B5ED7"/>
                    </a:solidFill>
                    <a:ea typeface="Cambria Math" panose="02040503050406030204" pitchFamily="18" charset="0"/>
                  </a:rPr>
                  <a:t> = 0, that is, if there is no training set available, then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𝑃</m:t>
                    </m:r>
                    <m:d>
                      <m:dPr>
                        <m:ctrlPr>
                          <a:rPr lang="en-US" sz="2000" i="1">
                            <a:solidFill>
                              <a:srgbClr val="0B5ED7"/>
                            </a:solidFill>
                            <a:latin typeface="Cambria Math" panose="02040503050406030204" pitchFamily="18" charset="0"/>
                            <a:ea typeface="Cambria Math" panose="02040503050406030204" pitchFamily="18" charset="0"/>
                          </a:rPr>
                        </m:ctrlPr>
                      </m:dPr>
                      <m:e>
                        <m:r>
                          <m:rPr>
                            <m:nor/>
                          </m:rPr>
                          <a:rPr lang="en-US" sz="2000" b="0" i="1" smtClean="0">
                            <a:solidFill>
                              <a:srgbClr val="0B5ED7"/>
                            </a:solidFill>
                            <a:latin typeface="Cambria Math" panose="02040503050406030204" pitchFamily="18" charset="0"/>
                            <a:ea typeface="Cambria Math" panose="02040503050406030204" pitchFamily="18" charset="0"/>
                          </a:rPr>
                          <m:t>a</m:t>
                        </m:r>
                        <m:r>
                          <m:rPr>
                            <m:nor/>
                          </m:rPr>
                          <a:rPr lang="en-US" sz="2000" b="0" i="1" baseline="-25000" dirty="0" smtClean="0">
                            <a:solidFill>
                              <a:srgbClr val="0B5ED7"/>
                            </a:solidFill>
                            <a:ea typeface="Cambria Math" panose="02040503050406030204" pitchFamily="18" charset="0"/>
                          </a:rPr>
                          <m:t>i</m:t>
                        </m:r>
                        <m:r>
                          <m:rPr>
                            <m:nor/>
                          </m:rPr>
                          <a:rPr lang="en-US" sz="2000" i="1" dirty="0">
                            <a:solidFill>
                              <a:srgbClr val="0B5ED7"/>
                            </a:solidFill>
                            <a:ea typeface="Cambria Math" panose="02040503050406030204" pitchFamily="18" charset="0"/>
                          </a:rPr>
                          <m:t>|</m:t>
                        </m:r>
                        <m:r>
                          <m:rPr>
                            <m:nor/>
                          </m:rPr>
                          <a:rPr lang="en-US" sz="2000" i="1" dirty="0">
                            <a:solidFill>
                              <a:srgbClr val="0B5ED7"/>
                            </a:solidFill>
                            <a:ea typeface="Cambria Math" panose="02040503050406030204" pitchFamily="18" charset="0"/>
                          </a:rPr>
                          <m:t>C</m:t>
                        </m:r>
                        <m:r>
                          <a:rPr lang="en-US" sz="2000" i="1" baseline="-25000" dirty="0">
                            <a:solidFill>
                              <a:srgbClr val="0B5ED7"/>
                            </a:solidFill>
                            <a:latin typeface="Cambria Math" panose="02040503050406030204" pitchFamily="18" charset="0"/>
                            <a:ea typeface="Cambria Math" panose="02040503050406030204" pitchFamily="18" charset="0"/>
                          </a:rPr>
                          <m:t>𝑖</m:t>
                        </m:r>
                      </m:e>
                    </m:d>
                  </m:oMath>
                </a14:m>
                <a:r>
                  <a:rPr lang="en-US" sz="2000" i="1" dirty="0">
                    <a:solidFill>
                      <a:srgbClr val="0B5ED7"/>
                    </a:solidFill>
                    <a:ea typeface="Cambria Math" panose="02040503050406030204" pitchFamily="18" charset="0"/>
                  </a:rPr>
                  <a:t> = p</a:t>
                </a:r>
                <a:r>
                  <a:rPr lang="en-US" sz="2000" dirty="0">
                    <a:solidFill>
                      <a:srgbClr val="0B5ED7"/>
                    </a:solidFill>
                    <a:ea typeface="Cambria Math" panose="02040503050406030204" pitchFamily="18" charset="0"/>
                  </a:rPr>
                  <a:t>,</a:t>
                </a:r>
              </a:p>
              <a:p>
                <a:pPr marL="53975" indent="0">
                  <a:buNone/>
                </a:pPr>
                <a:r>
                  <a:rPr lang="en-US" sz="2000" dirty="0">
                    <a:solidFill>
                      <a:srgbClr val="0B5ED7"/>
                    </a:solidFill>
                    <a:ea typeface="Cambria Math" panose="02040503050406030204" pitchFamily="18" charset="0"/>
                  </a:rPr>
                  <a:t>    so, this is a different value, in absence of sample value.</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0" y="1624337"/>
                <a:ext cx="9144000" cy="4732020"/>
              </a:xfrm>
              <a:blipFill rotWithShape="0">
                <a:blip r:embed="rId2" cstate="print"/>
                <a:stretch>
                  <a:fillRect t="-644"/>
                </a:stretch>
              </a:blipFill>
            </p:spPr>
            <p:txBody>
              <a:bodyPr/>
              <a:lstStyle/>
              <a:p>
                <a:r>
                  <a:rPr lang="en-GB">
                    <a:noFill/>
                  </a:rPr>
                  <a:t> </a:t>
                </a:r>
              </a:p>
            </p:txBody>
          </p:sp>
        </mc:Fallback>
      </mc:AlternateContent>
    </p:spTree>
    <p:extLst>
      <p:ext uri="{BB962C8B-B14F-4D97-AF65-F5344CB8AC3E}">
        <p14:creationId xmlns="" xmlns:p14="http://schemas.microsoft.com/office/powerpoint/2010/main" val="109208766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83" y="62528"/>
            <a:ext cx="8229600" cy="1143000"/>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156</a:t>
            </a:fld>
            <a:endParaRPr lang="en-IN" dirty="0">
              <a:solidFill>
                <a:srgbClr val="04617B">
                  <a:shade val="90000"/>
                </a:srgbClr>
              </a:solidFill>
            </a:endParaRPr>
          </a:p>
        </p:txBody>
      </p:sp>
      <p:sp>
        <p:nvSpPr>
          <p:cNvPr id="5" name="Content Placeholder 4"/>
          <p:cNvSpPr>
            <a:spLocks noGrp="1"/>
          </p:cNvSpPr>
          <p:nvPr>
            <p:ph idx="1"/>
          </p:nvPr>
        </p:nvSpPr>
        <p:spPr>
          <a:xfrm>
            <a:off x="387034" y="1624337"/>
            <a:ext cx="8470101" cy="4732020"/>
          </a:xfrm>
        </p:spPr>
        <p:txBody>
          <a:bodyPr>
            <a:normAutofit/>
          </a:bodyPr>
          <a:lstStyle/>
          <a:p>
            <a:pPr marL="53975" indent="0" algn="just">
              <a:buNone/>
            </a:pPr>
            <a:r>
              <a:rPr lang="en-US" sz="2000" dirty="0">
                <a:solidFill>
                  <a:srgbClr val="A50021"/>
                </a:solidFill>
                <a:ea typeface="Cambria Math" panose="02040503050406030204" pitchFamily="18" charset="0"/>
              </a:rPr>
              <a:t>  </a:t>
            </a:r>
            <a:r>
              <a:rPr lang="en-US" sz="2000" b="1" dirty="0">
                <a:solidFill>
                  <a:srgbClr val="0B5ED7"/>
                </a:solidFill>
                <a:ea typeface="Cambria Math" panose="02040503050406030204" pitchFamily="18" charset="0"/>
              </a:rPr>
              <a:t>Example 1:</a:t>
            </a:r>
          </a:p>
        </p:txBody>
      </p:sp>
      <p:graphicFrame>
        <p:nvGraphicFramePr>
          <p:cNvPr id="3" name="Object 2"/>
          <p:cNvGraphicFramePr>
            <a:graphicFrameLocks/>
          </p:cNvGraphicFramePr>
          <p:nvPr>
            <p:extLst>
              <p:ext uri="{D42A27DB-BD31-4B8C-83A1-F6EECF244321}">
                <p14:modId xmlns="" xmlns:p14="http://schemas.microsoft.com/office/powerpoint/2010/main" val="2670358331"/>
              </p:ext>
            </p:extLst>
          </p:nvPr>
        </p:nvGraphicFramePr>
        <p:xfrm>
          <a:off x="3429000" y="1371600"/>
          <a:ext cx="5105400" cy="5166360"/>
        </p:xfrm>
        <a:graphic>
          <a:graphicData uri="http://schemas.openxmlformats.org/presentationml/2006/ole">
            <p:oleObj spid="_x0000_s66576" name="Worksheet" r:id="rId3" imgW="4324288" imgH="4457700" progId="">
              <p:embed/>
            </p:oleObj>
          </a:graphicData>
        </a:graphic>
      </p:graphicFrame>
      <p:sp>
        <p:nvSpPr>
          <p:cNvPr id="7" name="Text Box 4"/>
          <p:cNvSpPr txBox="1">
            <a:spLocks noChangeArrowheads="1"/>
          </p:cNvSpPr>
          <p:nvPr/>
        </p:nvSpPr>
        <p:spPr bwMode="auto">
          <a:xfrm>
            <a:off x="223289" y="2263141"/>
            <a:ext cx="3349337"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lnSpc>
                <a:spcPct val="110000"/>
              </a:lnSpc>
            </a:pPr>
            <a:r>
              <a:rPr lang="en-US" altLang="zh-TW" sz="2000" dirty="0">
                <a:solidFill>
                  <a:srgbClr val="0B5ED7"/>
                </a:solidFill>
                <a:ea typeface="新細明體" charset="-120"/>
              </a:rPr>
              <a:t>Class:</a:t>
            </a:r>
          </a:p>
          <a:p>
            <a:pPr eaLnBrk="1" hangingPunct="1">
              <a:lnSpc>
                <a:spcPct val="110000"/>
              </a:lnSpc>
            </a:pPr>
            <a:r>
              <a:rPr lang="en-US" altLang="zh-TW" sz="2000" dirty="0">
                <a:solidFill>
                  <a:srgbClr val="0B5ED7"/>
                </a:solidFill>
                <a:ea typeface="新細明體" charset="-120"/>
              </a:rPr>
              <a:t>C1:buys_computer = ‘yes’</a:t>
            </a:r>
          </a:p>
          <a:p>
            <a:pPr eaLnBrk="1" hangingPunct="1">
              <a:lnSpc>
                <a:spcPct val="110000"/>
              </a:lnSpc>
            </a:pPr>
            <a:r>
              <a:rPr lang="en-US" altLang="zh-TW" sz="2000" dirty="0">
                <a:solidFill>
                  <a:srgbClr val="0B5ED7"/>
                </a:solidFill>
                <a:ea typeface="新細明體" charset="-120"/>
              </a:rPr>
              <a:t>C2:buys_computer = ‘no’</a:t>
            </a:r>
          </a:p>
          <a:p>
            <a:pPr eaLnBrk="1" hangingPunct="1">
              <a:lnSpc>
                <a:spcPct val="110000"/>
              </a:lnSpc>
            </a:pPr>
            <a:endParaRPr lang="en-US" altLang="zh-TW" sz="2000" dirty="0">
              <a:solidFill>
                <a:srgbClr val="0B5ED7"/>
              </a:solidFill>
              <a:ea typeface="新細明體" charset="-120"/>
            </a:endParaRPr>
          </a:p>
          <a:p>
            <a:pPr eaLnBrk="1" hangingPunct="1">
              <a:lnSpc>
                <a:spcPct val="110000"/>
              </a:lnSpc>
            </a:pPr>
            <a:r>
              <a:rPr lang="en-US" altLang="zh-TW" sz="2000" dirty="0">
                <a:solidFill>
                  <a:srgbClr val="0B5ED7"/>
                </a:solidFill>
                <a:ea typeface="新細明體" charset="-120"/>
              </a:rPr>
              <a:t>Data instance </a:t>
            </a:r>
          </a:p>
          <a:p>
            <a:pPr eaLnBrk="1" hangingPunct="1">
              <a:lnSpc>
                <a:spcPct val="110000"/>
              </a:lnSpc>
            </a:pPr>
            <a:r>
              <a:rPr lang="en-US" altLang="zh-TW" sz="2000" dirty="0">
                <a:solidFill>
                  <a:srgbClr val="0B5ED7"/>
                </a:solidFill>
                <a:ea typeface="新細明體" charset="-120"/>
              </a:rPr>
              <a:t>X = (</a:t>
            </a:r>
            <a:r>
              <a:rPr lang="en-US" altLang="zh-TW" sz="2000" dirty="0">
                <a:solidFill>
                  <a:srgbClr val="073C8B"/>
                </a:solidFill>
                <a:ea typeface="新細明體" charset="-120"/>
              </a:rPr>
              <a:t>age &lt;=30</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Income = </a:t>
            </a:r>
            <a:r>
              <a:rPr lang="en-US" altLang="zh-TW" sz="2000" dirty="0">
                <a:solidFill>
                  <a:srgbClr val="073C8B"/>
                </a:solidFill>
                <a:ea typeface="新細明體" charset="-120"/>
              </a:rPr>
              <a:t>medium</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Student = </a:t>
            </a:r>
            <a:r>
              <a:rPr lang="en-US" altLang="zh-TW" sz="2000" dirty="0">
                <a:solidFill>
                  <a:srgbClr val="073C8B"/>
                </a:solidFill>
                <a:ea typeface="新細明體" charset="-120"/>
              </a:rPr>
              <a:t>yes</a:t>
            </a:r>
          </a:p>
          <a:p>
            <a:pPr eaLnBrk="1" hangingPunct="1">
              <a:lnSpc>
                <a:spcPct val="110000"/>
              </a:lnSpc>
            </a:pPr>
            <a:r>
              <a:rPr lang="en-US" altLang="zh-TW" sz="2000" dirty="0" err="1">
                <a:solidFill>
                  <a:srgbClr val="0B5ED7"/>
                </a:solidFill>
                <a:ea typeface="新細明體" charset="-120"/>
              </a:rPr>
              <a:t>Credit_rating</a:t>
            </a:r>
            <a:r>
              <a:rPr lang="en-US" altLang="zh-TW" sz="2000" dirty="0">
                <a:solidFill>
                  <a:srgbClr val="0B5ED7"/>
                </a:solidFill>
                <a:ea typeface="新細明體" charset="-120"/>
              </a:rPr>
              <a:t> = </a:t>
            </a:r>
            <a:r>
              <a:rPr lang="en-US" altLang="zh-TW" sz="2000" dirty="0">
                <a:solidFill>
                  <a:srgbClr val="073C8B"/>
                </a:solidFill>
                <a:ea typeface="新細明體" charset="-120"/>
              </a:rPr>
              <a:t>fair</a:t>
            </a:r>
            <a:r>
              <a:rPr lang="en-US" altLang="zh-TW" sz="2000" dirty="0">
                <a:solidFill>
                  <a:srgbClr val="0B5ED7"/>
                </a:solidFill>
                <a:ea typeface="新細明體" charset="-120"/>
              </a:rPr>
              <a:t>)</a:t>
            </a:r>
          </a:p>
        </p:txBody>
      </p:sp>
    </p:spTree>
    <p:extLst>
      <p:ext uri="{BB962C8B-B14F-4D97-AF65-F5344CB8AC3E}">
        <p14:creationId xmlns="" xmlns:p14="http://schemas.microsoft.com/office/powerpoint/2010/main" val="269472882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60648"/>
            <a:ext cx="8229600" cy="1004272"/>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157</a:t>
            </a:fld>
            <a:endParaRPr lang="en-IN" dirty="0">
              <a:solidFill>
                <a:srgbClr val="04617B">
                  <a:shade val="90000"/>
                </a:srgbClr>
              </a:solidFill>
            </a:endParaRPr>
          </a:p>
        </p:txBody>
      </p:sp>
      <p:sp>
        <p:nvSpPr>
          <p:cNvPr id="10" name="Rectangle 3"/>
          <p:cNvSpPr txBox="1">
            <a:spLocks noChangeArrowheads="1"/>
          </p:cNvSpPr>
          <p:nvPr/>
        </p:nvSpPr>
        <p:spPr>
          <a:xfrm>
            <a:off x="297719" y="1424940"/>
            <a:ext cx="8410557" cy="5105400"/>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80000"/>
              </a:lnSpc>
            </a:pPr>
            <a:r>
              <a:rPr lang="en-US" altLang="zh-TW" sz="2000" dirty="0">
                <a:solidFill>
                  <a:srgbClr val="0B5ED7"/>
                </a:solidFill>
                <a:ea typeface="新細明體" charset="-120"/>
              </a:rPr>
              <a:t>P(</a:t>
            </a:r>
            <a:r>
              <a:rPr lang="en-US" altLang="zh-TW" sz="2000" dirty="0" err="1">
                <a:solidFill>
                  <a:srgbClr val="0B5ED7"/>
                </a:solidFill>
                <a:ea typeface="新細明體" charset="-120"/>
              </a:rPr>
              <a:t>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9/14 = 0.643</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5/14= 0.357</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2000" dirty="0">
                <a:solidFill>
                  <a:srgbClr val="0B5ED7"/>
                </a:solidFill>
                <a:ea typeface="新細明體" charset="-120"/>
              </a:rPr>
              <a:t>Compute P(</a:t>
            </a:r>
            <a:r>
              <a:rPr lang="en-US" altLang="zh-TW" sz="2000" dirty="0" err="1">
                <a:solidFill>
                  <a:srgbClr val="0B5ED7"/>
                </a:solidFill>
                <a:ea typeface="新細明體" charset="-120"/>
              </a:rPr>
              <a:t>X|C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for each class</a:t>
            </a:r>
          </a:p>
          <a:p>
            <a:pPr>
              <a:lnSpc>
                <a:spcPct val="80000"/>
              </a:lnSpc>
              <a:buFont typeface="Wingdings" pitchFamily="2" charset="2"/>
              <a:buNone/>
            </a:pPr>
            <a:r>
              <a:rPr lang="en-US" altLang="zh-TW" sz="1600" dirty="0">
                <a:solidFill>
                  <a:srgbClr val="0B5ED7"/>
                </a:solidFill>
                <a:ea typeface="新細明體" charset="-120"/>
              </a:rPr>
              <a:t>     P(age = “&lt;=30”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2/9 = 0.222</a:t>
            </a:r>
          </a:p>
          <a:p>
            <a:pPr>
              <a:lnSpc>
                <a:spcPct val="80000"/>
              </a:lnSpc>
              <a:buFont typeface="Wingdings" pitchFamily="2" charset="2"/>
              <a:buNone/>
            </a:pPr>
            <a:r>
              <a:rPr lang="en-US" altLang="zh-TW" sz="1600" dirty="0">
                <a:solidFill>
                  <a:srgbClr val="0B5ED7"/>
                </a:solidFill>
                <a:ea typeface="新細明體" charset="-120"/>
              </a:rPr>
              <a:t>     P(age = “&lt;= 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3/5 = 0.6</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4/9 = 0.444</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1/5 = 0.2</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1600" b="1" dirty="0">
                <a:solidFill>
                  <a:srgbClr val="0B5ED7"/>
                </a:solidFill>
                <a:ea typeface="新細明體" charset="-120"/>
              </a:rPr>
              <a:t> X = (age &lt;= 30 , income = medium, student = yes, </a:t>
            </a:r>
            <a:r>
              <a:rPr lang="en-US" altLang="zh-TW" sz="1600" b="1" dirty="0" err="1">
                <a:solidFill>
                  <a:srgbClr val="0B5ED7"/>
                </a:solidFill>
                <a:ea typeface="新細明體" charset="-120"/>
              </a:rPr>
              <a:t>credit_rating</a:t>
            </a:r>
            <a:r>
              <a:rPr lang="en-US" altLang="zh-TW" sz="1600" b="1" dirty="0">
                <a:solidFill>
                  <a:srgbClr val="0B5ED7"/>
                </a:solidFill>
                <a:ea typeface="新細明體" charset="-120"/>
              </a:rPr>
              <a:t> = fair)</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dirty="0">
                <a:solidFill>
                  <a:srgbClr val="0B5ED7"/>
                </a:solidFill>
                <a:ea typeface="新細明體" charset="-120"/>
              </a:rPr>
              <a:t> </a:t>
            </a: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a:t>
            </a: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0.222 × 0.444 × 0.667 × 0.667 = 0.044</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0.6 × 0.4 × 0.2 × 0.4 = 0.019</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)*P(</a:t>
            </a:r>
            <a:r>
              <a:rPr lang="en-US" altLang="zh-TW" sz="1600" b="1" dirty="0" err="1">
                <a:solidFill>
                  <a:srgbClr val="0B5ED7"/>
                </a:solidFill>
                <a:ea typeface="新細明體" charset="-120"/>
              </a:rPr>
              <a:t>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0.028</a:t>
            </a:r>
          </a:p>
          <a:p>
            <a:pPr>
              <a:lnSpc>
                <a:spcPct val="80000"/>
              </a:lnSpc>
              <a:buFont typeface="Wingdings" pitchFamily="2" charset="2"/>
              <a:buNone/>
            </a:pPr>
            <a:r>
              <a:rPr lang="en-US" altLang="zh-TW" sz="1600" b="1"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0.007</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Therefore,  X belongs to class (“</a:t>
            </a:r>
            <a:r>
              <a:rPr lang="en-US" altLang="zh-TW" sz="1600" b="1" dirty="0" err="1">
                <a:solidFill>
                  <a:srgbClr val="0B5ED7"/>
                </a:solidFill>
                <a:ea typeface="新細明體" charset="-120"/>
              </a:rPr>
              <a:t>buys_computer</a:t>
            </a:r>
            <a:r>
              <a:rPr lang="en-US" altLang="zh-TW" sz="1600" b="1" dirty="0">
                <a:solidFill>
                  <a:srgbClr val="0B5ED7"/>
                </a:solidFill>
                <a:ea typeface="新細明體" charset="-120"/>
              </a:rPr>
              <a:t> = yes”)</a:t>
            </a:r>
            <a:r>
              <a:rPr lang="en-US" altLang="zh-TW" sz="1400" b="1" dirty="0">
                <a:solidFill>
                  <a:srgbClr val="0B5ED7"/>
                </a:solidFill>
                <a:ea typeface="新細明體" charset="-120"/>
              </a:rPr>
              <a:t>	</a:t>
            </a:r>
            <a:r>
              <a:rPr lang="en-US" altLang="zh-TW" sz="1400" b="1" dirty="0">
                <a:ea typeface="新細明體" charset="-120"/>
              </a:rPr>
              <a:t>	</a:t>
            </a:r>
          </a:p>
        </p:txBody>
      </p:sp>
    </p:spTree>
    <p:extLst>
      <p:ext uri="{BB962C8B-B14F-4D97-AF65-F5344CB8AC3E}">
        <p14:creationId xmlns="" xmlns:p14="http://schemas.microsoft.com/office/powerpoint/2010/main" val="38103464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Bayesian belief network</a:t>
            </a:r>
          </a:p>
        </p:txBody>
      </p:sp>
      <p:sp>
        <p:nvSpPr>
          <p:cNvPr id="181251" name="Rectangle 3"/>
          <p:cNvSpPr>
            <a:spLocks noGrp="1" noChangeArrowheads="1"/>
          </p:cNvSpPr>
          <p:nvPr>
            <p:ph type="body" idx="1"/>
          </p:nvPr>
        </p:nvSpPr>
        <p:spPr>
          <a:xfrm>
            <a:off x="908050" y="2057400"/>
            <a:ext cx="7700963" cy="4191000"/>
          </a:xfrm>
        </p:spPr>
        <p:txBody>
          <a:bodyPr/>
          <a:lstStyle/>
          <a:p>
            <a:pPr algn="just">
              <a:spcBef>
                <a:spcPct val="40000"/>
              </a:spcBef>
              <a:spcAft>
                <a:spcPct val="25000"/>
              </a:spcAft>
              <a:buFontTx/>
              <a:buNone/>
            </a:pPr>
            <a:r>
              <a:rPr lang="en-US" dirty="0">
                <a:sym typeface="Symbol" pitchFamily="18" charset="2"/>
              </a:rPr>
              <a:t> </a:t>
            </a:r>
          </a:p>
          <a:p>
            <a:pPr lvl="1">
              <a:spcBef>
                <a:spcPct val="40000"/>
              </a:spcBef>
              <a:spcAft>
                <a:spcPct val="25000"/>
              </a:spcAft>
              <a:buFontTx/>
              <a:buNone/>
            </a:pPr>
            <a:r>
              <a:rPr lang="en-US" dirty="0">
                <a:sym typeface="Symbol" pitchFamily="18" charset="2"/>
              </a:rPr>
              <a:t>	Bayesian belief networks assume conditional independence only between </a:t>
            </a:r>
            <a:r>
              <a:rPr lang="en-US" dirty="0">
                <a:solidFill>
                  <a:schemeClr val="accent1"/>
                </a:solidFill>
                <a:sym typeface="Symbol" pitchFamily="18" charset="2"/>
              </a:rPr>
              <a:t>subsets</a:t>
            </a:r>
            <a:r>
              <a:rPr lang="en-US" dirty="0">
                <a:sym typeface="Symbol" pitchFamily="18" charset="2"/>
              </a:rPr>
              <a:t> of the attributes</a:t>
            </a:r>
          </a:p>
          <a:p>
            <a:pPr lvl="1">
              <a:spcBef>
                <a:spcPct val="40000"/>
              </a:spcBef>
              <a:spcAft>
                <a:spcPct val="25000"/>
              </a:spcAft>
            </a:pPr>
            <a:r>
              <a:rPr lang="en-US" i="1" dirty="0">
                <a:sym typeface="Symbol" pitchFamily="18" charset="2"/>
              </a:rPr>
              <a:t>	</a:t>
            </a:r>
            <a:r>
              <a:rPr lang="en-US" dirty="0">
                <a:sym typeface="Symbol" pitchFamily="18" charset="2"/>
              </a:rPr>
              <a:t>Conditional independence</a:t>
            </a:r>
          </a:p>
          <a:p>
            <a:pPr lvl="2">
              <a:spcBef>
                <a:spcPct val="40000"/>
              </a:spcBef>
              <a:spcAft>
                <a:spcPct val="25000"/>
              </a:spcAft>
            </a:pPr>
            <a:r>
              <a:rPr lang="en-US" dirty="0">
                <a:sym typeface="Symbol" pitchFamily="18" charset="2"/>
              </a:rPr>
              <a:t>Discrete-valued random variables </a:t>
            </a:r>
            <a:r>
              <a:rPr lang="en-US" i="1" dirty="0">
                <a:sym typeface="Symbol" pitchFamily="18" charset="2"/>
              </a:rPr>
              <a:t>X,Y,Z </a:t>
            </a:r>
          </a:p>
          <a:p>
            <a:pPr lvl="2">
              <a:spcBef>
                <a:spcPct val="40000"/>
              </a:spcBef>
              <a:spcAft>
                <a:spcPct val="25000"/>
              </a:spcAft>
            </a:pPr>
            <a:r>
              <a:rPr lang="en-US" i="1" dirty="0">
                <a:sym typeface="Symbol" pitchFamily="18" charset="2"/>
              </a:rPr>
              <a:t>X</a:t>
            </a:r>
            <a:r>
              <a:rPr lang="en-US" dirty="0">
                <a:sym typeface="Symbol" pitchFamily="18" charset="2"/>
              </a:rPr>
              <a:t> is conditionally independent of </a:t>
            </a:r>
            <a:r>
              <a:rPr lang="en-US" i="1" dirty="0">
                <a:sym typeface="Symbol" pitchFamily="18" charset="2"/>
              </a:rPr>
              <a:t>Y</a:t>
            </a:r>
            <a:r>
              <a:rPr lang="en-US" dirty="0">
                <a:sym typeface="Symbol" pitchFamily="18" charset="2"/>
              </a:rPr>
              <a:t> given </a:t>
            </a:r>
            <a:r>
              <a:rPr lang="en-US" i="1" dirty="0">
                <a:sym typeface="Symbol" pitchFamily="18" charset="2"/>
              </a:rPr>
              <a:t>Z </a:t>
            </a:r>
            <a:r>
              <a:rPr lang="en-US" dirty="0">
                <a:sym typeface="Symbol" pitchFamily="18" charset="2"/>
              </a:rPr>
              <a:t>if</a:t>
            </a:r>
          </a:p>
          <a:p>
            <a:pPr lvl="2">
              <a:spcBef>
                <a:spcPct val="40000"/>
              </a:spcBef>
              <a:spcAft>
                <a:spcPct val="25000"/>
              </a:spcAft>
              <a:buFontTx/>
              <a:buNone/>
            </a:pPr>
            <a:r>
              <a:rPr lang="en-US" dirty="0">
                <a:sym typeface="Symbol" pitchFamily="18" charset="2"/>
              </a:rPr>
              <a:t>			</a:t>
            </a:r>
            <a:r>
              <a:rPr lang="en-US" i="1" dirty="0">
                <a:sym typeface="Symbol" pitchFamily="18" charset="2"/>
              </a:rPr>
              <a:t>P</a:t>
            </a:r>
            <a:r>
              <a:rPr lang="en-US" dirty="0">
                <a:sym typeface="Symbol" pitchFamily="18" charset="2"/>
              </a:rPr>
              <a:t>(</a:t>
            </a:r>
            <a:r>
              <a:rPr lang="en-US" i="1" dirty="0">
                <a:sym typeface="Symbol" pitchFamily="18" charset="2"/>
              </a:rPr>
              <a:t>X </a:t>
            </a:r>
            <a:r>
              <a:rPr lang="en-US" dirty="0">
                <a:sym typeface="Symbol" pitchFamily="18" charset="2"/>
              </a:rPr>
              <a:t>|</a:t>
            </a:r>
            <a:r>
              <a:rPr lang="en-US" i="1" dirty="0">
                <a:sym typeface="Symbol" pitchFamily="18" charset="2"/>
              </a:rPr>
              <a:t>Y,Z</a:t>
            </a:r>
            <a:r>
              <a:rPr lang="en-US" dirty="0">
                <a:sym typeface="Symbol" pitchFamily="18" charset="2"/>
              </a:rPr>
              <a:t>)= </a:t>
            </a:r>
            <a:r>
              <a:rPr lang="en-US" i="1" dirty="0">
                <a:sym typeface="Symbol" pitchFamily="18" charset="2"/>
              </a:rPr>
              <a:t>P</a:t>
            </a:r>
            <a:r>
              <a:rPr lang="en-US" dirty="0">
                <a:sym typeface="Symbol" pitchFamily="18" charset="2"/>
              </a:rPr>
              <a:t>(</a:t>
            </a:r>
            <a:r>
              <a:rPr lang="en-US" i="1" dirty="0">
                <a:sym typeface="Symbol" pitchFamily="18" charset="2"/>
              </a:rPr>
              <a:t>X </a:t>
            </a:r>
            <a:r>
              <a:rPr lang="en-US" dirty="0">
                <a:sym typeface="Symbol" pitchFamily="18" charset="2"/>
              </a:rPr>
              <a:t>|</a:t>
            </a:r>
            <a:r>
              <a:rPr lang="en-US" i="1" dirty="0">
                <a:sym typeface="Symbol" pitchFamily="18" charset="2"/>
              </a:rPr>
              <a:t>Z</a:t>
            </a:r>
            <a:r>
              <a:rPr lang="en-US" dirty="0">
                <a:sym typeface="Symbol" pitchFamily="18" charset="2"/>
              </a:rPr>
              <a:t>) </a:t>
            </a: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Bayesian belief network</a:t>
            </a:r>
          </a:p>
        </p:txBody>
      </p:sp>
      <p:sp>
        <p:nvSpPr>
          <p:cNvPr id="243715" name="Rectangle 3"/>
          <p:cNvSpPr>
            <a:spLocks noGrp="1" noChangeArrowheads="1"/>
          </p:cNvSpPr>
          <p:nvPr>
            <p:ph type="body" idx="1"/>
          </p:nvPr>
        </p:nvSpPr>
        <p:spPr>
          <a:xfrm>
            <a:off x="908050" y="2057400"/>
            <a:ext cx="7700963" cy="4191000"/>
          </a:xfrm>
        </p:spPr>
        <p:txBody>
          <a:bodyPr/>
          <a:lstStyle/>
          <a:p>
            <a:pPr algn="just">
              <a:spcBef>
                <a:spcPct val="40000"/>
              </a:spcBef>
              <a:spcAft>
                <a:spcPct val="25000"/>
              </a:spcAft>
              <a:buFontTx/>
              <a:buNone/>
            </a:pPr>
            <a:r>
              <a:rPr lang="en-US">
                <a:sym typeface="Symbol" pitchFamily="18" charset="2"/>
              </a:rPr>
              <a:t> </a:t>
            </a:r>
          </a:p>
        </p:txBody>
      </p:sp>
      <p:pic>
        <p:nvPicPr>
          <p:cNvPr id="243716" name="Picture 4"/>
          <p:cNvPicPr>
            <a:picLocks noChangeAspect="1" noChangeArrowheads="1"/>
          </p:cNvPicPr>
          <p:nvPr/>
        </p:nvPicPr>
        <p:blipFill>
          <a:blip r:embed="rId3" cstate="print"/>
          <a:srcRect l="5959" t="14726" r="2979" b="47543"/>
          <a:stretch>
            <a:fillRect/>
          </a:stretch>
        </p:blipFill>
        <p:spPr bwMode="auto">
          <a:xfrm>
            <a:off x="1524000" y="2057400"/>
            <a:ext cx="6781800" cy="4191000"/>
          </a:xfrm>
          <a:prstGeom prst="rect">
            <a:avLst/>
          </a:prstGeom>
          <a:noFill/>
          <a:ln w="12700">
            <a:noFill/>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29908" t="69946" r="41626" b="6235"/>
          <a:stretch>
            <a:fillRect/>
          </a:stretch>
        </p:blipFill>
        <p:spPr bwMode="auto">
          <a:xfrm>
            <a:off x="304800" y="838200"/>
            <a:ext cx="883920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dirty="0"/>
              <a:t>Bayesian belief network</a:t>
            </a:r>
          </a:p>
        </p:txBody>
      </p:sp>
      <p:sp>
        <p:nvSpPr>
          <p:cNvPr id="183299" name="Rectangle 3"/>
          <p:cNvSpPr>
            <a:spLocks noGrp="1" noChangeArrowheads="1"/>
          </p:cNvSpPr>
          <p:nvPr>
            <p:ph type="body" idx="1"/>
          </p:nvPr>
        </p:nvSpPr>
        <p:spPr>
          <a:xfrm>
            <a:off x="908050" y="2057400"/>
            <a:ext cx="7700963" cy="4191000"/>
          </a:xfrm>
        </p:spPr>
        <p:txBody>
          <a:bodyPr/>
          <a:lstStyle/>
          <a:p>
            <a:pPr lvl="1" algn="just">
              <a:spcBef>
                <a:spcPct val="40000"/>
              </a:spcBef>
              <a:spcAft>
                <a:spcPct val="25000"/>
              </a:spcAft>
              <a:buFontTx/>
              <a:buNone/>
            </a:pPr>
            <a:r>
              <a:rPr lang="en-US" b="1" dirty="0">
                <a:sym typeface="Symbol" pitchFamily="18" charset="2"/>
              </a:rPr>
              <a:t>Representation</a:t>
            </a:r>
          </a:p>
          <a:p>
            <a:pPr lvl="2">
              <a:spcBef>
                <a:spcPct val="40000"/>
              </a:spcBef>
              <a:spcAft>
                <a:spcPct val="25000"/>
              </a:spcAft>
            </a:pPr>
            <a:r>
              <a:rPr lang="en-US" sz="2200" dirty="0">
                <a:sym typeface="Symbol" pitchFamily="18" charset="2"/>
              </a:rPr>
              <a:t>A Bayesian network represents the </a:t>
            </a:r>
            <a:r>
              <a:rPr lang="en-US" sz="2200" dirty="0">
                <a:solidFill>
                  <a:schemeClr val="accent1"/>
                </a:solidFill>
                <a:sym typeface="Symbol" pitchFamily="18" charset="2"/>
              </a:rPr>
              <a:t>joint probability distribution</a:t>
            </a:r>
            <a:r>
              <a:rPr lang="en-US" sz="2200" dirty="0">
                <a:sym typeface="Symbol" pitchFamily="18" charset="2"/>
              </a:rPr>
              <a:t> of a set of variables</a:t>
            </a:r>
          </a:p>
          <a:p>
            <a:pPr lvl="2">
              <a:spcBef>
                <a:spcPct val="40000"/>
              </a:spcBef>
              <a:spcAft>
                <a:spcPct val="25000"/>
              </a:spcAft>
            </a:pPr>
            <a:r>
              <a:rPr lang="en-US" sz="2200" dirty="0">
                <a:sym typeface="Symbol" pitchFamily="18" charset="2"/>
              </a:rPr>
              <a:t>Each variable is represented by a node</a:t>
            </a:r>
          </a:p>
          <a:p>
            <a:pPr lvl="2">
              <a:spcBef>
                <a:spcPct val="40000"/>
              </a:spcBef>
              <a:spcAft>
                <a:spcPct val="25000"/>
              </a:spcAft>
            </a:pPr>
            <a:r>
              <a:rPr lang="en-US" sz="2200" dirty="0">
                <a:sym typeface="Symbol" pitchFamily="18" charset="2"/>
              </a:rPr>
              <a:t>Conditional independence assumptions are indicated by a directed acyclic graph</a:t>
            </a:r>
          </a:p>
          <a:p>
            <a:pPr lvl="2">
              <a:spcBef>
                <a:spcPct val="40000"/>
              </a:spcBef>
              <a:spcAft>
                <a:spcPct val="25000"/>
              </a:spcAft>
            </a:pPr>
            <a:r>
              <a:rPr lang="en-US" sz="2200" dirty="0">
                <a:sym typeface="Symbol" pitchFamily="18" charset="2"/>
              </a:rPr>
              <a:t>Variables are conditionally independent of its </a:t>
            </a:r>
            <a:r>
              <a:rPr lang="en-US" sz="2200" dirty="0" err="1">
                <a:sym typeface="Symbol" pitchFamily="18" charset="2"/>
              </a:rPr>
              <a:t>nondescendents</a:t>
            </a:r>
            <a:r>
              <a:rPr lang="en-US" sz="2200" dirty="0">
                <a:sym typeface="Symbol" pitchFamily="18" charset="2"/>
              </a:rPr>
              <a:t> in the network given its </a:t>
            </a:r>
            <a:r>
              <a:rPr lang="en-US" sz="2200" dirty="0" err="1">
                <a:sym typeface="Symbol" pitchFamily="18" charset="2"/>
              </a:rPr>
              <a:t>inmediate</a:t>
            </a:r>
            <a:r>
              <a:rPr lang="en-US" sz="2200" dirty="0">
                <a:sym typeface="Symbol" pitchFamily="18" charset="2"/>
              </a:rPr>
              <a:t> predecessors</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dirty="0"/>
              <a:t>Bayesian belief network</a:t>
            </a:r>
          </a:p>
        </p:txBody>
      </p:sp>
      <p:sp>
        <p:nvSpPr>
          <p:cNvPr id="185347" name="Rectangle 3"/>
          <p:cNvSpPr>
            <a:spLocks noGrp="1" noChangeArrowheads="1"/>
          </p:cNvSpPr>
          <p:nvPr>
            <p:ph type="body" idx="1"/>
          </p:nvPr>
        </p:nvSpPr>
        <p:spPr>
          <a:xfrm>
            <a:off x="908050" y="2057400"/>
            <a:ext cx="7700963" cy="4191000"/>
          </a:xfrm>
        </p:spPr>
        <p:txBody>
          <a:bodyPr/>
          <a:lstStyle/>
          <a:p>
            <a:pPr lvl="1">
              <a:spcBef>
                <a:spcPct val="40000"/>
              </a:spcBef>
              <a:spcAft>
                <a:spcPct val="25000"/>
              </a:spcAft>
            </a:pPr>
            <a:endParaRPr lang="en-US" sz="1200">
              <a:sym typeface="Symbol" pitchFamily="18" charset="2"/>
            </a:endParaRPr>
          </a:p>
          <a:p>
            <a:pPr lvl="1">
              <a:spcBef>
                <a:spcPct val="40000"/>
              </a:spcBef>
              <a:spcAft>
                <a:spcPct val="40000"/>
              </a:spcAft>
              <a:buFontTx/>
              <a:buNone/>
            </a:pPr>
            <a:r>
              <a:rPr lang="en-US">
                <a:sym typeface="Symbol" pitchFamily="18" charset="2"/>
              </a:rPr>
              <a:t>The joint probabilities are calculated as</a:t>
            </a:r>
          </a:p>
          <a:p>
            <a:pPr lvl="1">
              <a:spcBef>
                <a:spcPct val="40000"/>
              </a:spcBef>
              <a:spcAft>
                <a:spcPct val="40000"/>
              </a:spcAft>
              <a:buFontTx/>
              <a:buNone/>
            </a:pPr>
            <a:r>
              <a:rPr lang="en-US" i="1">
                <a:sym typeface="Symbol" pitchFamily="18" charset="2"/>
              </a:rPr>
              <a:t>		       P</a:t>
            </a:r>
            <a:r>
              <a:rPr lang="en-US">
                <a:sym typeface="Symbol" pitchFamily="18" charset="2"/>
              </a:rPr>
              <a:t>(</a:t>
            </a:r>
            <a:r>
              <a:rPr lang="en-US" i="1">
                <a:sym typeface="Symbol" pitchFamily="18" charset="2"/>
              </a:rPr>
              <a:t>Y</a:t>
            </a:r>
            <a:r>
              <a:rPr lang="en-US" baseline="-14000">
                <a:sym typeface="Symbol" pitchFamily="18" charset="2"/>
              </a:rPr>
              <a:t>1</a:t>
            </a:r>
            <a:r>
              <a:rPr lang="en-US">
                <a:sym typeface="Symbol" pitchFamily="18" charset="2"/>
              </a:rPr>
              <a:t>,</a:t>
            </a:r>
            <a:r>
              <a:rPr lang="en-US" i="1">
                <a:sym typeface="Symbol" pitchFamily="18" charset="2"/>
              </a:rPr>
              <a:t>Y</a:t>
            </a:r>
            <a:r>
              <a:rPr lang="en-US" baseline="-14000">
                <a:sym typeface="Symbol" pitchFamily="18" charset="2"/>
              </a:rPr>
              <a:t>2</a:t>
            </a:r>
            <a:r>
              <a:rPr lang="en-US">
                <a:sym typeface="Symbol" pitchFamily="18" charset="2"/>
              </a:rPr>
              <a:t>,...,</a:t>
            </a:r>
            <a:r>
              <a:rPr lang="en-US" i="1">
                <a:sym typeface="Symbol" pitchFamily="18" charset="2"/>
              </a:rPr>
              <a:t>Y</a:t>
            </a:r>
            <a:r>
              <a:rPr lang="en-US" i="1" baseline="-14000">
                <a:sym typeface="Symbol" pitchFamily="18" charset="2"/>
              </a:rPr>
              <a:t>n</a:t>
            </a:r>
            <a:r>
              <a:rPr lang="en-US">
                <a:sym typeface="Symbol" pitchFamily="18" charset="2"/>
              </a:rPr>
              <a:t>) = </a:t>
            </a:r>
            <a:r>
              <a:rPr lang="en-US" baseline="-12000">
                <a:sym typeface="Symbol" pitchFamily="18" charset="2"/>
              </a:rPr>
              <a:t>i=1,</a:t>
            </a:r>
            <a:r>
              <a:rPr lang="en-US" i="1" baseline="-12000">
                <a:sym typeface="Symbol" pitchFamily="18" charset="2"/>
              </a:rPr>
              <a:t>n</a:t>
            </a:r>
            <a:r>
              <a:rPr lang="en-US">
                <a:sym typeface="Symbol" pitchFamily="18" charset="2"/>
              </a:rPr>
              <a:t> </a:t>
            </a:r>
            <a:r>
              <a:rPr lang="en-US" i="1">
                <a:sym typeface="Symbol" pitchFamily="18" charset="2"/>
              </a:rPr>
              <a:t>P </a:t>
            </a:r>
            <a:r>
              <a:rPr lang="en-US">
                <a:sym typeface="Symbol" pitchFamily="18" charset="2"/>
              </a:rPr>
              <a:t>[</a:t>
            </a:r>
            <a:r>
              <a:rPr lang="en-US" i="1">
                <a:sym typeface="Symbol" pitchFamily="18" charset="2"/>
              </a:rPr>
              <a:t>Y</a:t>
            </a:r>
            <a:r>
              <a:rPr lang="en-US" baseline="-14000">
                <a:sym typeface="Symbol" pitchFamily="18" charset="2"/>
              </a:rPr>
              <a:t>i</a:t>
            </a:r>
            <a:r>
              <a:rPr lang="en-US">
                <a:sym typeface="Symbol" pitchFamily="18" charset="2"/>
              </a:rPr>
              <a:t>|</a:t>
            </a:r>
            <a:r>
              <a:rPr lang="en-US" i="1">
                <a:sym typeface="Symbol" pitchFamily="18" charset="2"/>
              </a:rPr>
              <a:t>Parents</a:t>
            </a:r>
            <a:r>
              <a:rPr lang="en-US">
                <a:sym typeface="Symbol" pitchFamily="18" charset="2"/>
              </a:rPr>
              <a:t>(</a:t>
            </a:r>
            <a:r>
              <a:rPr lang="en-US" i="1">
                <a:sym typeface="Symbol" pitchFamily="18" charset="2"/>
              </a:rPr>
              <a:t>Y</a:t>
            </a:r>
            <a:r>
              <a:rPr lang="en-US" baseline="-14000">
                <a:sym typeface="Symbol" pitchFamily="18" charset="2"/>
              </a:rPr>
              <a:t>i</a:t>
            </a:r>
            <a:r>
              <a:rPr lang="en-US">
                <a:sym typeface="Symbol" pitchFamily="18" charset="2"/>
              </a:rPr>
              <a:t>)]</a:t>
            </a:r>
          </a:p>
          <a:p>
            <a:pPr lvl="1">
              <a:spcBef>
                <a:spcPct val="40000"/>
              </a:spcBef>
              <a:spcAft>
                <a:spcPct val="40000"/>
              </a:spcAft>
              <a:buFontTx/>
              <a:buNone/>
            </a:pPr>
            <a:r>
              <a:rPr lang="en-US">
                <a:sym typeface="Symbol" pitchFamily="18" charset="2"/>
              </a:rPr>
              <a:t>The values </a:t>
            </a:r>
            <a:r>
              <a:rPr lang="en-US" i="1">
                <a:sym typeface="Symbol" pitchFamily="18" charset="2"/>
              </a:rPr>
              <a:t>P </a:t>
            </a:r>
            <a:r>
              <a:rPr lang="en-US">
                <a:sym typeface="Symbol" pitchFamily="18" charset="2"/>
              </a:rPr>
              <a:t>[</a:t>
            </a:r>
            <a:r>
              <a:rPr lang="en-US" i="1">
                <a:sym typeface="Symbol" pitchFamily="18" charset="2"/>
              </a:rPr>
              <a:t>Y</a:t>
            </a:r>
            <a:r>
              <a:rPr lang="en-US" baseline="-14000">
                <a:sym typeface="Symbol" pitchFamily="18" charset="2"/>
              </a:rPr>
              <a:t>i</a:t>
            </a:r>
            <a:r>
              <a:rPr lang="en-US">
                <a:sym typeface="Symbol" pitchFamily="18" charset="2"/>
              </a:rPr>
              <a:t>|</a:t>
            </a:r>
            <a:r>
              <a:rPr lang="en-US" i="1">
                <a:sym typeface="Symbol" pitchFamily="18" charset="2"/>
              </a:rPr>
              <a:t>Parents</a:t>
            </a:r>
            <a:r>
              <a:rPr lang="en-US">
                <a:sym typeface="Symbol" pitchFamily="18" charset="2"/>
              </a:rPr>
              <a:t>(</a:t>
            </a:r>
            <a:r>
              <a:rPr lang="en-US" i="1">
                <a:sym typeface="Symbol" pitchFamily="18" charset="2"/>
              </a:rPr>
              <a:t>Y</a:t>
            </a:r>
            <a:r>
              <a:rPr lang="en-US" baseline="-14000">
                <a:sym typeface="Symbol" pitchFamily="18" charset="2"/>
              </a:rPr>
              <a:t>i</a:t>
            </a:r>
            <a:r>
              <a:rPr lang="en-US">
                <a:sym typeface="Symbol" pitchFamily="18" charset="2"/>
              </a:rPr>
              <a:t>)] are stored in tables associated to nodes </a:t>
            </a:r>
            <a:r>
              <a:rPr lang="en-US" i="1">
                <a:sym typeface="Symbol" pitchFamily="18" charset="2"/>
              </a:rPr>
              <a:t>Y</a:t>
            </a:r>
            <a:r>
              <a:rPr lang="en-US" baseline="-14000">
                <a:sym typeface="Symbol" pitchFamily="18" charset="2"/>
              </a:rPr>
              <a:t>i</a:t>
            </a:r>
          </a:p>
          <a:p>
            <a:pPr lvl="1">
              <a:spcBef>
                <a:spcPct val="40000"/>
              </a:spcBef>
              <a:spcAft>
                <a:spcPct val="25000"/>
              </a:spcAft>
              <a:buFontTx/>
              <a:buNone/>
            </a:pPr>
            <a:r>
              <a:rPr lang="en-US">
                <a:solidFill>
                  <a:srgbClr val="00CC66"/>
                </a:solidFill>
                <a:sym typeface="Symbol" pitchFamily="18" charset="2"/>
              </a:rPr>
              <a:t>Example:</a:t>
            </a:r>
            <a:endParaRPr lang="en-US">
              <a:sym typeface="Symbol" pitchFamily="18" charset="2"/>
            </a:endParaRPr>
          </a:p>
          <a:p>
            <a:pPr lvl="1">
              <a:spcBef>
                <a:spcPct val="40000"/>
              </a:spcBef>
              <a:spcAft>
                <a:spcPct val="25000"/>
              </a:spcAft>
              <a:buFontTx/>
              <a:buNone/>
            </a:pPr>
            <a:r>
              <a:rPr lang="en-US" sz="2200" i="1">
                <a:sym typeface="Symbol" pitchFamily="18" charset="2"/>
              </a:rPr>
              <a:t>P</a:t>
            </a:r>
            <a:r>
              <a:rPr lang="en-US" sz="2200">
                <a:sym typeface="Symbol" pitchFamily="18" charset="2"/>
              </a:rPr>
              <a:t>(</a:t>
            </a:r>
            <a:r>
              <a:rPr lang="en-US" sz="2200" i="1">
                <a:sym typeface="Symbol" pitchFamily="18" charset="2"/>
              </a:rPr>
              <a:t>Campfire=True|Storm=True,BusTourGroup=True</a:t>
            </a:r>
            <a:r>
              <a:rPr lang="en-US" sz="2200">
                <a:sym typeface="Symbol" pitchFamily="18" charset="2"/>
              </a:rPr>
              <a:t>)=0.4</a:t>
            </a:r>
            <a:endParaRPr lang="en-US" sz="2800">
              <a:sym typeface="Symbol" pitchFamily="18" charset="2"/>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Bayesian belief network</a:t>
            </a:r>
          </a:p>
        </p:txBody>
      </p:sp>
      <p:sp>
        <p:nvSpPr>
          <p:cNvPr id="187395" name="Rectangle 3"/>
          <p:cNvSpPr>
            <a:spLocks noGrp="1" noChangeArrowheads="1"/>
          </p:cNvSpPr>
          <p:nvPr>
            <p:ph type="body" idx="1"/>
          </p:nvPr>
        </p:nvSpPr>
        <p:spPr>
          <a:xfrm>
            <a:off x="609600" y="2057400"/>
            <a:ext cx="7700963" cy="4191000"/>
          </a:xfrm>
        </p:spPr>
        <p:txBody>
          <a:bodyPr/>
          <a:lstStyle/>
          <a:p>
            <a:pPr lvl="1">
              <a:spcBef>
                <a:spcPct val="40000"/>
              </a:spcBef>
              <a:spcAft>
                <a:spcPct val="25000"/>
              </a:spcAft>
              <a:buFontTx/>
              <a:buNone/>
            </a:pPr>
            <a:r>
              <a:rPr lang="en-US" b="1" dirty="0">
                <a:sym typeface="Symbol" pitchFamily="18" charset="2"/>
              </a:rPr>
              <a:t>  Inference</a:t>
            </a:r>
          </a:p>
          <a:p>
            <a:pPr lvl="2">
              <a:spcBef>
                <a:spcPct val="40000"/>
              </a:spcBef>
              <a:spcAft>
                <a:spcPct val="25000"/>
              </a:spcAft>
            </a:pPr>
            <a:r>
              <a:rPr lang="en-US" sz="2200" dirty="0">
                <a:sym typeface="Symbol" pitchFamily="18" charset="2"/>
              </a:rPr>
              <a:t>We wish to infer the probability distribution for some variable given observed values for (a subset of) the other variables</a:t>
            </a:r>
          </a:p>
          <a:p>
            <a:pPr lvl="2">
              <a:spcBef>
                <a:spcPct val="40000"/>
              </a:spcBef>
              <a:spcAft>
                <a:spcPct val="25000"/>
              </a:spcAft>
            </a:pPr>
            <a:r>
              <a:rPr lang="en-US" sz="2200" dirty="0">
                <a:sym typeface="Symbol" pitchFamily="18" charset="2"/>
              </a:rPr>
              <a:t>Exact (and sometimes approximate) inference of probabilities for an arbitrary BN is </a:t>
            </a:r>
            <a:r>
              <a:rPr lang="en-US" sz="2200" dirty="0">
                <a:solidFill>
                  <a:schemeClr val="accent1"/>
                </a:solidFill>
                <a:sym typeface="Symbol" pitchFamily="18" charset="2"/>
              </a:rPr>
              <a:t>NP-hard</a:t>
            </a:r>
            <a:endParaRPr lang="en-US" sz="2200" dirty="0">
              <a:sym typeface="Symbol" pitchFamily="18" charset="2"/>
            </a:endParaRPr>
          </a:p>
          <a:p>
            <a:pPr lvl="2">
              <a:spcBef>
                <a:spcPct val="40000"/>
              </a:spcBef>
              <a:spcAft>
                <a:spcPct val="25000"/>
              </a:spcAft>
            </a:pPr>
            <a:r>
              <a:rPr lang="en-US" sz="2200" dirty="0">
                <a:sym typeface="Symbol" pitchFamily="18" charset="2"/>
              </a:rPr>
              <a:t>There are numerous methods for probabilistic inference in BN (for instance, Monte Carlo), which have been shown to be useful in many cases</a:t>
            </a:r>
            <a:r>
              <a:rPr lang="en-US" i="1" dirty="0">
                <a:sym typeface="Symbol" pitchFamily="18" charset="2"/>
              </a:rPr>
              <a:t>	</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dirty="0"/>
              <a:t>Bayesian belief network</a:t>
            </a:r>
          </a:p>
        </p:txBody>
      </p:sp>
      <p:sp>
        <p:nvSpPr>
          <p:cNvPr id="195587" name="Rectangle 3"/>
          <p:cNvSpPr>
            <a:spLocks noGrp="1" noChangeArrowheads="1"/>
          </p:cNvSpPr>
          <p:nvPr>
            <p:ph type="body" idx="1"/>
          </p:nvPr>
        </p:nvSpPr>
        <p:spPr>
          <a:xfrm>
            <a:off x="908050" y="2057400"/>
            <a:ext cx="7700963" cy="4191000"/>
          </a:xfrm>
        </p:spPr>
        <p:txBody>
          <a:bodyPr/>
          <a:lstStyle/>
          <a:p>
            <a:pPr lvl="1">
              <a:spcBef>
                <a:spcPct val="40000"/>
              </a:spcBef>
              <a:spcAft>
                <a:spcPct val="45000"/>
              </a:spcAft>
              <a:buFontTx/>
              <a:buNone/>
            </a:pPr>
            <a:r>
              <a:rPr lang="en-US" b="1" dirty="0">
                <a:sym typeface="Symbol" pitchFamily="18" charset="2"/>
              </a:rPr>
              <a:t>Learning Bayesian Belief Networks</a:t>
            </a:r>
          </a:p>
          <a:p>
            <a:pPr lvl="1">
              <a:spcBef>
                <a:spcPct val="0"/>
              </a:spcBef>
              <a:buFontTx/>
              <a:buNone/>
            </a:pPr>
            <a:r>
              <a:rPr lang="en-US" sz="2200" dirty="0">
                <a:solidFill>
                  <a:srgbClr val="00CC66"/>
                </a:solidFill>
                <a:sym typeface="Symbol" pitchFamily="18" charset="2"/>
              </a:rPr>
              <a:t>Task:</a:t>
            </a:r>
            <a:r>
              <a:rPr lang="en-US" sz="2200" dirty="0">
                <a:sym typeface="Symbol" pitchFamily="18" charset="2"/>
              </a:rPr>
              <a:t> Devising effective algorithms for learning BBN </a:t>
            </a:r>
          </a:p>
          <a:p>
            <a:pPr lvl="1">
              <a:spcBef>
                <a:spcPct val="0"/>
              </a:spcBef>
              <a:spcAft>
                <a:spcPct val="45000"/>
              </a:spcAft>
              <a:buFontTx/>
              <a:buNone/>
            </a:pPr>
            <a:r>
              <a:rPr lang="en-US" sz="2200" dirty="0">
                <a:sym typeface="Symbol" pitchFamily="18" charset="2"/>
              </a:rPr>
              <a:t>		    from training data</a:t>
            </a:r>
          </a:p>
          <a:p>
            <a:pPr lvl="1">
              <a:spcBef>
                <a:spcPct val="0"/>
              </a:spcBef>
              <a:spcAft>
                <a:spcPct val="30000"/>
              </a:spcAft>
            </a:pPr>
            <a:r>
              <a:rPr lang="en-US" sz="2200" dirty="0">
                <a:sym typeface="Symbol" pitchFamily="18" charset="2"/>
              </a:rPr>
              <a:t>Focus of much current research interest</a:t>
            </a:r>
          </a:p>
          <a:p>
            <a:pPr lvl="1">
              <a:spcBef>
                <a:spcPct val="0"/>
              </a:spcBef>
            </a:pPr>
            <a:r>
              <a:rPr lang="en-US" sz="2200" dirty="0">
                <a:sym typeface="Symbol" pitchFamily="18" charset="2"/>
              </a:rPr>
              <a:t>For given network structure, gradient ascent can be </a:t>
            </a:r>
          </a:p>
          <a:p>
            <a:pPr lvl="1">
              <a:spcBef>
                <a:spcPct val="0"/>
              </a:spcBef>
              <a:spcAft>
                <a:spcPct val="30000"/>
              </a:spcAft>
              <a:buFontTx/>
              <a:buNone/>
            </a:pPr>
            <a:r>
              <a:rPr lang="en-US" sz="2200" dirty="0">
                <a:sym typeface="Symbol" pitchFamily="18" charset="2"/>
              </a:rPr>
              <a:t>	used to learn the entries of conditional probability tables</a:t>
            </a:r>
          </a:p>
          <a:p>
            <a:pPr lvl="1">
              <a:spcBef>
                <a:spcPct val="0"/>
              </a:spcBef>
            </a:pPr>
            <a:r>
              <a:rPr lang="en-US" sz="2200" dirty="0">
                <a:sym typeface="Symbol" pitchFamily="18" charset="2"/>
              </a:rPr>
              <a:t>Learning the structure of BBN is much more difficult, </a:t>
            </a:r>
          </a:p>
          <a:p>
            <a:pPr lvl="1">
              <a:spcBef>
                <a:spcPct val="0"/>
              </a:spcBef>
              <a:buFontTx/>
              <a:buNone/>
            </a:pPr>
            <a:r>
              <a:rPr lang="en-US" sz="2200" dirty="0">
                <a:sym typeface="Symbol" pitchFamily="18" charset="2"/>
              </a:rPr>
              <a:t>	although there are successful approaches for some </a:t>
            </a:r>
          </a:p>
          <a:p>
            <a:pPr lvl="1">
              <a:spcBef>
                <a:spcPct val="0"/>
              </a:spcBef>
              <a:buFontTx/>
              <a:buNone/>
            </a:pPr>
            <a:r>
              <a:rPr lang="en-US" sz="2200" dirty="0">
                <a:sym typeface="Symbol" pitchFamily="18" charset="2"/>
              </a:rPr>
              <a:t>	particular problems</a:t>
            </a:r>
            <a:endParaRPr lang="en-US" dirty="0">
              <a:sym typeface="Symbol" pitchFamily="18" charset="2"/>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IN" sz="4000" b="1" dirty="0">
                <a:solidFill>
                  <a:schemeClr val="accent1"/>
                </a:solidFill>
                <a:latin typeface="Times New Roman" pitchFamily="18" charset="0"/>
                <a:cs typeface="Times New Roman" pitchFamily="18" charset="0"/>
              </a:rPr>
              <a:t>EM Algorithm</a:t>
            </a:r>
          </a:p>
        </p:txBody>
      </p:sp>
      <p:sp>
        <p:nvSpPr>
          <p:cNvPr id="10" name="Content Placeholder 9"/>
          <p:cNvSpPr>
            <a:spLocks noGrp="1"/>
          </p:cNvSpPr>
          <p:nvPr>
            <p:ph idx="1"/>
          </p:nvPr>
        </p:nvSpPr>
        <p:spPr>
          <a:xfrm>
            <a:off x="304800" y="1295400"/>
            <a:ext cx="8534400" cy="5029200"/>
          </a:xfrm>
        </p:spPr>
        <p:txBody>
          <a:bodyPr>
            <a:normAutofit fontScale="92500" lnSpcReduction="20000"/>
          </a:bodyPr>
          <a:lstStyle/>
          <a:p>
            <a:r>
              <a:rPr lang="en-US" sz="2800" dirty="0" smtClean="0"/>
              <a:t>“A widely used approach to learning in the presence of unobserved variables. </a:t>
            </a:r>
          </a:p>
          <a:p>
            <a:r>
              <a:rPr lang="en-US" sz="2800" dirty="0" smtClean="0"/>
              <a:t>The EM algorithm can be used even for variables whose value is never directly observed, provided the general form of the probability distribution governing these variables is known.</a:t>
            </a:r>
          </a:p>
          <a:p>
            <a:endParaRPr lang="en-US" sz="2800" dirty="0" smtClean="0"/>
          </a:p>
          <a:p>
            <a:r>
              <a:rPr lang="en-US" sz="2800" dirty="0" smtClean="0"/>
              <a:t>The EM algorithm has been used to train Bayesian belief networks  as well as radial basis function networks. </a:t>
            </a:r>
          </a:p>
          <a:p>
            <a:endParaRPr lang="en-US" sz="2800" dirty="0" smtClean="0"/>
          </a:p>
          <a:p>
            <a:r>
              <a:rPr lang="en-US" sz="2800" dirty="0" smtClean="0"/>
              <a:t>The EM algorithm is also the basis for many unsupervised clustering algorithms  and it is the basis for the widely used Baum-Welch forward-backward algorithm for learning Partially Observable Markov Models.”</a:t>
            </a:r>
          </a:p>
          <a:p>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164</a:t>
            </a:fld>
            <a:endParaRPr lang="en-IN" dirty="0">
              <a:solidFill>
                <a:srgbClr val="04617B">
                  <a:shade val="90000"/>
                </a:srgbClr>
              </a:solidFill>
            </a:endParaRPr>
          </a:p>
        </p:txBody>
      </p:sp>
      <p:sp>
        <p:nvSpPr>
          <p:cNvPr id="7" name="Content Placeholder 4"/>
          <p:cNvSpPr txBox="1">
            <a:spLocks/>
          </p:cNvSpPr>
          <p:nvPr/>
        </p:nvSpPr>
        <p:spPr>
          <a:xfrm>
            <a:off x="205883" y="2928512"/>
            <a:ext cx="8308875" cy="2227148"/>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 xmlns:p14="http://schemas.microsoft.com/office/powerpoint/2010/main" val="399009370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05800" cy="475488"/>
          </a:xfrm>
        </p:spPr>
        <p:txBody>
          <a:bodyPr>
            <a:normAutofit/>
          </a:bodyPr>
          <a:lstStyle/>
          <a:p>
            <a:r>
              <a:rPr lang="en-US" sz="2800" dirty="0"/>
              <a:t>Estimating Means of k Gaussians</a:t>
            </a:r>
          </a:p>
        </p:txBody>
      </p:sp>
      <p:sp>
        <p:nvSpPr>
          <p:cNvPr id="3" name="Title 1"/>
          <p:cNvSpPr txBox="1">
            <a:spLocks/>
          </p:cNvSpPr>
          <p:nvPr/>
        </p:nvSpPr>
        <p:spPr>
          <a:xfrm>
            <a:off x="381000" y="381000"/>
            <a:ext cx="8229600" cy="657861"/>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rPr>
              <a:t>EM Algorithm</a:t>
            </a:r>
          </a:p>
        </p:txBody>
      </p:sp>
      <p:sp>
        <p:nvSpPr>
          <p:cNvPr id="6" name="Rectangle 5"/>
          <p:cNvSpPr/>
          <p:nvPr/>
        </p:nvSpPr>
        <p:spPr>
          <a:xfrm>
            <a:off x="304800" y="1600200"/>
            <a:ext cx="8610600" cy="2308324"/>
          </a:xfrm>
          <a:prstGeom prst="rect">
            <a:avLst/>
          </a:prstGeom>
        </p:spPr>
        <p:txBody>
          <a:bodyPr wrap="square">
            <a:spAutoFit/>
          </a:bodyPr>
          <a:lstStyle/>
          <a:p>
            <a:pPr algn="just"/>
            <a:r>
              <a:rPr lang="en-US" dirty="0"/>
              <a:t>The easiest way to introduce the EM algorithm is via an example. Consider a problem in which the data D is a set of instances generated by a probability distribution that is a mixture of k distinct Normal distributions. This problem setting is illustrated in Figure 6.4 for the case where k = 2 and where the instances are the points shown along the </a:t>
            </a:r>
            <a:r>
              <a:rPr lang="en-US" b="1" i="1" dirty="0"/>
              <a:t>x axis. Each instance is generated using a two-step </a:t>
            </a:r>
            <a:r>
              <a:rPr lang="en-US" dirty="0"/>
              <a:t>process. First, one of the k Normal distributions is selected at random. Second, a single random instance </a:t>
            </a:r>
            <a:r>
              <a:rPr lang="en-US" b="1" i="1" dirty="0"/>
              <a:t>x</a:t>
            </a:r>
            <a:r>
              <a:rPr lang="en-US" b="1" i="1" baseline="-25000" dirty="0"/>
              <a:t>i</a:t>
            </a:r>
            <a:r>
              <a:rPr lang="en-US" b="1" i="1" dirty="0"/>
              <a:t> is generated according to this selected distribution.</a:t>
            </a:r>
          </a:p>
          <a:p>
            <a:pPr algn="just"/>
            <a:r>
              <a:rPr lang="en-US" dirty="0"/>
              <a:t>This process is repeated to generate a set of data points as shown in the figure.</a:t>
            </a:r>
          </a:p>
        </p:txBody>
      </p:sp>
      <p:pic>
        <p:nvPicPr>
          <p:cNvPr id="70659" name="Picture 3"/>
          <p:cNvPicPr>
            <a:picLocks noChangeAspect="1" noChangeArrowheads="1"/>
          </p:cNvPicPr>
          <p:nvPr/>
        </p:nvPicPr>
        <p:blipFill>
          <a:blip r:embed="rId2" cstate="print"/>
          <a:srcRect/>
          <a:stretch>
            <a:fillRect/>
          </a:stretch>
        </p:blipFill>
        <p:spPr bwMode="auto">
          <a:xfrm>
            <a:off x="533400" y="4038600"/>
            <a:ext cx="7239000" cy="1979129"/>
          </a:xfrm>
          <a:prstGeom prst="rect">
            <a:avLst/>
          </a:prstGeom>
          <a:noFill/>
          <a:ln w="9525">
            <a:noFill/>
            <a:miter lim="800000"/>
            <a:headEnd/>
            <a:tailEnd/>
          </a:ln>
          <a:effectLst/>
        </p:spPr>
      </p:pic>
      <p:pic>
        <p:nvPicPr>
          <p:cNvPr id="70660" name="Picture 4"/>
          <p:cNvPicPr>
            <a:picLocks noChangeAspect="1" noChangeArrowheads="1"/>
          </p:cNvPicPr>
          <p:nvPr/>
        </p:nvPicPr>
        <p:blipFill>
          <a:blip r:embed="rId3" cstate="print"/>
          <a:srcRect/>
          <a:stretch>
            <a:fillRect/>
          </a:stretch>
        </p:blipFill>
        <p:spPr bwMode="auto">
          <a:xfrm>
            <a:off x="609600" y="5943600"/>
            <a:ext cx="6453188"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4046" y="124461"/>
            <a:ext cx="8229600" cy="1143000"/>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solidFill>
                <a:effectLst/>
                <a:uLnTx/>
                <a:uFillTx/>
                <a:latin typeface="Times New Roman" pitchFamily="18" charset="0"/>
                <a:ea typeface="+mj-ea"/>
                <a:cs typeface="Times New Roman" pitchFamily="18" charset="0"/>
              </a:rPr>
              <a:t>EM Algorithm</a:t>
            </a:r>
            <a:endPar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endParaRPr>
          </a:p>
        </p:txBody>
      </p:sp>
      <p:sp>
        <p:nvSpPr>
          <p:cNvPr id="4" name="Rectangle 3"/>
          <p:cNvSpPr/>
          <p:nvPr/>
        </p:nvSpPr>
        <p:spPr>
          <a:xfrm>
            <a:off x="381000" y="1524000"/>
            <a:ext cx="7924800" cy="923330"/>
          </a:xfrm>
          <a:prstGeom prst="rect">
            <a:avLst/>
          </a:prstGeom>
        </p:spPr>
        <p:txBody>
          <a:bodyPr wrap="square">
            <a:spAutoFit/>
          </a:bodyPr>
          <a:lstStyle/>
          <a:p>
            <a:r>
              <a:rPr lang="en-US" dirty="0"/>
              <a:t>We would like to find a maximum likelihood hypothesis for these means; that is, a hypothesis </a:t>
            </a:r>
            <a:r>
              <a:rPr lang="en-US" i="1" dirty="0"/>
              <a:t>h</a:t>
            </a:r>
            <a:r>
              <a:rPr lang="en-US" dirty="0"/>
              <a:t> that maximizes </a:t>
            </a:r>
            <a:r>
              <a:rPr lang="en-US" b="1" i="1" dirty="0"/>
              <a:t>p(D | h).</a:t>
            </a:r>
          </a:p>
          <a:p>
            <a:r>
              <a:rPr lang="en-US" b="1" i="1" dirty="0"/>
              <a:t>In this case:</a:t>
            </a:r>
            <a:endParaRPr lang="en-US" dirty="0"/>
          </a:p>
        </p:txBody>
      </p:sp>
      <p:pic>
        <p:nvPicPr>
          <p:cNvPr id="71682" name="Picture 2"/>
          <p:cNvPicPr>
            <a:picLocks noChangeAspect="1" noChangeArrowheads="1"/>
          </p:cNvPicPr>
          <p:nvPr/>
        </p:nvPicPr>
        <p:blipFill>
          <a:blip r:embed="rId2" cstate="print"/>
          <a:srcRect/>
          <a:stretch>
            <a:fillRect/>
          </a:stretch>
        </p:blipFill>
        <p:spPr bwMode="auto">
          <a:xfrm>
            <a:off x="533399" y="2590800"/>
            <a:ext cx="7394999" cy="190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4046" y="124461"/>
            <a:ext cx="8229600" cy="1143000"/>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solidFill>
                <a:effectLst/>
                <a:uLnTx/>
                <a:uFillTx/>
                <a:latin typeface="Times New Roman" pitchFamily="18" charset="0"/>
                <a:ea typeface="+mj-ea"/>
                <a:cs typeface="Times New Roman" pitchFamily="18" charset="0"/>
              </a:rPr>
              <a:t>EM Algorithm</a:t>
            </a:r>
            <a:endPar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533400" y="1524000"/>
            <a:ext cx="8153400" cy="2911481"/>
          </a:xfrm>
          <a:prstGeom prst="rect">
            <a:avLst/>
          </a:prstGeom>
          <a:noFill/>
          <a:ln w="9525">
            <a:noFill/>
            <a:miter lim="800000"/>
            <a:headEnd/>
            <a:tailEnd/>
          </a:ln>
          <a:effectLst/>
        </p:spPr>
      </p:pic>
      <p:pic>
        <p:nvPicPr>
          <p:cNvPr id="72706" name="Picture 2"/>
          <p:cNvPicPr>
            <a:picLocks noChangeAspect="1" noChangeArrowheads="1"/>
          </p:cNvPicPr>
          <p:nvPr/>
        </p:nvPicPr>
        <p:blipFill>
          <a:blip r:embed="rId3" cstate="print"/>
          <a:srcRect/>
          <a:stretch>
            <a:fillRect/>
          </a:stretch>
        </p:blipFill>
        <p:spPr bwMode="auto">
          <a:xfrm>
            <a:off x="457200" y="4952999"/>
            <a:ext cx="3048000" cy="1517459"/>
          </a:xfrm>
          <a:prstGeom prst="rect">
            <a:avLst/>
          </a:prstGeom>
          <a:noFill/>
          <a:ln w="9525">
            <a:noFill/>
            <a:miter lim="800000"/>
            <a:headEnd/>
            <a:tailEnd/>
          </a:ln>
          <a:effectLst/>
        </p:spPr>
      </p:pic>
      <p:sp>
        <p:nvSpPr>
          <p:cNvPr id="5" name="TextBox 4"/>
          <p:cNvSpPr txBox="1"/>
          <p:nvPr/>
        </p:nvSpPr>
        <p:spPr>
          <a:xfrm>
            <a:off x="609600" y="4572000"/>
            <a:ext cx="676211" cy="369332"/>
          </a:xfrm>
          <a:prstGeom prst="rect">
            <a:avLst/>
          </a:prstGeom>
          <a:noFill/>
        </p:spPr>
        <p:txBody>
          <a:bodyPr wrap="none" rtlCol="0">
            <a:spAutoFit/>
          </a:bodyPr>
          <a:lstStyle/>
          <a:p>
            <a:r>
              <a:rPr lang="en-US" b="1" dirty="0"/>
              <a:t>Now,</a:t>
            </a:r>
          </a:p>
        </p:txBody>
      </p:sp>
      <p:pic>
        <p:nvPicPr>
          <p:cNvPr id="72707" name="Picture 3"/>
          <p:cNvPicPr>
            <a:picLocks noChangeAspect="1" noChangeArrowheads="1"/>
          </p:cNvPicPr>
          <p:nvPr/>
        </p:nvPicPr>
        <p:blipFill>
          <a:blip r:embed="rId4" cstate="print"/>
          <a:srcRect/>
          <a:stretch>
            <a:fillRect/>
          </a:stretch>
        </p:blipFill>
        <p:spPr bwMode="auto">
          <a:xfrm>
            <a:off x="5791200" y="5334000"/>
            <a:ext cx="2396958" cy="838200"/>
          </a:xfrm>
          <a:prstGeom prst="rect">
            <a:avLst/>
          </a:prstGeom>
          <a:noFill/>
          <a:ln w="9525">
            <a:noFill/>
            <a:miter lim="800000"/>
            <a:headEnd/>
            <a:tailEnd/>
          </a:ln>
          <a:effectLst/>
        </p:spPr>
      </p:pic>
      <p:sp>
        <p:nvSpPr>
          <p:cNvPr id="7" name="TextBox 6"/>
          <p:cNvSpPr txBox="1"/>
          <p:nvPr/>
        </p:nvSpPr>
        <p:spPr>
          <a:xfrm>
            <a:off x="1295400" y="4572000"/>
            <a:ext cx="1390124" cy="369332"/>
          </a:xfrm>
          <a:prstGeom prst="rect">
            <a:avLst/>
          </a:prstGeom>
          <a:noFill/>
        </p:spPr>
        <p:txBody>
          <a:bodyPr wrap="none" rtlCol="0">
            <a:spAutoFit/>
          </a:bodyPr>
          <a:lstStyle/>
          <a:p>
            <a:r>
              <a:rPr lang="en-US" b="1" dirty="0"/>
              <a:t>In First step</a:t>
            </a:r>
          </a:p>
        </p:txBody>
      </p:sp>
      <p:sp>
        <p:nvSpPr>
          <p:cNvPr id="8" name="TextBox 7"/>
          <p:cNvSpPr txBox="1"/>
          <p:nvPr/>
        </p:nvSpPr>
        <p:spPr>
          <a:xfrm>
            <a:off x="6096000" y="4800600"/>
            <a:ext cx="1582484" cy="369332"/>
          </a:xfrm>
          <a:prstGeom prst="rect">
            <a:avLst/>
          </a:prstGeom>
          <a:noFill/>
        </p:spPr>
        <p:txBody>
          <a:bodyPr wrap="none" rtlCol="0">
            <a:spAutoFit/>
          </a:bodyPr>
          <a:lstStyle/>
          <a:p>
            <a:r>
              <a:rPr lang="en-US" b="1" dirty="0"/>
              <a:t>In second step</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4046" y="124461"/>
            <a:ext cx="8229600" cy="1143000"/>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solidFill>
                <a:effectLst/>
                <a:uLnTx/>
                <a:uFillTx/>
                <a:latin typeface="Times New Roman" pitchFamily="18" charset="0"/>
                <a:ea typeface="+mj-ea"/>
                <a:cs typeface="Times New Roman" pitchFamily="18" charset="0"/>
              </a:rPr>
              <a:t>EM Algorithm</a:t>
            </a:r>
            <a:endPar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endParaRPr>
          </a:p>
        </p:txBody>
      </p:sp>
      <p:sp>
        <p:nvSpPr>
          <p:cNvPr id="4" name="Rectangle 3"/>
          <p:cNvSpPr/>
          <p:nvPr/>
        </p:nvSpPr>
        <p:spPr>
          <a:xfrm>
            <a:off x="381000" y="1447800"/>
            <a:ext cx="3788281" cy="369332"/>
          </a:xfrm>
          <a:prstGeom prst="rect">
            <a:avLst/>
          </a:prstGeom>
        </p:spPr>
        <p:txBody>
          <a:bodyPr wrap="none">
            <a:spAutoFit/>
          </a:bodyPr>
          <a:lstStyle/>
          <a:p>
            <a:r>
              <a:rPr lang="en-US" b="1" dirty="0"/>
              <a:t>General Statement of EM Algorithm</a:t>
            </a:r>
            <a:endParaRPr lang="en-US" dirty="0"/>
          </a:p>
        </p:txBody>
      </p:sp>
      <p:sp>
        <p:nvSpPr>
          <p:cNvPr id="5" name="Rectangle 4"/>
          <p:cNvSpPr/>
          <p:nvPr/>
        </p:nvSpPr>
        <p:spPr>
          <a:xfrm>
            <a:off x="381000" y="1905000"/>
            <a:ext cx="7848600" cy="923330"/>
          </a:xfrm>
          <a:prstGeom prst="rect">
            <a:avLst/>
          </a:prstGeom>
        </p:spPr>
        <p:txBody>
          <a:bodyPr wrap="square">
            <a:spAutoFit/>
          </a:bodyPr>
          <a:lstStyle/>
          <a:p>
            <a:r>
              <a:rPr lang="en-US" dirty="0"/>
              <a:t>Let X = </a:t>
            </a:r>
            <a:r>
              <a:rPr lang="en-US" b="1" i="1" dirty="0"/>
              <a:t>{x</a:t>
            </a:r>
            <a:r>
              <a:rPr lang="en-US" b="1" i="1" baseline="-25000" dirty="0"/>
              <a:t>l </a:t>
            </a:r>
            <a:r>
              <a:rPr lang="en-US" b="1" i="1" dirty="0"/>
              <a:t>, . . . , </a:t>
            </a:r>
            <a:r>
              <a:rPr lang="en-US" b="1" i="1" dirty="0" err="1"/>
              <a:t>x</a:t>
            </a:r>
            <a:r>
              <a:rPr lang="en-US" b="1" i="1" baseline="-25000" dirty="0" err="1"/>
              <a:t>m</a:t>
            </a:r>
            <a:r>
              <a:rPr lang="en-US" b="1" i="1" dirty="0"/>
              <a:t>} denote the </a:t>
            </a:r>
            <a:r>
              <a:rPr lang="en-US" dirty="0"/>
              <a:t>observed data in a set of </a:t>
            </a:r>
            <a:r>
              <a:rPr lang="en-US" i="1" dirty="0"/>
              <a:t>m</a:t>
            </a:r>
            <a:r>
              <a:rPr lang="en-US" dirty="0"/>
              <a:t> independently drawn instances, let Z = </a:t>
            </a:r>
            <a:r>
              <a:rPr lang="en-US" b="1" i="1" dirty="0"/>
              <a:t>{</a:t>
            </a:r>
            <a:r>
              <a:rPr lang="en-US" b="1" i="1" dirty="0" err="1"/>
              <a:t>z</a:t>
            </a:r>
            <a:r>
              <a:rPr lang="en-US" b="1" i="1" baseline="-25000" dirty="0" err="1"/>
              <a:t>l</a:t>
            </a:r>
            <a:r>
              <a:rPr lang="en-US" b="1" i="1" baseline="-25000" dirty="0"/>
              <a:t> </a:t>
            </a:r>
            <a:r>
              <a:rPr lang="en-US" b="1" i="1" dirty="0"/>
              <a:t>, . . . , </a:t>
            </a:r>
            <a:r>
              <a:rPr lang="en-US" b="1" i="1" dirty="0" err="1"/>
              <a:t>z</a:t>
            </a:r>
            <a:r>
              <a:rPr lang="en-US" b="1" i="1" baseline="-25000" dirty="0" err="1"/>
              <a:t>m</a:t>
            </a:r>
            <a:r>
              <a:rPr lang="en-US" b="1" i="1" dirty="0"/>
              <a:t>} </a:t>
            </a:r>
            <a:r>
              <a:rPr lang="en-US" dirty="0"/>
              <a:t>denote the unobserved data in these same instances, and let </a:t>
            </a:r>
            <a:r>
              <a:rPr lang="en-US" b="1" i="1" dirty="0"/>
              <a:t>Y = X U Z denote </a:t>
            </a:r>
            <a:r>
              <a:rPr lang="en-US" dirty="0"/>
              <a:t>the full data.</a:t>
            </a:r>
          </a:p>
        </p:txBody>
      </p:sp>
      <p:sp>
        <p:nvSpPr>
          <p:cNvPr id="6" name="Rectangle 5"/>
          <p:cNvSpPr/>
          <p:nvPr/>
        </p:nvSpPr>
        <p:spPr>
          <a:xfrm>
            <a:off x="457200" y="2895600"/>
            <a:ext cx="7620000" cy="923330"/>
          </a:xfrm>
          <a:prstGeom prst="rect">
            <a:avLst/>
          </a:prstGeom>
        </p:spPr>
        <p:txBody>
          <a:bodyPr wrap="square">
            <a:spAutoFit/>
          </a:bodyPr>
          <a:lstStyle/>
          <a:p>
            <a:r>
              <a:rPr lang="en-US" dirty="0"/>
              <a:t>We use </a:t>
            </a:r>
            <a:r>
              <a:rPr lang="en-US" b="1" i="1" dirty="0"/>
              <a:t>h to denote the current hypothesized values of the </a:t>
            </a:r>
            <a:r>
              <a:rPr lang="en-US" dirty="0"/>
              <a:t>parameters </a:t>
            </a:r>
            <a:r>
              <a:rPr lang="el-GR" dirty="0"/>
              <a:t>ϴ</a:t>
            </a:r>
            <a:r>
              <a:rPr lang="en-US" dirty="0"/>
              <a:t>, and </a:t>
            </a:r>
            <a:r>
              <a:rPr lang="en-US" b="1" i="1" dirty="0"/>
              <a:t>h' to denote the revised hypothesis that is estimated on each </a:t>
            </a:r>
            <a:r>
              <a:rPr lang="en-US" dirty="0"/>
              <a:t>iteration of the EM algorithm.</a:t>
            </a:r>
          </a:p>
        </p:txBody>
      </p:sp>
      <p:sp>
        <p:nvSpPr>
          <p:cNvPr id="7" name="Rectangle 6"/>
          <p:cNvSpPr/>
          <p:nvPr/>
        </p:nvSpPr>
        <p:spPr>
          <a:xfrm>
            <a:off x="457200" y="3773269"/>
            <a:ext cx="7848600" cy="646331"/>
          </a:xfrm>
          <a:prstGeom prst="rect">
            <a:avLst/>
          </a:prstGeom>
        </p:spPr>
        <p:txBody>
          <a:bodyPr wrap="square">
            <a:spAutoFit/>
          </a:bodyPr>
          <a:lstStyle/>
          <a:p>
            <a:r>
              <a:rPr lang="en-US" dirty="0"/>
              <a:t>The EM algorithm searches for the maximum likelihood hypothesis </a:t>
            </a:r>
            <a:r>
              <a:rPr lang="en-US" b="1" i="1" dirty="0"/>
              <a:t>h' by </a:t>
            </a:r>
            <a:r>
              <a:rPr lang="en-US" dirty="0"/>
              <a:t>seeking the </a:t>
            </a:r>
            <a:r>
              <a:rPr lang="en-US" b="1" i="1" dirty="0"/>
              <a:t>h' that maximizes E[</a:t>
            </a:r>
            <a:r>
              <a:rPr lang="en-US" b="1" i="1" dirty="0" err="1"/>
              <a:t>ln</a:t>
            </a:r>
            <a:r>
              <a:rPr lang="en-US" b="1" i="1" dirty="0"/>
              <a:t> P(Y |h')].</a:t>
            </a:r>
            <a:endParaRPr lang="en-US" dirty="0"/>
          </a:p>
        </p:txBody>
      </p:sp>
      <p:sp>
        <p:nvSpPr>
          <p:cNvPr id="8" name="Rectangle 7"/>
          <p:cNvSpPr/>
          <p:nvPr/>
        </p:nvSpPr>
        <p:spPr>
          <a:xfrm>
            <a:off x="457200" y="4466272"/>
            <a:ext cx="7543800" cy="1200329"/>
          </a:xfrm>
          <a:prstGeom prst="rect">
            <a:avLst/>
          </a:prstGeom>
        </p:spPr>
        <p:txBody>
          <a:bodyPr wrap="square">
            <a:spAutoFit/>
          </a:bodyPr>
          <a:lstStyle/>
          <a:p>
            <a:r>
              <a:rPr lang="en-US" dirty="0"/>
              <a:t>The EM algorithm uses its current hypothesis </a:t>
            </a:r>
            <a:r>
              <a:rPr lang="en-US" b="1" i="1" dirty="0"/>
              <a:t>h in </a:t>
            </a:r>
            <a:r>
              <a:rPr lang="en-US" dirty="0"/>
              <a:t>place of the actual parameters </a:t>
            </a:r>
            <a:r>
              <a:rPr lang="el-GR" dirty="0"/>
              <a:t>ϴ</a:t>
            </a:r>
            <a:r>
              <a:rPr lang="en-US" dirty="0"/>
              <a:t> to estimate the distribution governing </a:t>
            </a:r>
            <a:r>
              <a:rPr lang="en-US" b="1" i="1" dirty="0"/>
              <a:t>Y. Let us </a:t>
            </a:r>
            <a:r>
              <a:rPr lang="en-US" dirty="0"/>
              <a:t>define a function </a:t>
            </a:r>
            <a:r>
              <a:rPr lang="en-US" b="1" i="1" dirty="0"/>
              <a:t>Q(h' |h) that gives E[</a:t>
            </a:r>
            <a:r>
              <a:rPr lang="en-US" b="1" i="1" dirty="0" err="1"/>
              <a:t>ln</a:t>
            </a:r>
            <a:r>
              <a:rPr lang="en-US" b="1" i="1" dirty="0"/>
              <a:t> P(Y |h')] as a function of h', under the</a:t>
            </a:r>
          </a:p>
          <a:p>
            <a:r>
              <a:rPr lang="en-US" dirty="0"/>
              <a:t>assumption that </a:t>
            </a:r>
            <a:r>
              <a:rPr lang="el-GR" dirty="0"/>
              <a:t>ϴ </a:t>
            </a:r>
            <a:r>
              <a:rPr lang="en-US" i="1" dirty="0"/>
              <a:t>= </a:t>
            </a:r>
            <a:r>
              <a:rPr lang="en-US" b="1" i="1" dirty="0"/>
              <a:t>h and given the observed portion X of the full data Y.</a:t>
            </a:r>
            <a:endParaRPr lang="en-US" dirty="0"/>
          </a:p>
        </p:txBody>
      </p:sp>
      <p:pic>
        <p:nvPicPr>
          <p:cNvPr id="73730" name="Picture 2"/>
          <p:cNvPicPr>
            <a:picLocks noChangeAspect="1" noChangeArrowheads="1"/>
          </p:cNvPicPr>
          <p:nvPr/>
        </p:nvPicPr>
        <p:blipFill>
          <a:blip r:embed="rId2" cstate="print"/>
          <a:srcRect/>
          <a:stretch>
            <a:fillRect/>
          </a:stretch>
        </p:blipFill>
        <p:spPr bwMode="auto">
          <a:xfrm>
            <a:off x="2590800" y="5791200"/>
            <a:ext cx="2971800" cy="6056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4046" y="124461"/>
            <a:ext cx="8229600" cy="1143000"/>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a:ln>
                  <a:noFill/>
                </a:ln>
                <a:solidFill>
                  <a:schemeClr val="accent1"/>
                </a:solidFill>
                <a:effectLst/>
                <a:uLnTx/>
                <a:uFillTx/>
                <a:latin typeface="Times New Roman" pitchFamily="18" charset="0"/>
                <a:ea typeface="+mj-ea"/>
                <a:cs typeface="Times New Roman" pitchFamily="18" charset="0"/>
              </a:rPr>
              <a:t>EM Algorithm</a:t>
            </a:r>
            <a:endPar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endParaRPr>
          </a:p>
        </p:txBody>
      </p:sp>
      <p:sp>
        <p:nvSpPr>
          <p:cNvPr id="4" name="Rectangle 3"/>
          <p:cNvSpPr/>
          <p:nvPr/>
        </p:nvSpPr>
        <p:spPr>
          <a:xfrm>
            <a:off x="304800" y="1524000"/>
            <a:ext cx="8610600" cy="369332"/>
          </a:xfrm>
          <a:prstGeom prst="rect">
            <a:avLst/>
          </a:prstGeom>
        </p:spPr>
        <p:txBody>
          <a:bodyPr wrap="square">
            <a:spAutoFit/>
          </a:bodyPr>
          <a:lstStyle/>
          <a:p>
            <a:r>
              <a:rPr lang="en-US" dirty="0"/>
              <a:t>In its general form, the EM algorithm repeats the following two steps until convergence:</a:t>
            </a:r>
          </a:p>
        </p:txBody>
      </p:sp>
      <p:pic>
        <p:nvPicPr>
          <p:cNvPr id="74754" name="Picture 2"/>
          <p:cNvPicPr>
            <a:picLocks noChangeAspect="1" noChangeArrowheads="1"/>
          </p:cNvPicPr>
          <p:nvPr/>
        </p:nvPicPr>
        <p:blipFill>
          <a:blip r:embed="rId2" cstate="print"/>
          <a:srcRect/>
          <a:stretch>
            <a:fillRect/>
          </a:stretch>
        </p:blipFill>
        <p:spPr bwMode="auto">
          <a:xfrm>
            <a:off x="990600" y="1981200"/>
            <a:ext cx="6781800" cy="2003991"/>
          </a:xfrm>
          <a:prstGeom prst="rect">
            <a:avLst/>
          </a:prstGeom>
          <a:noFill/>
          <a:ln w="9525">
            <a:noFill/>
            <a:miter lim="800000"/>
            <a:headEnd/>
            <a:tailEnd/>
          </a:ln>
          <a:effectLst/>
        </p:spPr>
      </p:pic>
      <p:sp>
        <p:nvSpPr>
          <p:cNvPr id="5" name="Rectangle 4"/>
          <p:cNvSpPr/>
          <p:nvPr/>
        </p:nvSpPr>
        <p:spPr>
          <a:xfrm>
            <a:off x="838200" y="4267200"/>
            <a:ext cx="7696200" cy="1477328"/>
          </a:xfrm>
          <a:prstGeom prst="rect">
            <a:avLst/>
          </a:prstGeom>
        </p:spPr>
        <p:txBody>
          <a:bodyPr wrap="square">
            <a:spAutoFit/>
          </a:bodyPr>
          <a:lstStyle/>
          <a:p>
            <a:r>
              <a:rPr lang="en-US" dirty="0"/>
              <a:t>When the function </a:t>
            </a:r>
            <a:r>
              <a:rPr lang="en-US" b="1" i="1" dirty="0"/>
              <a:t>Q is continuous, the EM algorithm converges to a stationary</a:t>
            </a:r>
          </a:p>
          <a:p>
            <a:r>
              <a:rPr lang="en-US" dirty="0"/>
              <a:t>point of the likelihood function </a:t>
            </a:r>
            <a:r>
              <a:rPr lang="en-US" b="1" i="1" dirty="0"/>
              <a:t>P(Y | h’). </a:t>
            </a:r>
          </a:p>
          <a:p>
            <a:r>
              <a:rPr lang="en-US" b="1" i="1" dirty="0"/>
              <a:t>When this likelihood function </a:t>
            </a:r>
            <a:r>
              <a:rPr lang="en-US" dirty="0"/>
              <a:t>has a single maximum, EM will converge to this global maximum likelihood estimate for </a:t>
            </a:r>
            <a:r>
              <a:rPr lang="en-US" i="1" dirty="0"/>
              <a:t>h'</a:t>
            </a:r>
            <a:r>
              <a:rPr lang="en-US" dirty="0"/>
              <a:t>. Otherwise, it is guaranteed only to converge to a local maximum.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a:picLocks noChangeAspect="1" noChangeArrowheads="1"/>
          </p:cNvPicPr>
          <p:nvPr/>
        </p:nvPicPr>
        <p:blipFill>
          <a:blip r:embed="rId2" cstate="print"/>
          <a:srcRect l="4100" t="25000" r="38507" b="42708"/>
          <a:stretch>
            <a:fillRect/>
          </a:stretch>
        </p:blipFill>
        <p:spPr bwMode="auto">
          <a:xfrm>
            <a:off x="228600" y="762000"/>
            <a:ext cx="86868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305800" cy="1143000"/>
          </a:xfrm>
        </p:spPr>
        <p:txBody>
          <a:bodyPr>
            <a:normAutofit fontScale="90000"/>
          </a:bodyPr>
          <a:lstStyle/>
          <a:p>
            <a:r>
              <a:rPr lang="en-US" dirty="0"/>
              <a:t>Support Vector Machines (SVM)</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BE887DF3-015F-4D6F-BD98-302375F3ACCA}" type="datetime1">
              <a:rPr lang="zh-CN" altLang="en-US"/>
              <a:pPr/>
              <a:t>2024/5/6</a:t>
            </a:fld>
            <a:endParaRPr lang="en-US" altLang="zh-CN"/>
          </a:p>
        </p:txBody>
      </p:sp>
      <p:sp>
        <p:nvSpPr>
          <p:cNvPr id="6" name="Slide Number Placeholder 4"/>
          <p:cNvSpPr>
            <a:spLocks noGrp="1"/>
          </p:cNvSpPr>
          <p:nvPr>
            <p:ph type="sldNum" sz="quarter" idx="11"/>
          </p:nvPr>
        </p:nvSpPr>
        <p:spPr/>
        <p:txBody>
          <a:bodyPr/>
          <a:lstStyle/>
          <a:p>
            <a:fld id="{95864552-3921-4303-9933-84795A4F6D96}" type="slidenum">
              <a:rPr lang="zh-CN" altLang="en-US"/>
              <a:pPr/>
              <a:t>171</a:t>
            </a:fld>
            <a:endParaRPr lang="en-US" altLang="zh-CN"/>
          </a:p>
        </p:txBody>
      </p:sp>
      <p:sp>
        <p:nvSpPr>
          <p:cNvPr id="119810" name="Rectangle 2"/>
          <p:cNvSpPr>
            <a:spLocks noGrp="1" noChangeArrowheads="1"/>
          </p:cNvSpPr>
          <p:nvPr>
            <p:ph type="title"/>
          </p:nvPr>
        </p:nvSpPr>
        <p:spPr/>
        <p:txBody>
          <a:bodyPr/>
          <a:lstStyle/>
          <a:p>
            <a:r>
              <a:rPr lang="en-US" altLang="zh-CN">
                <a:ea typeface="宋体" pitchFamily="2" charset="-122"/>
              </a:rPr>
              <a:t>History of SVM</a:t>
            </a:r>
          </a:p>
        </p:txBody>
      </p:sp>
      <p:sp>
        <p:nvSpPr>
          <p:cNvPr id="119811" name="Rectangle 3"/>
          <p:cNvSpPr>
            <a:spLocks noGrp="1" noChangeArrowheads="1"/>
          </p:cNvSpPr>
          <p:nvPr>
            <p:ph type="body" idx="1"/>
          </p:nvPr>
        </p:nvSpPr>
        <p:spPr/>
        <p:txBody>
          <a:bodyPr>
            <a:normAutofit/>
          </a:bodyPr>
          <a:lstStyle/>
          <a:p>
            <a:r>
              <a:rPr lang="en-US" altLang="zh-CN" dirty="0">
                <a:ea typeface="宋体" pitchFamily="2" charset="-122"/>
              </a:rPr>
              <a:t>SVM is </a:t>
            </a:r>
            <a:r>
              <a:rPr lang="en-US" altLang="zh-TW" dirty="0">
                <a:ea typeface="新細明體" pitchFamily="18" charset="-120"/>
              </a:rPr>
              <a:t>related to</a:t>
            </a:r>
            <a:r>
              <a:rPr lang="en-US" altLang="zh-CN" dirty="0">
                <a:ea typeface="宋体" pitchFamily="2" charset="-122"/>
              </a:rPr>
              <a:t> statistical learning theory </a:t>
            </a:r>
          </a:p>
          <a:p>
            <a:r>
              <a:rPr lang="en-US" altLang="zh-CN" dirty="0">
                <a:ea typeface="宋体" pitchFamily="2" charset="-122"/>
              </a:rPr>
              <a:t>SVM was first introduced in 1992 </a:t>
            </a:r>
          </a:p>
          <a:p>
            <a:r>
              <a:rPr lang="en-US" altLang="zh-CN" dirty="0">
                <a:ea typeface="宋体" pitchFamily="2" charset="-122"/>
              </a:rPr>
              <a:t>SVM becomes popular because of its success in handwritten digit recognition </a:t>
            </a:r>
          </a:p>
          <a:p>
            <a:pPr lvl="1"/>
            <a:r>
              <a:rPr lang="en-US" altLang="zh-CN" dirty="0">
                <a:ea typeface="宋体" pitchFamily="2" charset="-122"/>
              </a:rPr>
              <a:t>1.1% test error rate for SVM. This is the same as the error rates of a carefully constructed neural network.</a:t>
            </a:r>
          </a:p>
          <a:p>
            <a:r>
              <a:rPr lang="en-US" altLang="zh-CN" dirty="0">
                <a:ea typeface="宋体" pitchFamily="2" charset="-122"/>
              </a:rPr>
              <a:t>SVM is now regarded as an important example of “kernel methods”, </a:t>
            </a:r>
            <a:r>
              <a:rPr lang="en-US" altLang="zh-TW" dirty="0">
                <a:ea typeface="新細明體" pitchFamily="18" charset="-120"/>
              </a:rPr>
              <a:t>one of the </a:t>
            </a:r>
            <a:r>
              <a:rPr lang="en-US" altLang="zh-TW" dirty="0">
                <a:solidFill>
                  <a:srgbClr val="FF0000"/>
                </a:solidFill>
                <a:ea typeface="新細明體" pitchFamily="18" charset="-120"/>
              </a:rPr>
              <a:t>key</a:t>
            </a:r>
            <a:r>
              <a:rPr lang="en-US" altLang="zh-CN" dirty="0">
                <a:solidFill>
                  <a:srgbClr val="FF0000"/>
                </a:solidFill>
                <a:ea typeface="宋体" pitchFamily="2" charset="-122"/>
              </a:rPr>
              <a:t> area in machine learning</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What is a </a:t>
            </a:r>
            <a:r>
              <a:rPr lang="en-US" dirty="0" err="1"/>
              <a:t>classication</a:t>
            </a:r>
            <a:r>
              <a:rPr lang="en-US" dirty="0"/>
              <a:t> problem?</a:t>
            </a:r>
          </a:p>
          <a:p>
            <a:r>
              <a:rPr lang="en-US" dirty="0"/>
              <a:t>How can it be thought as a prediction problem?</a:t>
            </a:r>
          </a:p>
          <a:p>
            <a:r>
              <a:rPr lang="en-US" dirty="0"/>
              <a:t>Support Vector Machine (SVM) as </a:t>
            </a:r>
            <a:r>
              <a:rPr lang="en-US" dirty="0" err="1"/>
              <a:t>classication</a:t>
            </a:r>
            <a:r>
              <a:rPr lang="en-US" dirty="0"/>
              <a:t> technique,</a:t>
            </a:r>
          </a:p>
          <a:p>
            <a:pPr lvl="1"/>
            <a:r>
              <a:rPr lang="en-US" dirty="0"/>
              <a:t>Received considerable attention</a:t>
            </a:r>
          </a:p>
          <a:p>
            <a:pPr lvl="1"/>
            <a:r>
              <a:rPr lang="en-US" dirty="0"/>
              <a:t>SVM has its roots in Statistical learning theory,</a:t>
            </a:r>
          </a:p>
          <a:p>
            <a:pPr lvl="1"/>
            <a:r>
              <a:rPr lang="en-US" dirty="0"/>
              <a:t>Shown promising results in many practical applications.</a:t>
            </a:r>
          </a:p>
          <a:p>
            <a:pPr lvl="1"/>
            <a:r>
              <a:rPr lang="en-US" dirty="0"/>
              <a:t>For examples:</a:t>
            </a:r>
          </a:p>
          <a:p>
            <a:pPr lvl="2"/>
            <a:r>
              <a:rPr lang="en-US" dirty="0"/>
              <a:t>Handwritten digit recognition,</a:t>
            </a:r>
          </a:p>
          <a:p>
            <a:pPr lvl="2"/>
            <a:r>
              <a:rPr lang="en-US" dirty="0"/>
              <a:t>Text categorization,</a:t>
            </a:r>
          </a:p>
          <a:p>
            <a:pPr lvl="2"/>
            <a:r>
              <a:rPr lang="en-US" dirty="0"/>
              <a:t>Regression</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SVM works very well with</a:t>
            </a:r>
          </a:p>
          <a:p>
            <a:pPr lvl="1"/>
            <a:r>
              <a:rPr lang="en-US" dirty="0"/>
              <a:t>High-dimensional data,</a:t>
            </a:r>
          </a:p>
          <a:p>
            <a:pPr lvl="1"/>
            <a:r>
              <a:rPr lang="en-US" dirty="0"/>
              <a:t>Avoids the curse of dimensionality problem.</a:t>
            </a:r>
          </a:p>
          <a:p>
            <a:r>
              <a:rPr lang="en-US" dirty="0"/>
              <a:t>Another unique aspect of this approach is that</a:t>
            </a:r>
          </a:p>
          <a:p>
            <a:pPr lvl="1"/>
            <a:r>
              <a:rPr lang="en-US" dirty="0"/>
              <a:t>it represents the decision boundary using a subset of the training examples, known as the support vectors.</a:t>
            </a:r>
          </a:p>
          <a:p>
            <a:r>
              <a:rPr lang="en-US" dirty="0"/>
              <a:t>Goal of the SVM</a:t>
            </a:r>
          </a:p>
          <a:p>
            <a:pPr lvl="1"/>
            <a:r>
              <a:rPr lang="en-US" dirty="0"/>
              <a:t>To find the optimal separating hyperplane</a:t>
            </a:r>
          </a:p>
          <a:p>
            <a:pPr lvl="2"/>
            <a:r>
              <a:rPr lang="en-US" dirty="0"/>
              <a:t>which maximizes the margin of training data.</a:t>
            </a:r>
          </a:p>
        </p:txBody>
      </p:sp>
      <p:sp>
        <p:nvSpPr>
          <p:cNvPr id="4" name="Title 1"/>
          <p:cNvSpPr>
            <a:spLocks noGrp="1"/>
          </p:cNvSpPr>
          <p:nvPr>
            <p:ph type="title"/>
          </p:nvPr>
        </p:nvSpPr>
        <p:spPr/>
        <p:txBody>
          <a:bodyPr/>
          <a:lstStyle/>
          <a:p>
            <a:r>
              <a:rPr lang="en-US" dirty="0"/>
              <a:t>Introduction</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a:bodyPr>
          <a:lstStyle/>
          <a:p>
            <a:pPr fontAlgn="base">
              <a:buNone/>
            </a:pPr>
            <a:r>
              <a:rPr lang="en-IN" b="1" dirty="0" err="1" smtClean="0"/>
              <a:t>Hyperplane</a:t>
            </a:r>
            <a:r>
              <a:rPr lang="en-IN" b="1" dirty="0" smtClean="0"/>
              <a:t>: </a:t>
            </a:r>
          </a:p>
          <a:p>
            <a:pPr fontAlgn="base"/>
            <a:r>
              <a:rPr lang="en-IN" dirty="0" err="1" smtClean="0"/>
              <a:t>Hyperplane</a:t>
            </a:r>
            <a:r>
              <a:rPr lang="en-IN" dirty="0" smtClean="0"/>
              <a:t> is the decision boundary that is used to separate the data points of different classes in a feature space. </a:t>
            </a:r>
          </a:p>
          <a:p>
            <a:pPr fontAlgn="base"/>
            <a:r>
              <a:rPr lang="en-IN" dirty="0" smtClean="0"/>
              <a:t>In the case of linear classifications, it will be a linear equation i.e. </a:t>
            </a:r>
            <a:r>
              <a:rPr lang="en-IN" dirty="0" err="1" smtClean="0"/>
              <a:t>w.x+b</a:t>
            </a:r>
            <a:r>
              <a:rPr lang="en-IN" dirty="0" smtClean="0"/>
              <a:t> = 0.</a:t>
            </a:r>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a:bodyPr>
          <a:lstStyle/>
          <a:p>
            <a:pPr fontAlgn="base">
              <a:buNone/>
            </a:pPr>
            <a:r>
              <a:rPr lang="en-IN" b="1" dirty="0" smtClean="0"/>
              <a:t>Support Vectors: </a:t>
            </a:r>
          </a:p>
          <a:p>
            <a:pPr fontAlgn="base"/>
            <a:r>
              <a:rPr lang="en-IN" dirty="0" smtClean="0"/>
              <a:t>Support vectors are the closest data points to the hyperplane.</a:t>
            </a:r>
          </a:p>
          <a:p>
            <a:pPr fontAlgn="base"/>
            <a:r>
              <a:rPr lang="en-IN" dirty="0" err="1" smtClean="0"/>
              <a:t>Itmakes</a:t>
            </a:r>
            <a:r>
              <a:rPr lang="en-IN" dirty="0" smtClean="0"/>
              <a:t> a critical role in deciding the hyperplane and margin. </a:t>
            </a:r>
          </a:p>
          <a:p>
            <a:pPr fontAlgn="base"/>
            <a:endParaRPr lang="en-IN" b="1" dirty="0" smtClean="0"/>
          </a:p>
          <a:p>
            <a:pPr fontAlgn="base">
              <a:buNone/>
            </a:pPr>
            <a:r>
              <a:rPr lang="en-IN" b="1" dirty="0" smtClean="0"/>
              <a:t>Margin</a:t>
            </a:r>
            <a:r>
              <a:rPr lang="en-IN" dirty="0" smtClean="0"/>
              <a:t>: </a:t>
            </a:r>
          </a:p>
          <a:p>
            <a:pPr fontAlgn="base"/>
            <a:r>
              <a:rPr lang="en-IN" dirty="0" smtClean="0"/>
              <a:t>Margin is the distance between the support vector and hyperplane. </a:t>
            </a:r>
          </a:p>
          <a:p>
            <a:pPr fontAlgn="base"/>
            <a:r>
              <a:rPr lang="en-IN" dirty="0" smtClean="0"/>
              <a:t>The main objective of the support vector machine algorithm is to maximize the margin.  </a:t>
            </a:r>
          </a:p>
          <a:p>
            <a:pPr fontAlgn="base"/>
            <a:r>
              <a:rPr lang="en-IN" dirty="0" smtClean="0"/>
              <a:t>The wider margin indicates better classification performance.</a:t>
            </a:r>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a:bodyPr>
          <a:lstStyle/>
          <a:p>
            <a:pPr fontAlgn="base">
              <a:buNone/>
            </a:pPr>
            <a:r>
              <a:rPr lang="en-IN" b="1" dirty="0" smtClean="0"/>
              <a:t>Kernel</a:t>
            </a:r>
            <a:r>
              <a:rPr lang="en-IN" dirty="0" smtClean="0"/>
              <a:t>: </a:t>
            </a:r>
          </a:p>
          <a:p>
            <a:pPr fontAlgn="base"/>
            <a:r>
              <a:rPr lang="en-IN" dirty="0" smtClean="0"/>
              <a:t>Kernel is the mathematical function, which is used in SVM to map the original input data points into high-dimensional feature spaces </a:t>
            </a:r>
          </a:p>
          <a:p>
            <a:pPr fontAlgn="base"/>
            <a:r>
              <a:rPr lang="en-IN" dirty="0" smtClean="0"/>
              <a:t>Thus hyperplane can be easily identified even if the data points are not linearly separable in the original input space. </a:t>
            </a:r>
          </a:p>
          <a:p>
            <a:pPr fontAlgn="base"/>
            <a:r>
              <a:rPr lang="en-IN" dirty="0" smtClean="0"/>
              <a:t>Some of the common kernel functions are linear, polynomial, radial basis function(RBF), and sigmoid.</a:t>
            </a:r>
          </a:p>
          <a:p>
            <a:pPr fontAlgn="base"/>
            <a:endParaRPr lang="en-IN" dirty="0" smtClean="0"/>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a:bodyPr>
          <a:lstStyle/>
          <a:p>
            <a:pPr fontAlgn="base">
              <a:buNone/>
            </a:pPr>
            <a:endParaRPr lang="en-IN" b="1" dirty="0" smtClean="0"/>
          </a:p>
          <a:p>
            <a:pPr fontAlgn="base">
              <a:buNone/>
            </a:pPr>
            <a:r>
              <a:rPr lang="en-IN" b="1" dirty="0" smtClean="0"/>
              <a:t>Hard Margin:</a:t>
            </a:r>
            <a:r>
              <a:rPr lang="en-IN" dirty="0" smtClean="0"/>
              <a:t> </a:t>
            </a:r>
          </a:p>
          <a:p>
            <a:pPr fontAlgn="base"/>
            <a:r>
              <a:rPr lang="en-IN" dirty="0" smtClean="0"/>
              <a:t>The maximum-margin </a:t>
            </a:r>
            <a:r>
              <a:rPr lang="en-IN" dirty="0" err="1" smtClean="0"/>
              <a:t>hyperplane</a:t>
            </a:r>
            <a:r>
              <a:rPr lang="en-IN" dirty="0" smtClean="0"/>
              <a:t> or the hard margin </a:t>
            </a:r>
            <a:r>
              <a:rPr lang="en-IN" dirty="0" err="1" smtClean="0"/>
              <a:t>hyperplane</a:t>
            </a:r>
            <a:r>
              <a:rPr lang="en-IN" dirty="0" smtClean="0"/>
              <a:t> is a </a:t>
            </a:r>
            <a:r>
              <a:rPr lang="en-IN" dirty="0" err="1" smtClean="0"/>
              <a:t>hyperplane</a:t>
            </a:r>
            <a:r>
              <a:rPr lang="en-IN" dirty="0" smtClean="0"/>
              <a:t> that properly separates the data points of different categories without any misclassifications.</a:t>
            </a:r>
          </a:p>
          <a:p>
            <a:pPr fontAlgn="base"/>
            <a:endParaRPr lang="en-IN" dirty="0" smtClean="0"/>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a:bodyPr>
          <a:lstStyle/>
          <a:p>
            <a:pPr fontAlgn="base">
              <a:buNone/>
            </a:pPr>
            <a:r>
              <a:rPr lang="en-IN" b="1" dirty="0" smtClean="0"/>
              <a:t>Soft Margin: </a:t>
            </a:r>
          </a:p>
          <a:p>
            <a:pPr fontAlgn="base"/>
            <a:r>
              <a:rPr lang="en-IN" dirty="0" smtClean="0"/>
              <a:t>When the data is not perfectly separable or contains outliers, SVM permits a soft margin technique. </a:t>
            </a:r>
          </a:p>
          <a:p>
            <a:pPr fontAlgn="base"/>
            <a:r>
              <a:rPr lang="en-IN" dirty="0" smtClean="0"/>
              <a:t>Each data point has a slack variable introduced by the soft-margin SVM formulation, which softens the strict margin requirement and permits certain misclassifications or violations. </a:t>
            </a:r>
          </a:p>
          <a:p>
            <a:pPr fontAlgn="base"/>
            <a:r>
              <a:rPr lang="en-IN" dirty="0" smtClean="0"/>
              <a:t>It discovers a compromise between increasing the margin and reducing violations.</a:t>
            </a:r>
          </a:p>
          <a:p>
            <a:pPr fontAlgn="base"/>
            <a:endParaRPr lang="en-IN" dirty="0" smtClean="0"/>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991600" cy="5257800"/>
          </a:xfrm>
        </p:spPr>
        <p:txBody>
          <a:bodyPr>
            <a:normAutofit/>
          </a:bodyPr>
          <a:lstStyle/>
          <a:p>
            <a:pPr fontAlgn="base">
              <a:buNone/>
            </a:pPr>
            <a:r>
              <a:rPr lang="en-IN" b="1" dirty="0" smtClean="0"/>
              <a:t>Parameter C: </a:t>
            </a:r>
          </a:p>
          <a:p>
            <a:pPr fontAlgn="base"/>
            <a:r>
              <a:rPr lang="en-IN" dirty="0" smtClean="0"/>
              <a:t>Margin maximisation and misclassification fines are balanced by the regularisation parameter C in SVM. </a:t>
            </a:r>
          </a:p>
          <a:p>
            <a:pPr fontAlgn="base"/>
            <a:r>
              <a:rPr lang="en-IN" dirty="0" smtClean="0"/>
              <a:t>The penalty for going over the margin or misclassifying data items is decided by it. </a:t>
            </a:r>
          </a:p>
          <a:p>
            <a:pPr fontAlgn="base"/>
            <a:r>
              <a:rPr lang="en-IN" dirty="0" smtClean="0"/>
              <a:t>A stricter penalty is imposed with a greater value of C, which results in a smaller margin and perhaps fewer misclassifications.</a:t>
            </a:r>
          </a:p>
          <a:p>
            <a:pPr fontAlgn="base"/>
            <a:endParaRPr lang="en-IN" dirty="0" smtClean="0"/>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DD8FD1-6058-4093-9BDF-C71BE1709024}"/>
              </a:ext>
            </a:extLst>
          </p:cNvPr>
          <p:cNvSpPr>
            <a:spLocks noGrp="1"/>
          </p:cNvSpPr>
          <p:nvPr>
            <p:ph type="title"/>
          </p:nvPr>
        </p:nvSpPr>
        <p:spPr>
          <a:xfrm>
            <a:off x="457200" y="381000"/>
            <a:ext cx="8229600" cy="1143000"/>
          </a:xfrm>
        </p:spPr>
        <p:txBody>
          <a:bodyPr/>
          <a:lstStyle/>
          <a:p>
            <a:r>
              <a:rPr lang="en-US" dirty="0"/>
              <a:t>Representation</a:t>
            </a:r>
            <a:endParaRPr lang="en-IN" dirty="0"/>
          </a:p>
        </p:txBody>
      </p:sp>
      <p:pic>
        <p:nvPicPr>
          <p:cNvPr id="71686" name="Picture 6" descr="The Method of Least Squares | Introduction to Statistics | JMP">
            <a:extLst>
              <a:ext uri="{FF2B5EF4-FFF2-40B4-BE49-F238E27FC236}">
                <a16:creationId xmlns="" xmlns:a16="http://schemas.microsoft.com/office/drawing/2014/main" id="{E296F4DB-2211-4241-B409-D799FE972651}"/>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9491" y="1905000"/>
            <a:ext cx="8458200" cy="40969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6300123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lnSpcReduction="10000"/>
          </a:bodyPr>
          <a:lstStyle/>
          <a:p>
            <a:pPr fontAlgn="base">
              <a:buNone/>
            </a:pPr>
            <a:r>
              <a:rPr lang="en-IN" b="1" dirty="0" smtClean="0"/>
              <a:t>Hinge Loss:</a:t>
            </a:r>
            <a:r>
              <a:rPr lang="en-IN" dirty="0" smtClean="0"/>
              <a:t> </a:t>
            </a:r>
          </a:p>
          <a:p>
            <a:pPr fontAlgn="base"/>
            <a:r>
              <a:rPr lang="en-IN" dirty="0" smtClean="0"/>
              <a:t>A typical loss function in SVMs is hinge loss. It punishes incorrect classifications or margin violations. </a:t>
            </a:r>
          </a:p>
          <a:p>
            <a:pPr fontAlgn="base"/>
            <a:r>
              <a:rPr lang="en-IN" dirty="0" smtClean="0"/>
              <a:t>The objective function in SVM is frequently formed by combining it with the regularisation term.</a:t>
            </a:r>
          </a:p>
          <a:p>
            <a:pPr fontAlgn="base"/>
            <a:endParaRPr lang="en-IN" b="1" dirty="0" smtClean="0"/>
          </a:p>
          <a:p>
            <a:pPr fontAlgn="base">
              <a:buNone/>
            </a:pPr>
            <a:r>
              <a:rPr lang="en-IN" b="1" dirty="0" smtClean="0"/>
              <a:t>Dual Problem:</a:t>
            </a:r>
            <a:r>
              <a:rPr lang="en-IN" dirty="0" smtClean="0"/>
              <a:t> </a:t>
            </a:r>
          </a:p>
          <a:p>
            <a:pPr fontAlgn="base"/>
            <a:r>
              <a:rPr lang="en-IN" dirty="0" smtClean="0"/>
              <a:t>A dual Problem of the optimisation problem that requires locating the Lagrange multipliers related to the support vectors can be used to solve SVM. </a:t>
            </a:r>
          </a:p>
          <a:p>
            <a:pPr fontAlgn="base"/>
            <a:r>
              <a:rPr lang="en-IN" dirty="0" smtClean="0"/>
              <a:t>The dual formulation enables the use of kernel tricks and more effective computing.</a:t>
            </a:r>
          </a:p>
          <a:p>
            <a:pPr fontAlgn="base"/>
            <a:endParaRPr lang="en-IN" dirty="0"/>
          </a:p>
        </p:txBody>
      </p:sp>
      <p:sp>
        <p:nvSpPr>
          <p:cNvPr id="4" name="Title 1"/>
          <p:cNvSpPr>
            <a:spLocks noGrp="1"/>
          </p:cNvSpPr>
          <p:nvPr>
            <p:ph type="title"/>
          </p:nvPr>
        </p:nvSpPr>
        <p:spPr>
          <a:xfrm>
            <a:off x="1143000" y="228600"/>
            <a:ext cx="8229600" cy="1143000"/>
          </a:xfrm>
        </p:spPr>
        <p:txBody>
          <a:bodyPr/>
          <a:lstStyle/>
          <a:p>
            <a:r>
              <a:rPr lang="en-US" dirty="0" smtClean="0"/>
              <a:t>SVM Terminology</a:t>
            </a:r>
            <a:endParaRPr 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8" name="Picture 2" descr="Support Vector Machine Algorithm"/>
          <p:cNvPicPr>
            <a:picLocks noChangeAspect="1" noChangeArrowheads="1"/>
          </p:cNvPicPr>
          <p:nvPr/>
        </p:nvPicPr>
        <p:blipFill>
          <a:blip r:embed="rId2" cstate="print"/>
          <a:srcRect/>
          <a:stretch>
            <a:fillRect/>
          </a:stretch>
        </p:blipFill>
        <p:spPr bwMode="auto">
          <a:xfrm>
            <a:off x="685800" y="914400"/>
            <a:ext cx="7924800" cy="5562600"/>
          </a:xfrm>
          <a:prstGeom prst="rect">
            <a:avLst/>
          </a:prstGeom>
          <a:noFill/>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descr="Support Vector Machine meme"/>
          <p:cNvPicPr>
            <a:picLocks noChangeAspect="1" noChangeArrowheads="1"/>
          </p:cNvPicPr>
          <p:nvPr/>
        </p:nvPicPr>
        <p:blipFill>
          <a:blip r:embed="rId2" cstate="print"/>
          <a:srcRect/>
          <a:stretch>
            <a:fillRect/>
          </a:stretch>
        </p:blipFill>
        <p:spPr bwMode="auto">
          <a:xfrm>
            <a:off x="1066800" y="838200"/>
            <a:ext cx="7315200" cy="5791200"/>
          </a:xfrm>
          <a:prstGeom prst="rect">
            <a:avLst/>
          </a:prstGeom>
          <a:noFill/>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5257800"/>
          </a:xfrm>
        </p:spPr>
        <p:txBody>
          <a:bodyPr>
            <a:normAutofit fontScale="92500"/>
          </a:bodyPr>
          <a:lstStyle/>
          <a:p>
            <a:pPr>
              <a:buNone/>
            </a:pPr>
            <a:r>
              <a:rPr lang="en-IN" sz="3000" b="1" dirty="0" smtClean="0"/>
              <a:t>The advantages of support vector machines are:</a:t>
            </a:r>
            <a:endParaRPr lang="en-IN" b="1" dirty="0" smtClean="0"/>
          </a:p>
          <a:p>
            <a:r>
              <a:rPr lang="en-IN" sz="2200" dirty="0" smtClean="0"/>
              <a:t>Effective in high dimensional spaces.</a:t>
            </a:r>
          </a:p>
          <a:p>
            <a:r>
              <a:rPr lang="en-IN" sz="2200" dirty="0" smtClean="0"/>
              <a:t>Still effective in cases where number of dimensions is greater than the number of samples.</a:t>
            </a:r>
          </a:p>
          <a:p>
            <a:r>
              <a:rPr lang="en-IN" sz="2200" dirty="0" smtClean="0"/>
              <a:t>Uses a subset of training points in the decision function (called support vectors), so it is also memory efficient.</a:t>
            </a:r>
          </a:p>
          <a:p>
            <a:r>
              <a:rPr lang="en-IN" sz="2200" dirty="0" smtClean="0"/>
              <a:t>Versatile: different Kernel functions can be specified for the decision function. Common kernels are provided, but it is also possible to specify custom kernels.</a:t>
            </a:r>
          </a:p>
          <a:p>
            <a:pPr>
              <a:buNone/>
            </a:pPr>
            <a:r>
              <a:rPr lang="en-IN" sz="3000" b="1" dirty="0" smtClean="0"/>
              <a:t>The disadvantages of support vector machines include:</a:t>
            </a:r>
          </a:p>
          <a:p>
            <a:r>
              <a:rPr lang="en-IN" sz="2200" dirty="0" smtClean="0"/>
              <a:t>If the number of features is much greater than the number of samples, avoid over-fitting in choosing Kernel functions and regularization term is crucial.</a:t>
            </a:r>
          </a:p>
          <a:p>
            <a:r>
              <a:rPr lang="en-IN" sz="2200" dirty="0" smtClean="0"/>
              <a:t>SVMs do not directly provide probability estimates, these are calculated using an expensive five-fold</a:t>
            </a:r>
          </a:p>
          <a:p>
            <a:pPr fontAlgn="base"/>
            <a:endParaRPr lang="en-IN" dirty="0"/>
          </a:p>
        </p:txBody>
      </p:sp>
      <p:sp>
        <p:nvSpPr>
          <p:cNvPr id="4" name="Title 1"/>
          <p:cNvSpPr>
            <a:spLocks noGrp="1"/>
          </p:cNvSpPr>
          <p:nvPr>
            <p:ph type="title"/>
          </p:nvPr>
        </p:nvSpPr>
        <p:spPr>
          <a:xfrm>
            <a:off x="609600" y="304800"/>
            <a:ext cx="8991600" cy="1143000"/>
          </a:xfrm>
        </p:spPr>
        <p:txBody>
          <a:bodyPr>
            <a:noAutofit/>
          </a:bodyPr>
          <a:lstStyle/>
          <a:p>
            <a:r>
              <a:rPr lang="en-IN" sz="2400" b="1" dirty="0" smtClean="0"/>
              <a:t>Support vector machines (SVMs)</a:t>
            </a:r>
            <a:r>
              <a:rPr lang="en-IN" sz="2400" dirty="0" smtClean="0"/>
              <a:t> are a set of supervised learning methods used for classification, regression and outliers detection</a:t>
            </a:r>
            <a:endParaRPr lang="en-US" sz="240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0594" name="Picture 2"/>
          <p:cNvPicPr>
            <a:picLocks noChangeAspect="1" noChangeArrowheads="1"/>
          </p:cNvPicPr>
          <p:nvPr/>
        </p:nvPicPr>
        <p:blipFill>
          <a:blip r:embed="rId2" cstate="print"/>
          <a:srcRect/>
          <a:stretch>
            <a:fillRect/>
          </a:stretch>
        </p:blipFill>
        <p:spPr bwMode="auto">
          <a:xfrm>
            <a:off x="914400" y="1981200"/>
            <a:ext cx="7010400" cy="467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endParaRPr lang="en-US" dirty="0"/>
          </a:p>
        </p:txBody>
      </p:sp>
      <p:pic>
        <p:nvPicPr>
          <p:cNvPr id="111618" name="Picture 2"/>
          <p:cNvPicPr>
            <a:picLocks noChangeAspect="1" noChangeArrowheads="1"/>
          </p:cNvPicPr>
          <p:nvPr/>
        </p:nvPicPr>
        <p:blipFill>
          <a:blip r:embed="rId2" cstate="print"/>
          <a:srcRect/>
          <a:stretch>
            <a:fillRect/>
          </a:stretch>
        </p:blipFill>
        <p:spPr bwMode="auto">
          <a:xfrm>
            <a:off x="685800" y="1447800"/>
            <a:ext cx="7086600" cy="5098758"/>
          </a:xfrm>
          <a:prstGeom prst="rect">
            <a:avLst/>
          </a:prstGeom>
          <a:noFill/>
          <a:ln w="9525">
            <a:noFill/>
            <a:miter lim="800000"/>
            <a:headEnd/>
            <a:tailEnd/>
          </a:ln>
          <a:effectLst/>
        </p:spPr>
      </p:pic>
      <p:cxnSp>
        <p:nvCxnSpPr>
          <p:cNvPr id="9" name="Straight Arrow Connector 8"/>
          <p:cNvCxnSpPr/>
          <p:nvPr/>
        </p:nvCxnSpPr>
        <p:spPr>
          <a:xfrm rot="10800000" flipV="1">
            <a:off x="1447800" y="2743200"/>
            <a:ext cx="1524000" cy="381000"/>
          </a:xfrm>
          <a:prstGeom prst="straightConnector1">
            <a:avLst/>
          </a:prstGeom>
          <a:ln w="127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3048000"/>
            <a:ext cx="1935145" cy="1200329"/>
          </a:xfrm>
          <a:prstGeom prst="rect">
            <a:avLst/>
          </a:prstGeom>
          <a:noFill/>
        </p:spPr>
        <p:txBody>
          <a:bodyPr wrap="none" rtlCol="0">
            <a:spAutoFit/>
          </a:bodyPr>
          <a:lstStyle/>
          <a:p>
            <a:r>
              <a:rPr lang="en-US" dirty="0"/>
              <a:t>Hyper plane </a:t>
            </a:r>
          </a:p>
          <a:p>
            <a:r>
              <a:rPr lang="en-US" dirty="0"/>
              <a:t>or </a:t>
            </a:r>
          </a:p>
          <a:p>
            <a:r>
              <a:rPr lang="en-US" dirty="0"/>
              <a:t>Decision boundary</a:t>
            </a:r>
          </a:p>
          <a:p>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pic>
        <p:nvPicPr>
          <p:cNvPr id="112642" name="Picture 2"/>
          <p:cNvPicPr>
            <a:picLocks noChangeAspect="1" noChangeArrowheads="1"/>
          </p:cNvPicPr>
          <p:nvPr/>
        </p:nvPicPr>
        <p:blipFill>
          <a:blip r:embed="rId2" cstate="print"/>
          <a:srcRect/>
          <a:stretch>
            <a:fillRect/>
          </a:stretch>
        </p:blipFill>
        <p:spPr bwMode="auto">
          <a:xfrm>
            <a:off x="685800" y="1219200"/>
            <a:ext cx="7162800" cy="53105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a:stretch>
            <a:fillRect/>
          </a:stretch>
        </p:blipFill>
        <p:spPr bwMode="auto">
          <a:xfrm>
            <a:off x="990600" y="1828800"/>
            <a:ext cx="7010400" cy="48318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533400" y="990600"/>
            <a:ext cx="5715000" cy="5155566"/>
          </a:xfrm>
          <a:prstGeom prst="rect">
            <a:avLst/>
          </a:prstGeom>
          <a:noFill/>
          <a:ln w="9525">
            <a:noFill/>
            <a:miter lim="800000"/>
            <a:headEnd/>
            <a:tailEnd/>
          </a:ln>
          <a:effectLst/>
        </p:spPr>
      </p:pic>
      <p:sp>
        <p:nvSpPr>
          <p:cNvPr id="5" name="TextBox 4"/>
          <p:cNvSpPr txBox="1"/>
          <p:nvPr/>
        </p:nvSpPr>
        <p:spPr>
          <a:xfrm>
            <a:off x="5638800" y="6248400"/>
            <a:ext cx="3166251" cy="369332"/>
          </a:xfrm>
          <a:prstGeom prst="rect">
            <a:avLst/>
          </a:prstGeom>
          <a:noFill/>
        </p:spPr>
        <p:txBody>
          <a:bodyPr wrap="none" rtlCol="0">
            <a:spAutoFit/>
          </a:bodyPr>
          <a:lstStyle/>
          <a:p>
            <a:r>
              <a:rPr lang="en-US" b="1" dirty="0">
                <a:solidFill>
                  <a:srgbClr val="FF0000"/>
                </a:solidFill>
              </a:rPr>
              <a:t>Decided by Maximum Margin</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04088"/>
          </a:xfrm>
        </p:spPr>
        <p:txBody>
          <a:bodyPr>
            <a:normAutofit fontScale="90000"/>
          </a:bodyPr>
          <a:lstStyle/>
          <a:p>
            <a:r>
              <a:rPr lang="en-US" dirty="0"/>
              <a:t>Maximum Margin </a:t>
            </a:r>
            <a:r>
              <a:rPr lang="en-US" dirty="0" err="1"/>
              <a:t>Hyperplanes</a:t>
            </a:r>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152400" y="1143000"/>
            <a:ext cx="5715000" cy="4648200"/>
          </a:xfrm>
          <a:prstGeom prst="rect">
            <a:avLst/>
          </a:prstGeom>
          <a:noFill/>
          <a:ln w="9525">
            <a:noFill/>
            <a:miter lim="800000"/>
            <a:headEnd/>
            <a:tailEnd/>
          </a:ln>
          <a:effectLst/>
        </p:spPr>
      </p:pic>
      <p:pic>
        <p:nvPicPr>
          <p:cNvPr id="115715" name="Picture 3"/>
          <p:cNvPicPr>
            <a:picLocks noChangeAspect="1" noChangeArrowheads="1"/>
          </p:cNvPicPr>
          <p:nvPr/>
        </p:nvPicPr>
        <p:blipFill>
          <a:blip r:embed="rId3" cstate="print"/>
          <a:srcRect/>
          <a:stretch>
            <a:fillRect/>
          </a:stretch>
        </p:blipFill>
        <p:spPr bwMode="auto">
          <a:xfrm>
            <a:off x="5791200" y="1600200"/>
            <a:ext cx="3314700" cy="3581400"/>
          </a:xfrm>
          <a:prstGeom prst="rect">
            <a:avLst/>
          </a:prstGeom>
          <a:noFill/>
          <a:ln w="9525">
            <a:noFill/>
            <a:miter lim="800000"/>
            <a:headEnd/>
            <a:tailEnd/>
          </a:ln>
          <a:effectLst/>
        </p:spPr>
      </p:pic>
      <p:pic>
        <p:nvPicPr>
          <p:cNvPr id="115716" name="Picture 4"/>
          <p:cNvPicPr>
            <a:picLocks noChangeAspect="1" noChangeArrowheads="1"/>
          </p:cNvPicPr>
          <p:nvPr/>
        </p:nvPicPr>
        <p:blipFill>
          <a:blip r:embed="rId4" cstate="print"/>
          <a:srcRect/>
          <a:stretch>
            <a:fillRect/>
          </a:stretch>
        </p:blipFill>
        <p:spPr bwMode="auto">
          <a:xfrm>
            <a:off x="228600" y="5943600"/>
            <a:ext cx="8915400" cy="685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pic>
        <p:nvPicPr>
          <p:cNvPr id="31746" name="Picture 2"/>
          <p:cNvPicPr>
            <a:picLocks noChangeAspect="1" noChangeArrowheads="1"/>
          </p:cNvPicPr>
          <p:nvPr/>
        </p:nvPicPr>
        <p:blipFill>
          <a:blip r:embed="rId2" cstate="print"/>
          <a:srcRect b="60903"/>
          <a:stretch>
            <a:fillRect/>
          </a:stretch>
        </p:blipFill>
        <p:spPr bwMode="auto">
          <a:xfrm>
            <a:off x="533400" y="2819400"/>
            <a:ext cx="78486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Date Placeholder 3"/>
          <p:cNvSpPr>
            <a:spLocks noGrp="1"/>
          </p:cNvSpPr>
          <p:nvPr>
            <p:ph type="dt" sz="half" idx="10"/>
          </p:nvPr>
        </p:nvSpPr>
        <p:spPr/>
        <p:txBody>
          <a:bodyPr/>
          <a:lstStyle/>
          <a:p>
            <a:fld id="{D51C1ADB-5594-49A9-A03D-6F03EAF41C3F}" type="datetime1">
              <a:rPr lang="zh-CN" altLang="en-US"/>
              <a:pPr/>
              <a:t>2024/5/6</a:t>
            </a:fld>
            <a:endParaRPr lang="en-US" altLang="zh-CN"/>
          </a:p>
        </p:txBody>
      </p:sp>
      <p:sp>
        <p:nvSpPr>
          <p:cNvPr id="63" name="Slide Number Placeholder 4"/>
          <p:cNvSpPr>
            <a:spLocks noGrp="1"/>
          </p:cNvSpPr>
          <p:nvPr>
            <p:ph type="sldNum" sz="quarter" idx="11"/>
          </p:nvPr>
        </p:nvSpPr>
        <p:spPr/>
        <p:txBody>
          <a:bodyPr/>
          <a:lstStyle/>
          <a:p>
            <a:fld id="{88F7A5F8-5F4F-4778-84C2-0C7D5892D3F8}" type="slidenum">
              <a:rPr lang="zh-CN" altLang="en-US"/>
              <a:pPr/>
              <a:t>190</a:t>
            </a:fld>
            <a:endParaRPr lang="en-US" altLang="zh-CN"/>
          </a:p>
        </p:txBody>
      </p:sp>
      <p:sp>
        <p:nvSpPr>
          <p:cNvPr id="283650" name="Line 2"/>
          <p:cNvSpPr>
            <a:spLocks noChangeShapeType="1"/>
          </p:cNvSpPr>
          <p:nvPr/>
        </p:nvSpPr>
        <p:spPr bwMode="auto">
          <a:xfrm rot="-3472419">
            <a:off x="1239838" y="4076700"/>
            <a:ext cx="5410200" cy="0"/>
          </a:xfrm>
          <a:prstGeom prst="line">
            <a:avLst/>
          </a:prstGeom>
          <a:noFill/>
          <a:ln w="361950">
            <a:solidFill>
              <a:schemeClr val="accent2"/>
            </a:solidFill>
            <a:round/>
            <a:headEnd/>
            <a:tailEnd/>
          </a:ln>
          <a:effectLst/>
        </p:spPr>
        <p:txBody>
          <a:bodyPr>
            <a:spAutoFit/>
          </a:bodyPr>
          <a:lstStyle/>
          <a:p>
            <a:endParaRPr lang="en-US"/>
          </a:p>
        </p:txBody>
      </p:sp>
      <p:sp>
        <p:nvSpPr>
          <p:cNvPr id="283651" name="Line 3"/>
          <p:cNvSpPr>
            <a:spLocks noChangeShapeType="1"/>
          </p:cNvSpPr>
          <p:nvPr/>
        </p:nvSpPr>
        <p:spPr bwMode="auto">
          <a:xfrm rot="-3472419">
            <a:off x="1163638" y="4076700"/>
            <a:ext cx="5562600" cy="0"/>
          </a:xfrm>
          <a:prstGeom prst="line">
            <a:avLst/>
          </a:prstGeom>
          <a:noFill/>
          <a:ln w="12700">
            <a:solidFill>
              <a:schemeClr val="tx1"/>
            </a:solidFill>
            <a:round/>
            <a:headEnd/>
            <a:tailEnd/>
          </a:ln>
          <a:effectLst/>
        </p:spPr>
        <p:txBody>
          <a:bodyPr>
            <a:spAutoFit/>
          </a:bodyPr>
          <a:lstStyle/>
          <a:p>
            <a:endParaRPr lang="en-US"/>
          </a:p>
        </p:txBody>
      </p:sp>
      <p:sp>
        <p:nvSpPr>
          <p:cNvPr id="283652" name="Rectangle 4"/>
          <p:cNvSpPr>
            <a:spLocks noGrp="1" noChangeArrowheads="1"/>
          </p:cNvSpPr>
          <p:nvPr>
            <p:ph type="title"/>
          </p:nvPr>
        </p:nvSpPr>
        <p:spPr>
          <a:xfrm>
            <a:off x="152400" y="304800"/>
            <a:ext cx="4648200" cy="685800"/>
          </a:xfrm>
        </p:spPr>
        <p:txBody>
          <a:bodyPr>
            <a:normAutofit fontScale="90000"/>
          </a:bodyPr>
          <a:lstStyle/>
          <a:p>
            <a:r>
              <a:rPr lang="en-US" altLang="zh-CN" dirty="0">
                <a:ea typeface="宋体" pitchFamily="2" charset="-122"/>
              </a:rPr>
              <a:t>Maximum Margin</a:t>
            </a:r>
          </a:p>
        </p:txBody>
      </p:sp>
      <p:sp>
        <p:nvSpPr>
          <p:cNvPr id="283660" name="Text Box 12"/>
          <p:cNvSpPr txBox="1">
            <a:spLocks noChangeArrowheads="1"/>
          </p:cNvSpPr>
          <p:nvPr/>
        </p:nvSpPr>
        <p:spPr bwMode="auto">
          <a:xfrm>
            <a:off x="838200" y="1905000"/>
            <a:ext cx="1905000" cy="854075"/>
          </a:xfrm>
          <a:prstGeom prst="rect">
            <a:avLst/>
          </a:prstGeom>
          <a:noFill/>
          <a:ln w="12700">
            <a:noFill/>
            <a:miter lim="800000"/>
            <a:headEnd/>
            <a:tailEnd/>
          </a:ln>
          <a:effectLst/>
        </p:spPr>
        <p:txBody>
          <a:bodyPr>
            <a:spAutoFit/>
          </a:bodyPr>
          <a:lstStyle/>
          <a:p>
            <a:pPr algn="ctr">
              <a:spcBef>
                <a:spcPct val="50000"/>
              </a:spcBef>
              <a:buClr>
                <a:schemeClr val="tx1"/>
              </a:buClr>
            </a:pPr>
            <a:r>
              <a:rPr lang="en-US" altLang="zh-CN" sz="2000">
                <a:ea typeface="宋体" pitchFamily="2" charset="-122"/>
              </a:rPr>
              <a:t>denotes +1</a:t>
            </a:r>
          </a:p>
          <a:p>
            <a:pPr algn="ctr">
              <a:spcBef>
                <a:spcPct val="50000"/>
              </a:spcBef>
              <a:buClr>
                <a:schemeClr val="tx1"/>
              </a:buClr>
            </a:pPr>
            <a:r>
              <a:rPr lang="en-US" altLang="zh-CN" sz="2000">
                <a:ea typeface="宋体" pitchFamily="2" charset="-122"/>
              </a:rPr>
              <a:t>denotes -1</a:t>
            </a:r>
          </a:p>
        </p:txBody>
      </p:sp>
      <p:sp>
        <p:nvSpPr>
          <p:cNvPr id="283661"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62" name="Oval 14"/>
          <p:cNvSpPr>
            <a:spLocks noChangeAspect="1" noChangeArrowheads="1"/>
          </p:cNvSpPr>
          <p:nvPr/>
        </p:nvSpPr>
        <p:spPr bwMode="auto">
          <a:xfrm rot="5895381">
            <a:off x="915988" y="2513012"/>
            <a:ext cx="50800"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63" name="Line 15"/>
          <p:cNvSpPr>
            <a:spLocks noChangeShapeType="1"/>
          </p:cNvSpPr>
          <p:nvPr/>
        </p:nvSpPr>
        <p:spPr bwMode="auto">
          <a:xfrm>
            <a:off x="2438400" y="2209800"/>
            <a:ext cx="0" cy="3505200"/>
          </a:xfrm>
          <a:prstGeom prst="line">
            <a:avLst/>
          </a:prstGeom>
          <a:noFill/>
          <a:ln w="38100">
            <a:solidFill>
              <a:schemeClr val="hlink"/>
            </a:solidFill>
            <a:round/>
            <a:headEnd/>
            <a:tailEnd/>
          </a:ln>
          <a:effectLst/>
        </p:spPr>
        <p:txBody>
          <a:bodyPr wrap="none" anchor="ctr">
            <a:spAutoFit/>
          </a:bodyPr>
          <a:lstStyle/>
          <a:p>
            <a:endParaRPr lang="en-US"/>
          </a:p>
        </p:txBody>
      </p:sp>
      <p:sp>
        <p:nvSpPr>
          <p:cNvPr id="283664" name="Line 16"/>
          <p:cNvSpPr>
            <a:spLocks noChangeShapeType="1"/>
          </p:cNvSpPr>
          <p:nvPr/>
        </p:nvSpPr>
        <p:spPr bwMode="auto">
          <a:xfrm flipV="1">
            <a:off x="2438400" y="5715000"/>
            <a:ext cx="3657600" cy="0"/>
          </a:xfrm>
          <a:prstGeom prst="line">
            <a:avLst/>
          </a:prstGeom>
          <a:noFill/>
          <a:ln w="38100">
            <a:solidFill>
              <a:schemeClr val="hlink"/>
            </a:solidFill>
            <a:round/>
            <a:headEnd/>
            <a:tailEnd/>
          </a:ln>
          <a:effectLst/>
        </p:spPr>
        <p:txBody>
          <a:bodyPr anchor="ctr">
            <a:spAutoFit/>
          </a:bodyPr>
          <a:lstStyle/>
          <a:p>
            <a:endParaRPr lang="en-US"/>
          </a:p>
        </p:txBody>
      </p:sp>
      <p:sp>
        <p:nvSpPr>
          <p:cNvPr id="283665"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66"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67"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68"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69"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70"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71"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72"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3"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4"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5"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6"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77"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8"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79"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80"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81"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82"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83"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84" name="Oval 36"/>
          <p:cNvSpPr>
            <a:spLocks noChangeAspect="1" noChangeArrowheads="1"/>
          </p:cNvSpPr>
          <p:nvPr/>
        </p:nvSpPr>
        <p:spPr bwMode="auto">
          <a:xfrm rot="5895381">
            <a:off x="5304632" y="4144169"/>
            <a:ext cx="58737"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85"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86"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87"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88"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89" name="Oval 41"/>
          <p:cNvSpPr>
            <a:spLocks noChangeAspect="1" noChangeArrowheads="1"/>
          </p:cNvSpPr>
          <p:nvPr/>
        </p:nvSpPr>
        <p:spPr bwMode="auto">
          <a:xfrm rot="5895381">
            <a:off x="5117307" y="4718844"/>
            <a:ext cx="58737"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90" name="Oval 42"/>
          <p:cNvSpPr>
            <a:spLocks noChangeAspect="1" noChangeArrowheads="1"/>
          </p:cNvSpPr>
          <p:nvPr/>
        </p:nvSpPr>
        <p:spPr bwMode="auto">
          <a:xfrm rot="4777107">
            <a:off x="3498057" y="3534569"/>
            <a:ext cx="58737"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91"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92"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93"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94" name="Oval 46"/>
          <p:cNvSpPr>
            <a:spLocks noChangeAspect="1" noChangeArrowheads="1"/>
          </p:cNvSpPr>
          <p:nvPr/>
        </p:nvSpPr>
        <p:spPr bwMode="auto">
          <a:xfrm rot="4777107">
            <a:off x="3713163" y="2776537"/>
            <a:ext cx="50800"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95" name="Oval 47"/>
          <p:cNvSpPr>
            <a:spLocks noChangeAspect="1" noChangeArrowheads="1"/>
          </p:cNvSpPr>
          <p:nvPr/>
        </p:nvSpPr>
        <p:spPr bwMode="auto">
          <a:xfrm rot="4777107">
            <a:off x="4356101" y="4364037"/>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96" name="Oval 48"/>
          <p:cNvSpPr>
            <a:spLocks noChangeAspect="1" noChangeArrowheads="1"/>
          </p:cNvSpPr>
          <p:nvPr/>
        </p:nvSpPr>
        <p:spPr bwMode="auto">
          <a:xfrm rot="4777107">
            <a:off x="2504282" y="3082131"/>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3697"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698"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3700" name="Text Box 52"/>
          <p:cNvSpPr txBox="1">
            <a:spLocks noChangeArrowheads="1"/>
          </p:cNvSpPr>
          <p:nvPr/>
        </p:nvSpPr>
        <p:spPr bwMode="auto">
          <a:xfrm>
            <a:off x="6248400" y="3200400"/>
            <a:ext cx="2438400" cy="396875"/>
          </a:xfrm>
          <a:prstGeom prst="rect">
            <a:avLst/>
          </a:prstGeom>
          <a:noFill/>
          <a:ln w="12700">
            <a:noFill/>
            <a:miter lim="800000"/>
            <a:headEnd/>
            <a:tailEnd/>
          </a:ln>
          <a:effectLst/>
        </p:spPr>
        <p:txBody>
          <a:bodyPr>
            <a:spAutoFit/>
          </a:bodyPr>
          <a:lstStyle/>
          <a:p>
            <a:pPr>
              <a:spcBef>
                <a:spcPct val="50000"/>
              </a:spcBef>
              <a:buClr>
                <a:schemeClr val="tx1"/>
              </a:buClr>
            </a:pPr>
            <a:endParaRPr lang="zh-CN" altLang="en-US" sz="2000">
              <a:ea typeface="宋体" pitchFamily="2" charset="-122"/>
            </a:endParaRPr>
          </a:p>
        </p:txBody>
      </p:sp>
      <p:sp>
        <p:nvSpPr>
          <p:cNvPr id="283702" name="Text Box 54"/>
          <p:cNvSpPr txBox="1">
            <a:spLocks noChangeArrowheads="1"/>
          </p:cNvSpPr>
          <p:nvPr/>
        </p:nvSpPr>
        <p:spPr bwMode="auto">
          <a:xfrm>
            <a:off x="173038" y="3675063"/>
            <a:ext cx="2120900" cy="1920875"/>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2000">
                <a:solidFill>
                  <a:srgbClr val="00CC00"/>
                </a:solidFill>
                <a:ea typeface="宋体" pitchFamily="2" charset="-122"/>
              </a:rPr>
              <a:t>Support Vectors </a:t>
            </a:r>
            <a:r>
              <a:rPr lang="en-US" altLang="zh-CN" sz="2000">
                <a:ea typeface="宋体" pitchFamily="2" charset="-122"/>
              </a:rPr>
              <a:t>are those datapoints that the margin pushes up against</a:t>
            </a:r>
          </a:p>
        </p:txBody>
      </p:sp>
      <p:sp>
        <p:nvSpPr>
          <p:cNvPr id="283703" name="Freeform 55"/>
          <p:cNvSpPr>
            <a:spLocks/>
          </p:cNvSpPr>
          <p:nvPr/>
        </p:nvSpPr>
        <p:spPr bwMode="auto">
          <a:xfrm>
            <a:off x="2112963" y="3725863"/>
            <a:ext cx="1708150" cy="155575"/>
          </a:xfrm>
          <a:custGeom>
            <a:avLst/>
            <a:gdLst/>
            <a:ahLst/>
            <a:cxnLst>
              <a:cxn ang="0">
                <a:pos x="0" y="98"/>
              </a:cxn>
              <a:cxn ang="0">
                <a:pos x="104" y="39"/>
              </a:cxn>
              <a:cxn ang="0">
                <a:pos x="212" y="0"/>
              </a:cxn>
              <a:cxn ang="0">
                <a:pos x="326" y="11"/>
              </a:cxn>
              <a:cxn ang="0">
                <a:pos x="386" y="39"/>
              </a:cxn>
              <a:cxn ang="0">
                <a:pos x="386" y="39"/>
              </a:cxn>
              <a:cxn ang="0">
                <a:pos x="511" y="82"/>
              </a:cxn>
              <a:cxn ang="0">
                <a:pos x="989" y="55"/>
              </a:cxn>
              <a:cxn ang="0">
                <a:pos x="1076" y="44"/>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283704" name="Freeform 56"/>
          <p:cNvSpPr>
            <a:spLocks/>
          </p:cNvSpPr>
          <p:nvPr/>
        </p:nvSpPr>
        <p:spPr bwMode="auto">
          <a:xfrm>
            <a:off x="2079625" y="3317875"/>
            <a:ext cx="2293938" cy="485775"/>
          </a:xfrm>
          <a:custGeom>
            <a:avLst/>
            <a:gdLst/>
            <a:ahLst/>
            <a:cxnLst>
              <a:cxn ang="0">
                <a:pos x="0" y="306"/>
              </a:cxn>
              <a:cxn ang="0">
                <a:pos x="16" y="301"/>
              </a:cxn>
              <a:cxn ang="0">
                <a:pos x="27" y="268"/>
              </a:cxn>
              <a:cxn ang="0">
                <a:pos x="48" y="236"/>
              </a:cxn>
              <a:cxn ang="0">
                <a:pos x="125" y="171"/>
              </a:cxn>
              <a:cxn ang="0">
                <a:pos x="228" y="105"/>
              </a:cxn>
              <a:cxn ang="0">
                <a:pos x="298" y="73"/>
              </a:cxn>
              <a:cxn ang="0">
                <a:pos x="635" y="2"/>
              </a:cxn>
              <a:cxn ang="0">
                <a:pos x="1043" y="18"/>
              </a:cxn>
              <a:cxn ang="0">
                <a:pos x="1119" y="40"/>
              </a:cxn>
              <a:cxn ang="0">
                <a:pos x="1217" y="84"/>
              </a:cxn>
              <a:cxn ang="0">
                <a:pos x="1336" y="132"/>
              </a:cxn>
              <a:cxn ang="0">
                <a:pos x="1445" y="16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283705" name="Freeform 57"/>
          <p:cNvSpPr>
            <a:spLocks/>
          </p:cNvSpPr>
          <p:nvPr/>
        </p:nvSpPr>
        <p:spPr bwMode="auto">
          <a:xfrm>
            <a:off x="2105025" y="3994150"/>
            <a:ext cx="1733550" cy="449263"/>
          </a:xfrm>
          <a:custGeom>
            <a:avLst/>
            <a:gdLst/>
            <a:ahLst/>
            <a:cxnLst>
              <a:cxn ang="0">
                <a:pos x="0" y="0"/>
              </a:cxn>
              <a:cxn ang="0">
                <a:pos x="130" y="54"/>
              </a:cxn>
              <a:cxn ang="0">
                <a:pos x="326" y="147"/>
              </a:cxn>
              <a:cxn ang="0">
                <a:pos x="397" y="174"/>
              </a:cxn>
              <a:cxn ang="0">
                <a:pos x="527" y="217"/>
              </a:cxn>
              <a:cxn ang="0">
                <a:pos x="1092" y="272"/>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283706" name="Oval 58"/>
          <p:cNvSpPr>
            <a:spLocks noChangeArrowheads="1"/>
          </p:cNvSpPr>
          <p:nvPr/>
        </p:nvSpPr>
        <p:spPr bwMode="auto">
          <a:xfrm>
            <a:off x="4341813" y="3579813"/>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
        <p:nvSpPr>
          <p:cNvPr id="283707" name="Oval 59"/>
          <p:cNvSpPr>
            <a:spLocks noChangeArrowheads="1"/>
          </p:cNvSpPr>
          <p:nvPr/>
        </p:nvSpPr>
        <p:spPr bwMode="auto">
          <a:xfrm>
            <a:off x="3844925" y="3689350"/>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
        <p:nvSpPr>
          <p:cNvPr id="283708" name="Oval 60"/>
          <p:cNvSpPr>
            <a:spLocks noChangeArrowheads="1"/>
          </p:cNvSpPr>
          <p:nvPr/>
        </p:nvSpPr>
        <p:spPr bwMode="auto">
          <a:xfrm>
            <a:off x="3833813" y="4384675"/>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Maximum Margin</a:t>
            </a:r>
          </a:p>
        </p:txBody>
      </p:sp>
      <p:pic>
        <p:nvPicPr>
          <p:cNvPr id="116738" name="Picture 2"/>
          <p:cNvPicPr>
            <a:picLocks noChangeAspect="1" noChangeArrowheads="1"/>
          </p:cNvPicPr>
          <p:nvPr/>
        </p:nvPicPr>
        <p:blipFill>
          <a:blip r:embed="rId2" cstate="print"/>
          <a:srcRect/>
          <a:stretch>
            <a:fillRect/>
          </a:stretch>
        </p:blipFill>
        <p:spPr bwMode="auto">
          <a:xfrm>
            <a:off x="76200" y="2133600"/>
            <a:ext cx="89154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143000"/>
          </a:xfrm>
        </p:spPr>
        <p:txBody>
          <a:bodyPr/>
          <a:lstStyle/>
          <a:p>
            <a:r>
              <a:rPr lang="en-US" dirty="0"/>
              <a:t>Linear SVM: Separable Case</a:t>
            </a:r>
          </a:p>
        </p:txBody>
      </p:sp>
      <p:pic>
        <p:nvPicPr>
          <p:cNvPr id="117762" name="Picture 2"/>
          <p:cNvPicPr>
            <a:picLocks noChangeAspect="1" noChangeArrowheads="1"/>
          </p:cNvPicPr>
          <p:nvPr/>
        </p:nvPicPr>
        <p:blipFill>
          <a:blip r:embed="rId2" cstate="print"/>
          <a:srcRect/>
          <a:stretch>
            <a:fillRect/>
          </a:stretch>
        </p:blipFill>
        <p:spPr bwMode="auto">
          <a:xfrm>
            <a:off x="685800" y="1600200"/>
            <a:ext cx="7315200" cy="2057400"/>
          </a:xfrm>
          <a:prstGeom prst="rect">
            <a:avLst/>
          </a:prstGeom>
          <a:noFill/>
          <a:ln w="9525">
            <a:noFill/>
            <a:miter lim="800000"/>
            <a:headEnd/>
            <a:tailEnd/>
          </a:ln>
          <a:effectLst/>
        </p:spPr>
      </p:pic>
      <p:pic>
        <p:nvPicPr>
          <p:cNvPr id="117763" name="Picture 3"/>
          <p:cNvPicPr>
            <a:picLocks noChangeAspect="1" noChangeArrowheads="1"/>
          </p:cNvPicPr>
          <p:nvPr/>
        </p:nvPicPr>
        <p:blipFill>
          <a:blip r:embed="rId3" cstate="print"/>
          <a:srcRect/>
          <a:stretch>
            <a:fillRect/>
          </a:stretch>
        </p:blipFill>
        <p:spPr bwMode="auto">
          <a:xfrm>
            <a:off x="609600" y="3581400"/>
            <a:ext cx="7391400" cy="30004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3"/>
          <p:cNvSpPr>
            <a:spLocks noGrp="1"/>
          </p:cNvSpPr>
          <p:nvPr>
            <p:ph type="dt" sz="half" idx="10"/>
          </p:nvPr>
        </p:nvSpPr>
        <p:spPr/>
        <p:txBody>
          <a:bodyPr/>
          <a:lstStyle/>
          <a:p>
            <a:fld id="{7B652FCF-2204-4EA5-B262-5C2780BDBAC8}" type="datetime1">
              <a:rPr lang="zh-CN" altLang="en-US"/>
              <a:pPr/>
              <a:t>2024/5/6</a:t>
            </a:fld>
            <a:endParaRPr lang="en-US" altLang="zh-CN"/>
          </a:p>
        </p:txBody>
      </p:sp>
      <p:sp>
        <p:nvSpPr>
          <p:cNvPr id="56" name="Slide Number Placeholder 4"/>
          <p:cNvSpPr>
            <a:spLocks noGrp="1"/>
          </p:cNvSpPr>
          <p:nvPr>
            <p:ph type="sldNum" sz="quarter" idx="11"/>
          </p:nvPr>
        </p:nvSpPr>
        <p:spPr/>
        <p:txBody>
          <a:bodyPr/>
          <a:lstStyle/>
          <a:p>
            <a:fld id="{94369D0A-35AD-4973-98C2-EB99B70BDC08}" type="slidenum">
              <a:rPr lang="zh-CN" altLang="en-US"/>
              <a:pPr/>
              <a:t>193</a:t>
            </a:fld>
            <a:endParaRPr lang="en-US" altLang="zh-CN" dirty="0"/>
          </a:p>
        </p:txBody>
      </p:sp>
      <p:sp>
        <p:nvSpPr>
          <p:cNvPr id="352308" name="Text Box 52"/>
          <p:cNvSpPr txBox="1">
            <a:spLocks noChangeArrowheads="1"/>
          </p:cNvSpPr>
          <p:nvPr/>
        </p:nvSpPr>
        <p:spPr bwMode="auto">
          <a:xfrm>
            <a:off x="6400800" y="1524000"/>
            <a:ext cx="2438400" cy="1938992"/>
          </a:xfrm>
          <a:prstGeom prst="rect">
            <a:avLst/>
          </a:prstGeom>
          <a:noFill/>
          <a:ln w="12700" algn="ctr">
            <a:solidFill>
              <a:schemeClr val="tx2"/>
            </a:solidFill>
            <a:miter lim="800000"/>
            <a:headEnd/>
            <a:tailEnd/>
          </a:ln>
          <a:effectLst/>
        </p:spPr>
        <p:txBody>
          <a:bodyPr>
            <a:spAutoFit/>
          </a:bodyPr>
          <a:lstStyle/>
          <a:p>
            <a:pPr marL="342900" indent="-342900">
              <a:spcBef>
                <a:spcPct val="50000"/>
              </a:spcBef>
              <a:buClr>
                <a:schemeClr val="tx1"/>
              </a:buClr>
            </a:pPr>
            <a:r>
              <a:rPr lang="en-US" altLang="zh-CN" sz="2000" b="1" dirty="0">
                <a:ea typeface="宋体" pitchFamily="2" charset="-122"/>
              </a:rPr>
              <a:t>x</a:t>
            </a:r>
            <a:r>
              <a:rPr lang="en-US" altLang="zh-CN" sz="2000" dirty="0">
                <a:ea typeface="宋体" pitchFamily="2" charset="-122"/>
              </a:rPr>
              <a:t> – Vector  (</a:t>
            </a:r>
            <a:r>
              <a:rPr lang="en-US" altLang="zh-CN" sz="2000" dirty="0" smtClean="0">
                <a:ea typeface="宋体" pitchFamily="2" charset="-122"/>
              </a:rPr>
              <a:t>x</a:t>
            </a:r>
            <a:r>
              <a:rPr lang="en-US" altLang="zh-CN" sz="2000" baseline="-25000" dirty="0" smtClean="0">
                <a:ea typeface="宋体" pitchFamily="2" charset="-122"/>
              </a:rPr>
              <a:t>1</a:t>
            </a:r>
            <a:r>
              <a:rPr lang="en-US" altLang="zh-CN" sz="2000" dirty="0" smtClean="0">
                <a:ea typeface="宋体" pitchFamily="2" charset="-122"/>
              </a:rPr>
              <a:t>-x</a:t>
            </a:r>
            <a:r>
              <a:rPr lang="en-US" altLang="zh-CN" sz="2000" baseline="-25000" dirty="0" smtClean="0">
                <a:ea typeface="宋体" pitchFamily="2" charset="-122"/>
              </a:rPr>
              <a:t>2</a:t>
            </a:r>
            <a:r>
              <a:rPr lang="en-US" altLang="zh-CN" sz="2000" dirty="0">
                <a:ea typeface="宋体" pitchFamily="2" charset="-122"/>
              </a:rPr>
              <a:t>)</a:t>
            </a:r>
          </a:p>
          <a:p>
            <a:pPr marL="342900" indent="-342900">
              <a:spcBef>
                <a:spcPct val="50000"/>
              </a:spcBef>
              <a:buClr>
                <a:schemeClr val="tx1"/>
              </a:buClr>
            </a:pPr>
            <a:r>
              <a:rPr lang="en-US" altLang="zh-CN" sz="2000" b="1" dirty="0">
                <a:ea typeface="宋体" pitchFamily="2" charset="-122"/>
              </a:rPr>
              <a:t>w  (or </a:t>
            </a:r>
            <a:r>
              <a:rPr lang="en-US" altLang="zh-CN" sz="2000" b="1" dirty="0" err="1">
                <a:ea typeface="宋体" pitchFamily="2" charset="-122"/>
              </a:rPr>
              <a:t>w</a:t>
            </a:r>
            <a:r>
              <a:rPr lang="en-US" altLang="zh-CN" sz="2000" b="1" baseline="30000" dirty="0" err="1">
                <a:ea typeface="宋体" pitchFamily="2" charset="-122"/>
              </a:rPr>
              <a:t>T</a:t>
            </a:r>
            <a:r>
              <a:rPr lang="en-US" altLang="zh-CN" sz="2000" b="1" dirty="0">
                <a:ea typeface="宋体" pitchFamily="2" charset="-122"/>
              </a:rPr>
              <a:t>)</a:t>
            </a:r>
            <a:r>
              <a:rPr lang="en-US" altLang="zh-CN" sz="2000" dirty="0">
                <a:ea typeface="宋体" pitchFamily="2" charset="-122"/>
              </a:rPr>
              <a:t>– Normal Vector to hyper plane</a:t>
            </a:r>
          </a:p>
          <a:p>
            <a:pPr marL="342900" indent="-342900">
              <a:spcBef>
                <a:spcPct val="50000"/>
              </a:spcBef>
              <a:buClr>
                <a:schemeClr val="tx1"/>
              </a:buClr>
            </a:pPr>
            <a:r>
              <a:rPr lang="en-US" altLang="zh-CN" sz="2000" b="1" dirty="0">
                <a:ea typeface="宋体" pitchFamily="2" charset="-122"/>
              </a:rPr>
              <a:t>b</a:t>
            </a:r>
            <a:r>
              <a:rPr lang="en-US" altLang="zh-CN" sz="2000" dirty="0">
                <a:ea typeface="宋体" pitchFamily="2" charset="-122"/>
              </a:rPr>
              <a:t>  – Scale Value</a:t>
            </a:r>
          </a:p>
        </p:txBody>
      </p:sp>
      <p:pic>
        <p:nvPicPr>
          <p:cNvPr id="118786" name="Picture 2"/>
          <p:cNvPicPr>
            <a:picLocks noChangeAspect="1" noChangeArrowheads="1"/>
          </p:cNvPicPr>
          <p:nvPr/>
        </p:nvPicPr>
        <p:blipFill>
          <a:blip r:embed="rId3" cstate="print"/>
          <a:srcRect/>
          <a:stretch>
            <a:fillRect/>
          </a:stretch>
        </p:blipFill>
        <p:spPr bwMode="auto">
          <a:xfrm>
            <a:off x="228600" y="1219199"/>
            <a:ext cx="5334000" cy="48550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ate Placeholder 3"/>
          <p:cNvSpPr>
            <a:spLocks noGrp="1"/>
          </p:cNvSpPr>
          <p:nvPr>
            <p:ph type="dt" sz="half" idx="10"/>
          </p:nvPr>
        </p:nvSpPr>
        <p:spPr/>
        <p:txBody>
          <a:bodyPr/>
          <a:lstStyle/>
          <a:p>
            <a:fld id="{A1F84CE9-000F-4789-9A6B-9B9EC7D97DBE}" type="datetime1">
              <a:rPr lang="zh-CN" altLang="en-US"/>
              <a:pPr/>
              <a:t>2024/5/6</a:t>
            </a:fld>
            <a:endParaRPr lang="en-US" altLang="zh-CN"/>
          </a:p>
        </p:txBody>
      </p:sp>
      <p:sp>
        <p:nvSpPr>
          <p:cNvPr id="55" name="Slide Number Placeholder 4"/>
          <p:cNvSpPr>
            <a:spLocks noGrp="1"/>
          </p:cNvSpPr>
          <p:nvPr>
            <p:ph type="sldNum" sz="quarter" idx="11"/>
          </p:nvPr>
        </p:nvSpPr>
        <p:spPr/>
        <p:txBody>
          <a:bodyPr/>
          <a:lstStyle/>
          <a:p>
            <a:fld id="{265626EB-2FEE-4754-968D-F1E4F1FD1974}" type="slidenum">
              <a:rPr lang="zh-CN" altLang="en-US"/>
              <a:pPr/>
              <a:t>194</a:t>
            </a:fld>
            <a:endParaRPr lang="en-US" altLang="zh-CN"/>
          </a:p>
        </p:txBody>
      </p:sp>
      <p:sp>
        <p:nvSpPr>
          <p:cNvPr id="285698" name="Rectangle 2"/>
          <p:cNvSpPr>
            <a:spLocks noGrp="1" noChangeArrowheads="1"/>
          </p:cNvSpPr>
          <p:nvPr>
            <p:ph type="title"/>
          </p:nvPr>
        </p:nvSpPr>
        <p:spPr>
          <a:xfrm>
            <a:off x="533400" y="228600"/>
            <a:ext cx="8229600" cy="685800"/>
          </a:xfrm>
        </p:spPr>
        <p:txBody>
          <a:bodyPr>
            <a:normAutofit/>
          </a:bodyPr>
          <a:lstStyle/>
          <a:p>
            <a:r>
              <a:rPr lang="en-US" altLang="zh-CN" sz="3600" dirty="0">
                <a:ea typeface="宋体" pitchFamily="2" charset="-122"/>
              </a:rPr>
              <a:t>Estimate the Margin</a:t>
            </a:r>
          </a:p>
        </p:txBody>
      </p:sp>
      <p:sp>
        <p:nvSpPr>
          <p:cNvPr id="285699" name="Rectangle 3"/>
          <p:cNvSpPr>
            <a:spLocks noGrp="1" noChangeArrowheads="1"/>
          </p:cNvSpPr>
          <p:nvPr>
            <p:ph type="body" idx="1"/>
          </p:nvPr>
        </p:nvSpPr>
        <p:spPr>
          <a:xfrm>
            <a:off x="914400" y="4338638"/>
            <a:ext cx="8040688" cy="923925"/>
          </a:xfrm>
        </p:spPr>
        <p:txBody>
          <a:bodyPr/>
          <a:lstStyle/>
          <a:p>
            <a:r>
              <a:rPr lang="en-US" altLang="zh-CN">
                <a:ea typeface="宋体" pitchFamily="2" charset="-122"/>
              </a:rPr>
              <a:t>What is the distance expression for a point </a:t>
            </a:r>
            <a:r>
              <a:rPr lang="en-US" altLang="zh-CN" b="1">
                <a:ea typeface="宋体" pitchFamily="2" charset="-122"/>
              </a:rPr>
              <a:t>x</a:t>
            </a:r>
            <a:r>
              <a:rPr lang="en-US" altLang="zh-CN">
                <a:ea typeface="宋体" pitchFamily="2" charset="-122"/>
              </a:rPr>
              <a:t> to a line </a:t>
            </a:r>
            <a:r>
              <a:rPr lang="en-US" altLang="zh-CN" b="1">
                <a:ea typeface="宋体" pitchFamily="2" charset="-122"/>
              </a:rPr>
              <a:t>wx</a:t>
            </a:r>
            <a:r>
              <a:rPr lang="en-US" altLang="zh-CN">
                <a:ea typeface="宋体" pitchFamily="2" charset="-122"/>
              </a:rPr>
              <a:t>+b= 0?</a:t>
            </a:r>
          </a:p>
          <a:p>
            <a:endParaRPr lang="zh-CN" altLang="en-US">
              <a:ea typeface="宋体" pitchFamily="2" charset="-122"/>
            </a:endParaRPr>
          </a:p>
        </p:txBody>
      </p:sp>
      <p:sp>
        <p:nvSpPr>
          <p:cNvPr id="285700" name="Line 4"/>
          <p:cNvSpPr>
            <a:spLocks noChangeShapeType="1"/>
          </p:cNvSpPr>
          <p:nvPr/>
        </p:nvSpPr>
        <p:spPr bwMode="auto">
          <a:xfrm rot="-3472419">
            <a:off x="1989138" y="2705100"/>
            <a:ext cx="3778250" cy="0"/>
          </a:xfrm>
          <a:prstGeom prst="line">
            <a:avLst/>
          </a:prstGeom>
          <a:noFill/>
          <a:ln w="361950">
            <a:solidFill>
              <a:schemeClr val="accent2"/>
            </a:solidFill>
            <a:round/>
            <a:headEnd/>
            <a:tailEnd/>
          </a:ln>
          <a:effectLst/>
        </p:spPr>
        <p:txBody>
          <a:bodyPr>
            <a:spAutoFit/>
          </a:bodyPr>
          <a:lstStyle/>
          <a:p>
            <a:endParaRPr lang="en-US"/>
          </a:p>
        </p:txBody>
      </p:sp>
      <p:sp>
        <p:nvSpPr>
          <p:cNvPr id="285701" name="Line 5"/>
          <p:cNvSpPr>
            <a:spLocks noChangeShapeType="1"/>
          </p:cNvSpPr>
          <p:nvPr/>
        </p:nvSpPr>
        <p:spPr bwMode="auto">
          <a:xfrm rot="-3472419">
            <a:off x="1935163" y="2705100"/>
            <a:ext cx="3886200" cy="0"/>
          </a:xfrm>
          <a:prstGeom prst="line">
            <a:avLst/>
          </a:prstGeom>
          <a:noFill/>
          <a:ln w="12700">
            <a:solidFill>
              <a:schemeClr val="tx1"/>
            </a:solidFill>
            <a:round/>
            <a:headEnd/>
            <a:tailEnd/>
          </a:ln>
          <a:effectLst/>
        </p:spPr>
        <p:txBody>
          <a:bodyPr>
            <a:spAutoFit/>
          </a:bodyPr>
          <a:lstStyle/>
          <a:p>
            <a:endParaRPr lang="en-US"/>
          </a:p>
        </p:txBody>
      </p:sp>
      <p:sp>
        <p:nvSpPr>
          <p:cNvPr id="285702" name="Text Box 6"/>
          <p:cNvSpPr txBox="1">
            <a:spLocks noChangeArrowheads="1"/>
          </p:cNvSpPr>
          <p:nvPr/>
        </p:nvSpPr>
        <p:spPr bwMode="auto">
          <a:xfrm>
            <a:off x="1295400" y="1187450"/>
            <a:ext cx="1584325" cy="779463"/>
          </a:xfrm>
          <a:prstGeom prst="rect">
            <a:avLst/>
          </a:prstGeom>
          <a:noFill/>
          <a:ln w="12700">
            <a:noFill/>
            <a:miter lim="800000"/>
            <a:headEnd/>
            <a:tailEnd/>
          </a:ln>
          <a:effectLst/>
        </p:spPr>
        <p:txBody>
          <a:bodyPr>
            <a:spAutoFit/>
          </a:bodyPr>
          <a:lstStyle/>
          <a:p>
            <a:pPr algn="ctr">
              <a:spcBef>
                <a:spcPct val="50000"/>
              </a:spcBef>
              <a:buClr>
                <a:schemeClr val="tx1"/>
              </a:buClr>
            </a:pPr>
            <a:r>
              <a:rPr lang="en-US" altLang="zh-CN" sz="1800">
                <a:ea typeface="宋体" pitchFamily="2" charset="-122"/>
              </a:rPr>
              <a:t>denotes +1</a:t>
            </a:r>
          </a:p>
          <a:p>
            <a:pPr algn="ctr">
              <a:spcBef>
                <a:spcPct val="50000"/>
              </a:spcBef>
              <a:buClr>
                <a:schemeClr val="tx1"/>
              </a:buClr>
            </a:pPr>
            <a:r>
              <a:rPr lang="en-US" altLang="zh-CN" sz="1800">
                <a:ea typeface="宋体" pitchFamily="2" charset="-122"/>
              </a:rPr>
              <a:t>denotes -1</a:t>
            </a:r>
          </a:p>
        </p:txBody>
      </p:sp>
      <p:sp>
        <p:nvSpPr>
          <p:cNvPr id="285703" name="Oval 7"/>
          <p:cNvSpPr>
            <a:spLocks noChangeAspect="1" noChangeArrowheads="1"/>
          </p:cNvSpPr>
          <p:nvPr/>
        </p:nvSpPr>
        <p:spPr bwMode="auto">
          <a:xfrm rot="4777107">
            <a:off x="1363662" y="1289051"/>
            <a:ext cx="4127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04" name="Oval 8"/>
          <p:cNvSpPr>
            <a:spLocks noChangeAspect="1" noChangeArrowheads="1"/>
          </p:cNvSpPr>
          <p:nvPr/>
        </p:nvSpPr>
        <p:spPr bwMode="auto">
          <a:xfrm rot="5895381">
            <a:off x="1363662" y="1609726"/>
            <a:ext cx="34925"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05" name="Line 9"/>
          <p:cNvSpPr>
            <a:spLocks noChangeShapeType="1"/>
          </p:cNvSpPr>
          <p:nvPr/>
        </p:nvSpPr>
        <p:spPr bwMode="auto">
          <a:xfrm flipH="1">
            <a:off x="2590800" y="838200"/>
            <a:ext cx="0" cy="3505200"/>
          </a:xfrm>
          <a:prstGeom prst="line">
            <a:avLst/>
          </a:prstGeom>
          <a:noFill/>
          <a:ln w="38100">
            <a:solidFill>
              <a:schemeClr val="hlink"/>
            </a:solidFill>
            <a:round/>
            <a:headEnd/>
            <a:tailEnd/>
          </a:ln>
          <a:effectLst/>
        </p:spPr>
        <p:txBody>
          <a:bodyPr anchor="ctr">
            <a:spAutoFit/>
          </a:bodyPr>
          <a:lstStyle/>
          <a:p>
            <a:endParaRPr lang="en-US"/>
          </a:p>
        </p:txBody>
      </p:sp>
      <p:sp>
        <p:nvSpPr>
          <p:cNvPr id="285706" name="Line 10"/>
          <p:cNvSpPr>
            <a:spLocks noChangeShapeType="1"/>
          </p:cNvSpPr>
          <p:nvPr/>
        </p:nvSpPr>
        <p:spPr bwMode="auto">
          <a:xfrm flipV="1">
            <a:off x="2590800" y="4343400"/>
            <a:ext cx="3041650" cy="0"/>
          </a:xfrm>
          <a:prstGeom prst="line">
            <a:avLst/>
          </a:prstGeom>
          <a:noFill/>
          <a:ln w="38100">
            <a:solidFill>
              <a:schemeClr val="hlink"/>
            </a:solidFill>
            <a:round/>
            <a:headEnd/>
            <a:tailEnd/>
          </a:ln>
          <a:effectLst/>
        </p:spPr>
        <p:txBody>
          <a:bodyPr anchor="ctr">
            <a:spAutoFit/>
          </a:bodyPr>
          <a:lstStyle/>
          <a:p>
            <a:endParaRPr lang="en-US"/>
          </a:p>
        </p:txBody>
      </p:sp>
      <p:sp>
        <p:nvSpPr>
          <p:cNvPr id="285707" name="Oval 11"/>
          <p:cNvSpPr>
            <a:spLocks noChangeAspect="1" noChangeArrowheads="1"/>
          </p:cNvSpPr>
          <p:nvPr/>
        </p:nvSpPr>
        <p:spPr bwMode="auto">
          <a:xfrm>
            <a:off x="3689350" y="3373438"/>
            <a:ext cx="50800" cy="33337"/>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08" name="Oval 12"/>
          <p:cNvSpPr>
            <a:spLocks noChangeAspect="1" noChangeArrowheads="1"/>
          </p:cNvSpPr>
          <p:nvPr/>
        </p:nvSpPr>
        <p:spPr bwMode="auto">
          <a:xfrm>
            <a:off x="2665413" y="2584450"/>
            <a:ext cx="50800" cy="333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09" name="Oval 13"/>
          <p:cNvSpPr>
            <a:spLocks noChangeAspect="1" noChangeArrowheads="1"/>
          </p:cNvSpPr>
          <p:nvPr/>
        </p:nvSpPr>
        <p:spPr bwMode="auto">
          <a:xfrm>
            <a:off x="4206875" y="1824038"/>
            <a:ext cx="50800" cy="33337"/>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10" name="Oval 14"/>
          <p:cNvSpPr>
            <a:spLocks noChangeAspect="1" noChangeArrowheads="1"/>
          </p:cNvSpPr>
          <p:nvPr/>
        </p:nvSpPr>
        <p:spPr bwMode="auto">
          <a:xfrm>
            <a:off x="4260850" y="2397125"/>
            <a:ext cx="49213" cy="33338"/>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11" name="Oval 15"/>
          <p:cNvSpPr>
            <a:spLocks noChangeAspect="1" noChangeArrowheads="1"/>
          </p:cNvSpPr>
          <p:nvPr/>
        </p:nvSpPr>
        <p:spPr bwMode="auto">
          <a:xfrm>
            <a:off x="3433763" y="1717675"/>
            <a:ext cx="50800" cy="36513"/>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12" name="Oval 16"/>
          <p:cNvSpPr>
            <a:spLocks noChangeAspect="1" noChangeArrowheads="1"/>
          </p:cNvSpPr>
          <p:nvPr/>
        </p:nvSpPr>
        <p:spPr bwMode="auto">
          <a:xfrm>
            <a:off x="3830638" y="2465388"/>
            <a:ext cx="44450" cy="33337"/>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13" name="Oval 17"/>
          <p:cNvSpPr>
            <a:spLocks noChangeAspect="1" noChangeArrowheads="1"/>
          </p:cNvSpPr>
          <p:nvPr/>
        </p:nvSpPr>
        <p:spPr bwMode="auto">
          <a:xfrm>
            <a:off x="3132138" y="2039938"/>
            <a:ext cx="50800" cy="412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14" name="Oval 18"/>
          <p:cNvSpPr>
            <a:spLocks noChangeAspect="1" noChangeArrowheads="1"/>
          </p:cNvSpPr>
          <p:nvPr/>
        </p:nvSpPr>
        <p:spPr bwMode="auto">
          <a:xfrm>
            <a:off x="4843463" y="2732088"/>
            <a:ext cx="50800" cy="349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15" name="Oval 19"/>
          <p:cNvSpPr>
            <a:spLocks noChangeAspect="1" noChangeArrowheads="1"/>
          </p:cNvSpPr>
          <p:nvPr/>
        </p:nvSpPr>
        <p:spPr bwMode="auto">
          <a:xfrm rot="-1118274">
            <a:off x="3830638" y="2960688"/>
            <a:ext cx="46037" cy="33337"/>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16" name="Oval 20"/>
          <p:cNvSpPr>
            <a:spLocks noChangeAspect="1" noChangeArrowheads="1"/>
          </p:cNvSpPr>
          <p:nvPr/>
        </p:nvSpPr>
        <p:spPr bwMode="auto">
          <a:xfrm rot="-1118274">
            <a:off x="5591175" y="2112963"/>
            <a:ext cx="49213" cy="349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17" name="Oval 21"/>
          <p:cNvSpPr>
            <a:spLocks noChangeAspect="1" noChangeArrowheads="1"/>
          </p:cNvSpPr>
          <p:nvPr/>
        </p:nvSpPr>
        <p:spPr bwMode="auto">
          <a:xfrm rot="-1118274">
            <a:off x="5002213" y="3032125"/>
            <a:ext cx="50800" cy="349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18" name="Oval 22"/>
          <p:cNvSpPr>
            <a:spLocks noChangeAspect="1" noChangeArrowheads="1"/>
          </p:cNvSpPr>
          <p:nvPr/>
        </p:nvSpPr>
        <p:spPr bwMode="auto">
          <a:xfrm rot="-1118274">
            <a:off x="3195638" y="1720850"/>
            <a:ext cx="50800" cy="349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19" name="Oval 23"/>
          <p:cNvSpPr>
            <a:spLocks noChangeAspect="1" noChangeArrowheads="1"/>
          </p:cNvSpPr>
          <p:nvPr/>
        </p:nvSpPr>
        <p:spPr bwMode="auto">
          <a:xfrm rot="-1118274">
            <a:off x="4516438" y="2360613"/>
            <a:ext cx="50800" cy="36512"/>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0" name="Oval 24"/>
          <p:cNvSpPr>
            <a:spLocks noChangeAspect="1" noChangeArrowheads="1"/>
          </p:cNvSpPr>
          <p:nvPr/>
        </p:nvSpPr>
        <p:spPr bwMode="auto">
          <a:xfrm rot="-1118274">
            <a:off x="5476875" y="2997200"/>
            <a:ext cx="50800" cy="33338"/>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1" name="Oval 25"/>
          <p:cNvSpPr>
            <a:spLocks noChangeAspect="1" noChangeArrowheads="1"/>
          </p:cNvSpPr>
          <p:nvPr/>
        </p:nvSpPr>
        <p:spPr bwMode="auto">
          <a:xfrm rot="-1118274">
            <a:off x="3187700" y="2400300"/>
            <a:ext cx="50800" cy="333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22" name="Oval 26"/>
          <p:cNvSpPr>
            <a:spLocks noChangeAspect="1" noChangeArrowheads="1"/>
          </p:cNvSpPr>
          <p:nvPr/>
        </p:nvSpPr>
        <p:spPr bwMode="auto">
          <a:xfrm rot="5895381">
            <a:off x="3817144" y="1989932"/>
            <a:ext cx="33337" cy="4445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23" name="Oval 27"/>
          <p:cNvSpPr>
            <a:spLocks noChangeAspect="1" noChangeArrowheads="1"/>
          </p:cNvSpPr>
          <p:nvPr/>
        </p:nvSpPr>
        <p:spPr bwMode="auto">
          <a:xfrm rot="5895381">
            <a:off x="4040981" y="3515519"/>
            <a:ext cx="39688"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4" name="Oval 28"/>
          <p:cNvSpPr>
            <a:spLocks noChangeAspect="1" noChangeArrowheads="1"/>
          </p:cNvSpPr>
          <p:nvPr/>
        </p:nvSpPr>
        <p:spPr bwMode="auto">
          <a:xfrm rot="5895381">
            <a:off x="3191669" y="2717007"/>
            <a:ext cx="33337"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25" name="Oval 29"/>
          <p:cNvSpPr>
            <a:spLocks noChangeAspect="1" noChangeArrowheads="1"/>
          </p:cNvSpPr>
          <p:nvPr/>
        </p:nvSpPr>
        <p:spPr bwMode="auto">
          <a:xfrm rot="5895381">
            <a:off x="4213225" y="1525588"/>
            <a:ext cx="33337" cy="460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26" name="Oval 30"/>
          <p:cNvSpPr>
            <a:spLocks noChangeAspect="1" noChangeArrowheads="1"/>
          </p:cNvSpPr>
          <p:nvPr/>
        </p:nvSpPr>
        <p:spPr bwMode="auto">
          <a:xfrm rot="5895381">
            <a:off x="5013325" y="2747963"/>
            <a:ext cx="4127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7" name="Oval 31"/>
          <p:cNvSpPr>
            <a:spLocks noChangeAspect="1" noChangeArrowheads="1"/>
          </p:cNvSpPr>
          <p:nvPr/>
        </p:nvSpPr>
        <p:spPr bwMode="auto">
          <a:xfrm rot="5895381">
            <a:off x="4235450" y="2703513"/>
            <a:ext cx="33337" cy="46038"/>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8" name="Oval 32"/>
          <p:cNvSpPr>
            <a:spLocks noChangeAspect="1" noChangeArrowheads="1"/>
          </p:cNvSpPr>
          <p:nvPr/>
        </p:nvSpPr>
        <p:spPr bwMode="auto">
          <a:xfrm rot="5895381">
            <a:off x="5274469" y="2204244"/>
            <a:ext cx="33338"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29" name="Oval 33"/>
          <p:cNvSpPr>
            <a:spLocks noChangeAspect="1" noChangeArrowheads="1"/>
          </p:cNvSpPr>
          <p:nvPr/>
        </p:nvSpPr>
        <p:spPr bwMode="auto">
          <a:xfrm rot="5895381">
            <a:off x="3169444" y="1491457"/>
            <a:ext cx="33337"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30" name="Oval 34"/>
          <p:cNvSpPr>
            <a:spLocks noChangeAspect="1" noChangeArrowheads="1"/>
          </p:cNvSpPr>
          <p:nvPr/>
        </p:nvSpPr>
        <p:spPr bwMode="auto">
          <a:xfrm rot="5895381">
            <a:off x="4976019" y="2140744"/>
            <a:ext cx="33338"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31" name="Oval 35"/>
          <p:cNvSpPr>
            <a:spLocks noChangeAspect="1" noChangeArrowheads="1"/>
          </p:cNvSpPr>
          <p:nvPr/>
        </p:nvSpPr>
        <p:spPr bwMode="auto">
          <a:xfrm rot="5895381">
            <a:off x="4858544" y="3150394"/>
            <a:ext cx="39688"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32" name="Oval 36"/>
          <p:cNvSpPr>
            <a:spLocks noChangeAspect="1" noChangeArrowheads="1"/>
          </p:cNvSpPr>
          <p:nvPr/>
        </p:nvSpPr>
        <p:spPr bwMode="auto">
          <a:xfrm rot="4777107">
            <a:off x="3510756" y="2323307"/>
            <a:ext cx="41275" cy="49212"/>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33" name="Oval 37"/>
          <p:cNvSpPr>
            <a:spLocks noChangeAspect="1" noChangeArrowheads="1"/>
          </p:cNvSpPr>
          <p:nvPr/>
        </p:nvSpPr>
        <p:spPr bwMode="auto">
          <a:xfrm rot="4777107">
            <a:off x="4469606" y="3525044"/>
            <a:ext cx="33338"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34" name="Oval 38"/>
          <p:cNvSpPr>
            <a:spLocks noChangeAspect="1" noChangeArrowheads="1"/>
          </p:cNvSpPr>
          <p:nvPr/>
        </p:nvSpPr>
        <p:spPr bwMode="auto">
          <a:xfrm rot="4777107">
            <a:off x="4215606" y="3258344"/>
            <a:ext cx="33338" cy="4445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35" name="Oval 39"/>
          <p:cNvSpPr>
            <a:spLocks noChangeAspect="1" noChangeArrowheads="1"/>
          </p:cNvSpPr>
          <p:nvPr/>
        </p:nvSpPr>
        <p:spPr bwMode="auto">
          <a:xfrm rot="4777107">
            <a:off x="2944812" y="2463801"/>
            <a:ext cx="41275" cy="4445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36" name="Oval 40"/>
          <p:cNvSpPr>
            <a:spLocks noChangeAspect="1" noChangeArrowheads="1"/>
          </p:cNvSpPr>
          <p:nvPr/>
        </p:nvSpPr>
        <p:spPr bwMode="auto">
          <a:xfrm rot="4777107">
            <a:off x="3689350" y="1793876"/>
            <a:ext cx="34925" cy="4445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37" name="Oval 41"/>
          <p:cNvSpPr>
            <a:spLocks noChangeAspect="1" noChangeArrowheads="1"/>
          </p:cNvSpPr>
          <p:nvPr/>
        </p:nvSpPr>
        <p:spPr bwMode="auto">
          <a:xfrm rot="4777107">
            <a:off x="4224337" y="2901951"/>
            <a:ext cx="349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38" name="Oval 42"/>
          <p:cNvSpPr>
            <a:spLocks noChangeAspect="1" noChangeArrowheads="1"/>
          </p:cNvSpPr>
          <p:nvPr/>
        </p:nvSpPr>
        <p:spPr bwMode="auto">
          <a:xfrm rot="4777107">
            <a:off x="2684462" y="2006601"/>
            <a:ext cx="4127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85739" name="Oval 43"/>
          <p:cNvSpPr>
            <a:spLocks noChangeAspect="1" noChangeArrowheads="1"/>
          </p:cNvSpPr>
          <p:nvPr/>
        </p:nvSpPr>
        <p:spPr bwMode="auto">
          <a:xfrm rot="4777107">
            <a:off x="3876675" y="3379788"/>
            <a:ext cx="38100"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40" name="Oval 44"/>
          <p:cNvSpPr>
            <a:spLocks noChangeAspect="1" noChangeArrowheads="1"/>
          </p:cNvSpPr>
          <p:nvPr/>
        </p:nvSpPr>
        <p:spPr bwMode="auto">
          <a:xfrm rot="4777107">
            <a:off x="5012531" y="3175795"/>
            <a:ext cx="34925" cy="49212"/>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85741" name="Line 45"/>
          <p:cNvSpPr>
            <a:spLocks noChangeShapeType="1"/>
          </p:cNvSpPr>
          <p:nvPr/>
        </p:nvSpPr>
        <p:spPr bwMode="auto">
          <a:xfrm>
            <a:off x="3200400" y="2057400"/>
            <a:ext cx="762000" cy="457200"/>
          </a:xfrm>
          <a:prstGeom prst="line">
            <a:avLst/>
          </a:prstGeom>
          <a:noFill/>
          <a:ln w="12700">
            <a:solidFill>
              <a:schemeClr val="tx1"/>
            </a:solidFill>
            <a:round/>
            <a:headEnd type="triangle" w="med" len="med"/>
            <a:tailEnd type="triangle" w="med" len="med"/>
          </a:ln>
          <a:effectLst/>
        </p:spPr>
        <p:txBody>
          <a:bodyPr>
            <a:spAutoFit/>
          </a:bodyPr>
          <a:lstStyle/>
          <a:p>
            <a:endParaRPr lang="en-US"/>
          </a:p>
        </p:txBody>
      </p:sp>
      <p:sp>
        <p:nvSpPr>
          <p:cNvPr id="285742" name="Text Box 46"/>
          <p:cNvSpPr txBox="1">
            <a:spLocks noChangeArrowheads="1"/>
          </p:cNvSpPr>
          <p:nvPr/>
        </p:nvSpPr>
        <p:spPr bwMode="auto">
          <a:xfrm>
            <a:off x="2971800" y="1676400"/>
            <a:ext cx="457200" cy="396875"/>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2000" b="1">
                <a:ea typeface="宋体" pitchFamily="2" charset="-122"/>
              </a:rPr>
              <a:t>x</a:t>
            </a:r>
          </a:p>
        </p:txBody>
      </p:sp>
      <p:sp>
        <p:nvSpPr>
          <p:cNvPr id="285743" name="Text Box 47"/>
          <p:cNvSpPr txBox="1">
            <a:spLocks noChangeArrowheads="1"/>
          </p:cNvSpPr>
          <p:nvPr/>
        </p:nvSpPr>
        <p:spPr bwMode="auto">
          <a:xfrm>
            <a:off x="5257800" y="1447800"/>
            <a:ext cx="2057400" cy="519113"/>
          </a:xfrm>
          <a:prstGeom prst="rect">
            <a:avLst/>
          </a:prstGeom>
          <a:noFill/>
          <a:ln w="12700">
            <a:noFill/>
            <a:miter lim="800000"/>
            <a:headEnd/>
            <a:tailEnd/>
          </a:ln>
          <a:effectLst/>
        </p:spPr>
        <p:txBody>
          <a:bodyPr>
            <a:spAutoFit/>
          </a:bodyPr>
          <a:lstStyle/>
          <a:p>
            <a:pPr algn="ctr">
              <a:spcBef>
                <a:spcPct val="50000"/>
              </a:spcBef>
              <a:buClr>
                <a:schemeClr val="tx1"/>
              </a:buClr>
            </a:pPr>
            <a:r>
              <a:rPr lang="en-US" altLang="zh-CN" sz="2800" b="1">
                <a:ea typeface="宋体" pitchFamily="2" charset="-122"/>
              </a:rPr>
              <a:t>wx </a:t>
            </a:r>
            <a:r>
              <a:rPr lang="en-US" altLang="zh-CN" sz="2800">
                <a:ea typeface="宋体" pitchFamily="2" charset="-122"/>
              </a:rPr>
              <a:t>+b = 0</a:t>
            </a:r>
          </a:p>
        </p:txBody>
      </p:sp>
      <p:graphicFrame>
        <p:nvGraphicFramePr>
          <p:cNvPr id="285744" name="Object 48"/>
          <p:cNvGraphicFramePr>
            <a:graphicFrameLocks noChangeAspect="1"/>
          </p:cNvGraphicFramePr>
          <p:nvPr/>
        </p:nvGraphicFramePr>
        <p:xfrm>
          <a:off x="2527300" y="5213350"/>
          <a:ext cx="3784600" cy="1209675"/>
        </p:xfrm>
        <a:graphic>
          <a:graphicData uri="http://schemas.openxmlformats.org/presentationml/2006/ole">
            <p:oleObj spid="_x0000_s70664" name="Equation" r:id="rId4" imgW="37185600" imgH="11887200" progId="">
              <p:embed/>
            </p:oleObj>
          </a:graphicData>
        </a:graphic>
      </p:graphicFrame>
      <p:sp>
        <p:nvSpPr>
          <p:cNvPr id="285745" name="Line 49"/>
          <p:cNvSpPr>
            <a:spLocks noChangeShapeType="1"/>
          </p:cNvSpPr>
          <p:nvPr/>
        </p:nvSpPr>
        <p:spPr bwMode="auto">
          <a:xfrm flipH="1">
            <a:off x="4267200" y="1752600"/>
            <a:ext cx="1143000" cy="381000"/>
          </a:xfrm>
          <a:prstGeom prst="line">
            <a:avLst/>
          </a:prstGeom>
          <a:noFill/>
          <a:ln w="12700">
            <a:solidFill>
              <a:schemeClr val="tx1"/>
            </a:solidFill>
            <a:round/>
            <a:headEnd/>
            <a:tailEnd type="triangle" w="med" len="med"/>
          </a:ln>
          <a:effectLst/>
        </p:spPr>
        <p:txBody>
          <a:bodyPr>
            <a:spAutoFit/>
          </a:bodyPr>
          <a:lstStyle/>
          <a:p>
            <a:endParaRPr lang="en-US"/>
          </a:p>
        </p:txBody>
      </p:sp>
      <p:sp>
        <p:nvSpPr>
          <p:cNvPr id="285746" name="Text Box 50"/>
          <p:cNvSpPr txBox="1">
            <a:spLocks noChangeArrowheads="1"/>
          </p:cNvSpPr>
          <p:nvPr/>
        </p:nvSpPr>
        <p:spPr bwMode="auto">
          <a:xfrm>
            <a:off x="6477000" y="2362200"/>
            <a:ext cx="2438400" cy="1323975"/>
          </a:xfrm>
          <a:prstGeom prst="rect">
            <a:avLst/>
          </a:prstGeom>
          <a:noFill/>
          <a:ln w="12700" algn="ctr">
            <a:solidFill>
              <a:schemeClr val="tx2"/>
            </a:solidFill>
            <a:miter lim="800000"/>
            <a:headEnd/>
            <a:tailEnd/>
          </a:ln>
          <a:effectLst/>
        </p:spPr>
        <p:txBody>
          <a:bodyPr>
            <a:spAutoFit/>
          </a:bodyPr>
          <a:lstStyle/>
          <a:p>
            <a:pPr marL="342900" indent="-342900">
              <a:spcBef>
                <a:spcPct val="50000"/>
              </a:spcBef>
              <a:buClr>
                <a:schemeClr val="tx1"/>
              </a:buClr>
            </a:pPr>
            <a:r>
              <a:rPr lang="en-US" altLang="zh-CN" sz="2000" b="1">
                <a:ea typeface="宋体" pitchFamily="2" charset="-122"/>
              </a:rPr>
              <a:t>X</a:t>
            </a:r>
            <a:r>
              <a:rPr lang="en-US" altLang="zh-CN" sz="2000">
                <a:ea typeface="宋体" pitchFamily="2" charset="-122"/>
              </a:rPr>
              <a:t> – Vector</a:t>
            </a:r>
          </a:p>
          <a:p>
            <a:pPr marL="342900" indent="-342900">
              <a:spcBef>
                <a:spcPct val="50000"/>
              </a:spcBef>
              <a:buClr>
                <a:schemeClr val="tx1"/>
              </a:buClr>
            </a:pPr>
            <a:r>
              <a:rPr lang="en-US" altLang="zh-CN" sz="2000" b="1">
                <a:ea typeface="宋体" pitchFamily="2" charset="-122"/>
              </a:rPr>
              <a:t>W</a:t>
            </a:r>
            <a:r>
              <a:rPr lang="en-US" altLang="zh-CN" sz="2000">
                <a:ea typeface="宋体" pitchFamily="2" charset="-122"/>
              </a:rPr>
              <a:t> – Normal Vector</a:t>
            </a:r>
          </a:p>
          <a:p>
            <a:pPr marL="342900" indent="-342900">
              <a:spcBef>
                <a:spcPct val="50000"/>
              </a:spcBef>
              <a:buClr>
                <a:schemeClr val="tx1"/>
              </a:buClr>
            </a:pPr>
            <a:r>
              <a:rPr lang="en-US" altLang="zh-CN" sz="2000">
                <a:ea typeface="宋体" pitchFamily="2" charset="-122"/>
              </a:rPr>
              <a:t>b  – Scale Value</a:t>
            </a:r>
          </a:p>
        </p:txBody>
      </p:sp>
      <p:sp>
        <p:nvSpPr>
          <p:cNvPr id="285747" name="Line 51"/>
          <p:cNvSpPr>
            <a:spLocks noChangeShapeType="1"/>
          </p:cNvSpPr>
          <p:nvPr/>
        </p:nvSpPr>
        <p:spPr bwMode="auto">
          <a:xfrm flipH="1" flipV="1">
            <a:off x="1447800" y="2743200"/>
            <a:ext cx="1295400" cy="990600"/>
          </a:xfrm>
          <a:prstGeom prst="line">
            <a:avLst/>
          </a:prstGeom>
          <a:noFill/>
          <a:ln w="38100">
            <a:solidFill>
              <a:schemeClr val="tx2"/>
            </a:solidFill>
            <a:round/>
            <a:headEnd/>
            <a:tailEnd type="triangle" w="med" len="med"/>
          </a:ln>
          <a:effectLst/>
        </p:spPr>
        <p:txBody>
          <a:bodyPr>
            <a:spAutoFit/>
          </a:bodyPr>
          <a:lstStyle/>
          <a:p>
            <a:endParaRPr lang="en-US"/>
          </a:p>
        </p:txBody>
      </p:sp>
      <p:sp>
        <p:nvSpPr>
          <p:cNvPr id="285748" name="Line 52"/>
          <p:cNvSpPr>
            <a:spLocks noChangeShapeType="1"/>
          </p:cNvSpPr>
          <p:nvPr/>
        </p:nvSpPr>
        <p:spPr bwMode="auto">
          <a:xfrm>
            <a:off x="2743200" y="3733800"/>
            <a:ext cx="381000" cy="304800"/>
          </a:xfrm>
          <a:prstGeom prst="line">
            <a:avLst/>
          </a:prstGeom>
          <a:noFill/>
          <a:ln w="38100">
            <a:solidFill>
              <a:schemeClr val="tx2"/>
            </a:solidFill>
            <a:prstDash val="sysDot"/>
            <a:round/>
            <a:headEnd/>
            <a:tailEnd/>
          </a:ln>
          <a:effectLst/>
        </p:spPr>
        <p:txBody>
          <a:bodyPr>
            <a:spAutoFit/>
          </a:bodyPr>
          <a:lstStyle/>
          <a:p>
            <a:endParaRPr lang="en-US"/>
          </a:p>
        </p:txBody>
      </p:sp>
      <p:sp>
        <p:nvSpPr>
          <p:cNvPr id="285749" name="Text Box 53"/>
          <p:cNvSpPr txBox="1">
            <a:spLocks noChangeArrowheads="1"/>
          </p:cNvSpPr>
          <p:nvPr/>
        </p:nvSpPr>
        <p:spPr bwMode="auto">
          <a:xfrm>
            <a:off x="914400" y="2514600"/>
            <a:ext cx="381000" cy="396875"/>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000" b="1">
                <a:ea typeface="宋体" pitchFamily="2" charset="-122"/>
              </a:rPr>
              <a:t>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5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DE7A84F4-95FB-44C2-861B-39A86993748E}" type="datetime1">
              <a:rPr lang="zh-CN" altLang="en-US"/>
              <a:pPr/>
              <a:t>2024/5/6</a:t>
            </a:fld>
            <a:endParaRPr lang="en-US" altLang="zh-CN"/>
          </a:p>
        </p:txBody>
      </p:sp>
      <p:sp>
        <p:nvSpPr>
          <p:cNvPr id="33" name="Slide Number Placeholder 4"/>
          <p:cNvSpPr>
            <a:spLocks noGrp="1"/>
          </p:cNvSpPr>
          <p:nvPr>
            <p:ph type="sldNum" sz="quarter" idx="11"/>
          </p:nvPr>
        </p:nvSpPr>
        <p:spPr/>
        <p:txBody>
          <a:bodyPr/>
          <a:lstStyle/>
          <a:p>
            <a:fld id="{31EB68F4-98A9-4671-AEF0-D521F996625C}" type="slidenum">
              <a:rPr lang="zh-CN" altLang="en-US"/>
              <a:pPr/>
              <a:t>195</a:t>
            </a:fld>
            <a:endParaRPr lang="en-US" altLang="zh-CN"/>
          </a:p>
        </p:txBody>
      </p:sp>
      <p:sp>
        <p:nvSpPr>
          <p:cNvPr id="154626" name="Rectangle 1026"/>
          <p:cNvSpPr>
            <a:spLocks noGrp="1" noChangeArrowheads="1"/>
          </p:cNvSpPr>
          <p:nvPr>
            <p:ph type="title"/>
          </p:nvPr>
        </p:nvSpPr>
        <p:spPr>
          <a:xfrm>
            <a:off x="304800" y="381000"/>
            <a:ext cx="8229600" cy="685800"/>
          </a:xfrm>
        </p:spPr>
        <p:txBody>
          <a:bodyPr>
            <a:normAutofit fontScale="90000"/>
          </a:bodyPr>
          <a:lstStyle/>
          <a:p>
            <a:r>
              <a:rPr lang="en-US" altLang="zh-CN" sz="3200" dirty="0">
                <a:ea typeface="宋体" pitchFamily="2" charset="-122"/>
              </a:rPr>
              <a:t>Large-margin Decision Boundary for linear classifier</a:t>
            </a:r>
          </a:p>
        </p:txBody>
      </p:sp>
      <p:sp>
        <p:nvSpPr>
          <p:cNvPr id="154627" name="Rectangle 1027"/>
          <p:cNvSpPr>
            <a:spLocks noGrp="1" noChangeArrowheads="1"/>
          </p:cNvSpPr>
          <p:nvPr>
            <p:ph type="body" idx="1"/>
          </p:nvPr>
        </p:nvSpPr>
        <p:spPr>
          <a:xfrm>
            <a:off x="381000" y="1143000"/>
            <a:ext cx="8229600" cy="1112520"/>
          </a:xfrm>
        </p:spPr>
        <p:txBody>
          <a:bodyPr>
            <a:noAutofit/>
          </a:bodyPr>
          <a:lstStyle/>
          <a:p>
            <a:r>
              <a:rPr lang="en-US" altLang="zh-CN" sz="2000" dirty="0">
                <a:ea typeface="宋体" pitchFamily="2" charset="-122"/>
              </a:rPr>
              <a:t>The decision boundary should be as far away from the data of both classes as possible</a:t>
            </a:r>
          </a:p>
          <a:p>
            <a:pPr lvl="1"/>
            <a:r>
              <a:rPr lang="en-US" altLang="zh-CN" sz="2000" dirty="0">
                <a:ea typeface="宋体" pitchFamily="2" charset="-122"/>
              </a:rPr>
              <a:t>We should maximize the margin, </a:t>
            </a:r>
            <a:r>
              <a:rPr lang="en-US" altLang="zh-CN" sz="2000" b="1" i="1" dirty="0">
                <a:ea typeface="宋体" pitchFamily="2" charset="-122"/>
              </a:rPr>
              <a:t>m</a:t>
            </a:r>
            <a:endParaRPr lang="en-US" altLang="zh-CN" sz="2000" b="1" dirty="0">
              <a:ea typeface="宋体" pitchFamily="2" charset="-122"/>
            </a:endParaRPr>
          </a:p>
          <a:p>
            <a:pPr lvl="1"/>
            <a:r>
              <a:rPr lang="en-US" altLang="zh-CN" sz="2000" dirty="0">
                <a:ea typeface="宋体" pitchFamily="2" charset="-122"/>
              </a:rPr>
              <a:t>Distance between the origin and the line </a:t>
            </a:r>
            <a:r>
              <a:rPr lang="en-US" altLang="zh-CN" sz="2000" b="1" dirty="0">
                <a:ea typeface="宋体" pitchFamily="2" charset="-122"/>
              </a:rPr>
              <a:t>w</a:t>
            </a:r>
            <a:r>
              <a:rPr lang="en-US" altLang="zh-CN" sz="2000" baseline="30000" dirty="0">
                <a:ea typeface="宋体" pitchFamily="2" charset="-122"/>
              </a:rPr>
              <a:t>t </a:t>
            </a:r>
            <a:r>
              <a:rPr lang="en-US" altLang="zh-CN" sz="2000" b="1" dirty="0">
                <a:ea typeface="宋体" pitchFamily="2" charset="-122"/>
              </a:rPr>
              <a:t>x</a:t>
            </a:r>
            <a:r>
              <a:rPr lang="en-US" altLang="zh-CN" sz="2000" dirty="0">
                <a:ea typeface="宋体" pitchFamily="2" charset="-122"/>
              </a:rPr>
              <a:t>= -b is b/||</a:t>
            </a:r>
            <a:r>
              <a:rPr lang="en-US" altLang="zh-CN" sz="2000" b="1" dirty="0">
                <a:ea typeface="宋体" pitchFamily="2" charset="-122"/>
              </a:rPr>
              <a:t>w</a:t>
            </a:r>
            <a:r>
              <a:rPr lang="en-US" altLang="zh-CN" sz="2000" dirty="0">
                <a:ea typeface="宋体" pitchFamily="2" charset="-122"/>
              </a:rPr>
              <a:t>||</a:t>
            </a:r>
          </a:p>
        </p:txBody>
      </p:sp>
      <p:sp>
        <p:nvSpPr>
          <p:cNvPr id="154628" name="Line 1028"/>
          <p:cNvSpPr>
            <a:spLocks noChangeShapeType="1"/>
          </p:cNvSpPr>
          <p:nvPr/>
        </p:nvSpPr>
        <p:spPr bwMode="auto">
          <a:xfrm flipV="1">
            <a:off x="838200" y="2667000"/>
            <a:ext cx="0" cy="3200400"/>
          </a:xfrm>
          <a:prstGeom prst="line">
            <a:avLst/>
          </a:prstGeom>
          <a:noFill/>
          <a:ln w="12700">
            <a:solidFill>
              <a:schemeClr val="tx1"/>
            </a:solidFill>
            <a:miter lim="800000"/>
            <a:headEnd/>
            <a:tailEnd type="triangle" w="med" len="med"/>
          </a:ln>
          <a:effectLst/>
        </p:spPr>
        <p:txBody>
          <a:bodyPr wrap="none"/>
          <a:lstStyle/>
          <a:p>
            <a:endParaRPr lang="en-US"/>
          </a:p>
        </p:txBody>
      </p:sp>
      <p:sp>
        <p:nvSpPr>
          <p:cNvPr id="154629" name="Line 1029"/>
          <p:cNvSpPr>
            <a:spLocks noChangeShapeType="1"/>
          </p:cNvSpPr>
          <p:nvPr/>
        </p:nvSpPr>
        <p:spPr bwMode="auto">
          <a:xfrm flipV="1">
            <a:off x="838200" y="5867400"/>
            <a:ext cx="3048000" cy="0"/>
          </a:xfrm>
          <a:prstGeom prst="line">
            <a:avLst/>
          </a:prstGeom>
          <a:noFill/>
          <a:ln w="12700">
            <a:solidFill>
              <a:schemeClr val="tx1"/>
            </a:solidFill>
            <a:miter lim="800000"/>
            <a:headEnd/>
            <a:tailEnd type="triangle" w="med" len="med"/>
          </a:ln>
          <a:effectLst/>
        </p:spPr>
        <p:txBody>
          <a:bodyPr wrap="none"/>
          <a:lstStyle/>
          <a:p>
            <a:endParaRPr lang="en-US"/>
          </a:p>
        </p:txBody>
      </p:sp>
      <p:sp>
        <p:nvSpPr>
          <p:cNvPr id="154630" name="Oval 1030"/>
          <p:cNvSpPr>
            <a:spLocks noChangeArrowheads="1"/>
          </p:cNvSpPr>
          <p:nvPr/>
        </p:nvSpPr>
        <p:spPr bwMode="auto">
          <a:xfrm>
            <a:off x="2895600" y="32766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54631" name="Oval 1031"/>
          <p:cNvSpPr>
            <a:spLocks noChangeArrowheads="1"/>
          </p:cNvSpPr>
          <p:nvPr/>
        </p:nvSpPr>
        <p:spPr bwMode="auto">
          <a:xfrm>
            <a:off x="3124200" y="38862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54632" name="Oval 1032"/>
          <p:cNvSpPr>
            <a:spLocks noChangeArrowheads="1"/>
          </p:cNvSpPr>
          <p:nvPr/>
        </p:nvSpPr>
        <p:spPr bwMode="auto">
          <a:xfrm>
            <a:off x="3962400" y="41148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54633" name="Oval 1033"/>
          <p:cNvSpPr>
            <a:spLocks noChangeArrowheads="1"/>
          </p:cNvSpPr>
          <p:nvPr/>
        </p:nvSpPr>
        <p:spPr bwMode="auto">
          <a:xfrm>
            <a:off x="2438400" y="34290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54634" name="Oval 1034"/>
          <p:cNvSpPr>
            <a:spLocks noChangeArrowheads="1"/>
          </p:cNvSpPr>
          <p:nvPr/>
        </p:nvSpPr>
        <p:spPr bwMode="auto">
          <a:xfrm>
            <a:off x="3429000" y="44196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54635" name="Rectangle 1035"/>
          <p:cNvSpPr>
            <a:spLocks noChangeArrowheads="1"/>
          </p:cNvSpPr>
          <p:nvPr/>
        </p:nvSpPr>
        <p:spPr bwMode="auto">
          <a:xfrm>
            <a:off x="1143000" y="43434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36" name="Rectangle 1036"/>
          <p:cNvSpPr>
            <a:spLocks noChangeArrowheads="1"/>
          </p:cNvSpPr>
          <p:nvPr/>
        </p:nvSpPr>
        <p:spPr bwMode="auto">
          <a:xfrm>
            <a:off x="2362200" y="48006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37" name="Rectangle 1037"/>
          <p:cNvSpPr>
            <a:spLocks noChangeArrowheads="1"/>
          </p:cNvSpPr>
          <p:nvPr/>
        </p:nvSpPr>
        <p:spPr bwMode="auto">
          <a:xfrm>
            <a:off x="2209800" y="52578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38" name="Rectangle 1038"/>
          <p:cNvSpPr>
            <a:spLocks noChangeArrowheads="1"/>
          </p:cNvSpPr>
          <p:nvPr/>
        </p:nvSpPr>
        <p:spPr bwMode="auto">
          <a:xfrm>
            <a:off x="1600200" y="48006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39" name="Rectangle 1039"/>
          <p:cNvSpPr>
            <a:spLocks noChangeArrowheads="1"/>
          </p:cNvSpPr>
          <p:nvPr/>
        </p:nvSpPr>
        <p:spPr bwMode="auto">
          <a:xfrm>
            <a:off x="1295400" y="51816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40" name="Rectangle 1040"/>
          <p:cNvSpPr>
            <a:spLocks noChangeArrowheads="1"/>
          </p:cNvSpPr>
          <p:nvPr/>
        </p:nvSpPr>
        <p:spPr bwMode="auto">
          <a:xfrm>
            <a:off x="1447800" y="4038600"/>
            <a:ext cx="152400" cy="1524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154641" name="Text Box 1041"/>
          <p:cNvSpPr txBox="1">
            <a:spLocks noChangeArrowheads="1"/>
          </p:cNvSpPr>
          <p:nvPr/>
        </p:nvSpPr>
        <p:spPr bwMode="auto">
          <a:xfrm>
            <a:off x="1143000" y="5383213"/>
            <a:ext cx="971550" cy="396875"/>
          </a:xfrm>
          <a:prstGeom prst="rect">
            <a:avLst/>
          </a:prstGeom>
          <a:noFill/>
          <a:ln w="9525">
            <a:noFill/>
            <a:miter lim="800000"/>
            <a:headEnd/>
            <a:tailEnd/>
          </a:ln>
          <a:effectLst/>
        </p:spPr>
        <p:txBody>
          <a:bodyPr wrap="none">
            <a:spAutoFit/>
          </a:bodyPr>
          <a:lstStyle/>
          <a:p>
            <a:r>
              <a:rPr lang="en-US" altLang="zh-CN" sz="2000">
                <a:ea typeface="宋体" pitchFamily="2" charset="-122"/>
              </a:rPr>
              <a:t>Class 1</a:t>
            </a:r>
          </a:p>
        </p:txBody>
      </p:sp>
      <p:sp>
        <p:nvSpPr>
          <p:cNvPr id="154642" name="Text Box 1042"/>
          <p:cNvSpPr txBox="1">
            <a:spLocks noChangeArrowheads="1"/>
          </p:cNvSpPr>
          <p:nvPr/>
        </p:nvSpPr>
        <p:spPr bwMode="auto">
          <a:xfrm>
            <a:off x="3581400" y="4191000"/>
            <a:ext cx="971550" cy="396875"/>
          </a:xfrm>
          <a:prstGeom prst="rect">
            <a:avLst/>
          </a:prstGeom>
          <a:noFill/>
          <a:ln w="9525">
            <a:noFill/>
            <a:miter lim="800000"/>
            <a:headEnd/>
            <a:tailEnd/>
          </a:ln>
          <a:effectLst/>
        </p:spPr>
        <p:txBody>
          <a:bodyPr wrap="none">
            <a:spAutoFit/>
          </a:bodyPr>
          <a:lstStyle/>
          <a:p>
            <a:r>
              <a:rPr lang="en-US" altLang="zh-CN" sz="2000">
                <a:ea typeface="宋体" pitchFamily="2" charset="-122"/>
              </a:rPr>
              <a:t>Class 2</a:t>
            </a:r>
          </a:p>
        </p:txBody>
      </p:sp>
      <p:sp>
        <p:nvSpPr>
          <p:cNvPr id="154644" name="Line 1044"/>
          <p:cNvSpPr>
            <a:spLocks noChangeShapeType="1"/>
          </p:cNvSpPr>
          <p:nvPr/>
        </p:nvSpPr>
        <p:spPr bwMode="auto">
          <a:xfrm>
            <a:off x="1905000" y="2895600"/>
            <a:ext cx="2514600" cy="2514600"/>
          </a:xfrm>
          <a:prstGeom prst="line">
            <a:avLst/>
          </a:prstGeom>
          <a:noFill/>
          <a:ln w="38100">
            <a:solidFill>
              <a:schemeClr val="folHlink"/>
            </a:solidFill>
            <a:prstDash val="sysDot"/>
            <a:miter lim="800000"/>
            <a:headEnd/>
            <a:tailEnd/>
          </a:ln>
          <a:effectLst/>
        </p:spPr>
        <p:txBody>
          <a:bodyPr wrap="none"/>
          <a:lstStyle/>
          <a:p>
            <a:endParaRPr lang="en-US"/>
          </a:p>
        </p:txBody>
      </p:sp>
      <p:sp>
        <p:nvSpPr>
          <p:cNvPr id="154645" name="Line 1045"/>
          <p:cNvSpPr>
            <a:spLocks noChangeShapeType="1"/>
          </p:cNvSpPr>
          <p:nvPr/>
        </p:nvSpPr>
        <p:spPr bwMode="auto">
          <a:xfrm>
            <a:off x="914400" y="3276600"/>
            <a:ext cx="2971800" cy="2971800"/>
          </a:xfrm>
          <a:prstGeom prst="line">
            <a:avLst/>
          </a:prstGeom>
          <a:noFill/>
          <a:ln w="38100">
            <a:solidFill>
              <a:schemeClr val="folHlink"/>
            </a:solidFill>
            <a:prstDash val="sysDot"/>
            <a:miter lim="800000"/>
            <a:headEnd/>
            <a:tailEnd/>
          </a:ln>
          <a:effectLst/>
        </p:spPr>
        <p:txBody>
          <a:bodyPr wrap="none"/>
          <a:lstStyle/>
          <a:p>
            <a:endParaRPr lang="en-US"/>
          </a:p>
        </p:txBody>
      </p:sp>
      <p:sp>
        <p:nvSpPr>
          <p:cNvPr id="154646" name="Line 1046"/>
          <p:cNvSpPr>
            <a:spLocks noChangeShapeType="1"/>
          </p:cNvSpPr>
          <p:nvPr/>
        </p:nvSpPr>
        <p:spPr bwMode="auto">
          <a:xfrm>
            <a:off x="914400" y="2590800"/>
            <a:ext cx="3886200" cy="3886200"/>
          </a:xfrm>
          <a:prstGeom prst="line">
            <a:avLst/>
          </a:prstGeom>
          <a:noFill/>
          <a:ln w="38100">
            <a:solidFill>
              <a:schemeClr val="folHlink"/>
            </a:solidFill>
            <a:miter lim="800000"/>
            <a:headEnd/>
            <a:tailEnd/>
          </a:ln>
          <a:effectLst/>
        </p:spPr>
        <p:txBody>
          <a:bodyPr wrap="none"/>
          <a:lstStyle/>
          <a:p>
            <a:endParaRPr lang="en-US"/>
          </a:p>
        </p:txBody>
      </p:sp>
      <p:pic>
        <p:nvPicPr>
          <p:cNvPr id="154651" name="Picture 1051" descr="txp_fig"/>
          <p:cNvPicPr>
            <a:picLocks noChangeAspect="1" noChangeArrowheads="1"/>
          </p:cNvPicPr>
          <p:nvPr>
            <p:custDataLst>
              <p:tags r:id="rId1"/>
            </p:custDataLst>
          </p:nvPr>
        </p:nvPicPr>
        <p:blipFill>
          <a:blip r:embed="rId8" cstate="print"/>
          <a:srcRect/>
          <a:stretch>
            <a:fillRect/>
          </a:stretch>
        </p:blipFill>
        <p:spPr bwMode="auto">
          <a:xfrm>
            <a:off x="4648200" y="5943600"/>
            <a:ext cx="2057400" cy="384175"/>
          </a:xfrm>
          <a:prstGeom prst="rect">
            <a:avLst/>
          </a:prstGeom>
          <a:noFill/>
          <a:ln w="9525">
            <a:noFill/>
            <a:miter lim="800000"/>
            <a:headEnd/>
            <a:tailEnd/>
          </a:ln>
          <a:effectLst/>
        </p:spPr>
      </p:pic>
      <p:pic>
        <p:nvPicPr>
          <p:cNvPr id="154654" name="Picture 1054" descr="txp_fig"/>
          <p:cNvPicPr>
            <a:picLocks noChangeAspect="1" noChangeArrowheads="1"/>
          </p:cNvPicPr>
          <p:nvPr>
            <p:custDataLst>
              <p:tags r:id="rId2"/>
            </p:custDataLst>
          </p:nvPr>
        </p:nvPicPr>
        <p:blipFill>
          <a:blip r:embed="rId9" cstate="print"/>
          <a:srcRect/>
          <a:stretch>
            <a:fillRect/>
          </a:stretch>
        </p:blipFill>
        <p:spPr bwMode="auto">
          <a:xfrm>
            <a:off x="4343400" y="4800600"/>
            <a:ext cx="2039938" cy="384175"/>
          </a:xfrm>
          <a:prstGeom prst="rect">
            <a:avLst/>
          </a:prstGeom>
          <a:noFill/>
          <a:ln w="9525">
            <a:noFill/>
            <a:miter lim="800000"/>
            <a:headEnd/>
            <a:tailEnd/>
          </a:ln>
          <a:effectLst/>
        </p:spPr>
      </p:pic>
      <p:pic>
        <p:nvPicPr>
          <p:cNvPr id="154656" name="Picture 1056" descr="txp_fig"/>
          <p:cNvPicPr>
            <a:picLocks noChangeAspect="1" noChangeArrowheads="1"/>
          </p:cNvPicPr>
          <p:nvPr>
            <p:custDataLst>
              <p:tags r:id="rId3"/>
            </p:custDataLst>
          </p:nvPr>
        </p:nvPicPr>
        <p:blipFill>
          <a:blip r:embed="rId10" cstate="print"/>
          <a:srcRect/>
          <a:stretch>
            <a:fillRect/>
          </a:stretch>
        </p:blipFill>
        <p:spPr bwMode="auto">
          <a:xfrm>
            <a:off x="1295400" y="6019800"/>
            <a:ext cx="2308225" cy="384175"/>
          </a:xfrm>
          <a:prstGeom prst="rect">
            <a:avLst/>
          </a:prstGeom>
          <a:noFill/>
          <a:ln w="9525">
            <a:noFill/>
            <a:miter lim="800000"/>
            <a:headEnd/>
            <a:tailEnd/>
          </a:ln>
          <a:effectLst/>
        </p:spPr>
      </p:pic>
      <p:sp>
        <p:nvSpPr>
          <p:cNvPr id="154658" name="Line 1058"/>
          <p:cNvSpPr>
            <a:spLocks noChangeShapeType="1"/>
          </p:cNvSpPr>
          <p:nvPr/>
        </p:nvSpPr>
        <p:spPr bwMode="auto">
          <a:xfrm flipH="1">
            <a:off x="3352800" y="5057775"/>
            <a:ext cx="723900" cy="733425"/>
          </a:xfrm>
          <a:prstGeom prst="line">
            <a:avLst/>
          </a:prstGeom>
          <a:noFill/>
          <a:ln w="25400">
            <a:solidFill>
              <a:srgbClr val="FF00FF"/>
            </a:solidFill>
            <a:miter lim="800000"/>
            <a:headEnd type="triangle" w="med" len="med"/>
            <a:tailEnd type="triangle" w="med" len="med"/>
          </a:ln>
          <a:effectLst/>
        </p:spPr>
        <p:txBody>
          <a:bodyPr wrap="none"/>
          <a:lstStyle/>
          <a:p>
            <a:endParaRPr lang="en-US"/>
          </a:p>
        </p:txBody>
      </p:sp>
      <p:pic>
        <p:nvPicPr>
          <p:cNvPr id="154659" name="Picture 1059" descr="txp_fig"/>
          <p:cNvPicPr>
            <a:picLocks noChangeAspect="1" noChangeArrowheads="1"/>
          </p:cNvPicPr>
          <p:nvPr>
            <p:custDataLst>
              <p:tags r:id="rId4"/>
            </p:custDataLst>
          </p:nvPr>
        </p:nvPicPr>
        <p:blipFill>
          <a:blip r:embed="rId11" cstate="print"/>
          <a:srcRect/>
          <a:stretch>
            <a:fillRect/>
          </a:stretch>
        </p:blipFill>
        <p:spPr bwMode="auto">
          <a:xfrm>
            <a:off x="6248400" y="3048000"/>
            <a:ext cx="1752600" cy="914400"/>
          </a:xfrm>
          <a:prstGeom prst="rect">
            <a:avLst/>
          </a:prstGeom>
          <a:noFill/>
          <a:ln w="9525">
            <a:noFill/>
            <a:miter lim="800000"/>
            <a:headEnd/>
            <a:tailEnd/>
          </a:ln>
          <a:effectLst/>
        </p:spPr>
      </p:pic>
      <p:sp>
        <p:nvSpPr>
          <p:cNvPr id="154660" name="Text Box 1060"/>
          <p:cNvSpPr txBox="1">
            <a:spLocks noChangeArrowheads="1"/>
          </p:cNvSpPr>
          <p:nvPr/>
        </p:nvSpPr>
        <p:spPr bwMode="auto">
          <a:xfrm>
            <a:off x="3276600" y="5181600"/>
            <a:ext cx="439738" cy="457200"/>
          </a:xfrm>
          <a:prstGeom prst="rect">
            <a:avLst/>
          </a:prstGeom>
          <a:noFill/>
          <a:ln w="9525">
            <a:noFill/>
            <a:miter lim="800000"/>
            <a:headEnd/>
            <a:tailEnd/>
          </a:ln>
          <a:effectLst/>
        </p:spPr>
        <p:txBody>
          <a:bodyPr wrap="none">
            <a:spAutoFit/>
          </a:bodyPr>
          <a:lstStyle/>
          <a:p>
            <a:r>
              <a:rPr lang="en-US" altLang="zh-CN" i="1">
                <a:solidFill>
                  <a:srgbClr val="CC00CC"/>
                </a:solidFill>
                <a:ea typeface="宋体" pitchFamily="2" charset="-122"/>
              </a:rPr>
              <a:t>m</a:t>
            </a:r>
          </a:p>
        </p:txBody>
      </p:sp>
      <p:sp>
        <p:nvSpPr>
          <p:cNvPr id="154661" name="Line 1061"/>
          <p:cNvSpPr>
            <a:spLocks noChangeShapeType="1"/>
          </p:cNvSpPr>
          <p:nvPr/>
        </p:nvSpPr>
        <p:spPr bwMode="auto">
          <a:xfrm flipV="1">
            <a:off x="2057400" y="3276600"/>
            <a:ext cx="1600200" cy="1676400"/>
          </a:xfrm>
          <a:prstGeom prst="line">
            <a:avLst/>
          </a:prstGeom>
          <a:noFill/>
          <a:ln w="25400">
            <a:solidFill>
              <a:srgbClr val="993366"/>
            </a:solidFill>
            <a:miter lim="800000"/>
            <a:headEnd/>
            <a:tailEnd type="triangle" w="med" len="med"/>
          </a:ln>
          <a:effectLst/>
        </p:spPr>
        <p:txBody>
          <a:bodyPr wrap="none"/>
          <a:lstStyle/>
          <a:p>
            <a:endParaRPr lang="en-US"/>
          </a:p>
        </p:txBody>
      </p:sp>
      <p:pic>
        <p:nvPicPr>
          <p:cNvPr id="154663" name="Picture 1063" descr="txp_fig"/>
          <p:cNvPicPr>
            <a:picLocks noChangeAspect="1" noChangeArrowheads="1"/>
          </p:cNvPicPr>
          <p:nvPr>
            <p:custDataLst>
              <p:tags r:id="rId5"/>
            </p:custDataLst>
          </p:nvPr>
        </p:nvPicPr>
        <p:blipFill>
          <a:blip r:embed="rId12" cstate="print"/>
          <a:srcRect/>
          <a:stretch>
            <a:fillRect/>
          </a:stretch>
        </p:blipFill>
        <p:spPr bwMode="auto">
          <a:xfrm>
            <a:off x="3581400" y="3124200"/>
            <a:ext cx="284163" cy="184150"/>
          </a:xfrm>
          <a:prstGeom prst="rect">
            <a:avLst/>
          </a:prstGeom>
          <a:noFill/>
          <a:ln w="9525">
            <a:noFill/>
            <a:miter lim="800000"/>
            <a:headEnd/>
            <a:tailEnd/>
          </a:ln>
          <a:effectLst/>
        </p:spPr>
      </p:pic>
      <p:sp>
        <p:nvSpPr>
          <p:cNvPr id="154664" name="Line 1064"/>
          <p:cNvSpPr>
            <a:spLocks noChangeShapeType="1"/>
          </p:cNvSpPr>
          <p:nvPr/>
        </p:nvSpPr>
        <p:spPr bwMode="auto">
          <a:xfrm flipH="1" flipV="1">
            <a:off x="3886200" y="4800600"/>
            <a:ext cx="4572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54665" name="Line 1065"/>
          <p:cNvSpPr>
            <a:spLocks noChangeShapeType="1"/>
          </p:cNvSpPr>
          <p:nvPr/>
        </p:nvSpPr>
        <p:spPr bwMode="auto">
          <a:xfrm flipV="1">
            <a:off x="2209800" y="5334000"/>
            <a:ext cx="685800" cy="838200"/>
          </a:xfrm>
          <a:prstGeom prst="line">
            <a:avLst/>
          </a:prstGeom>
          <a:noFill/>
          <a:ln w="9525">
            <a:solidFill>
              <a:schemeClr val="tx1"/>
            </a:solidFill>
            <a:miter lim="800000"/>
            <a:headEnd/>
            <a:tailEnd type="triangle" w="med" len="med"/>
          </a:ln>
          <a:effectLst/>
        </p:spPr>
        <p:txBody>
          <a:bodyPr wrap="none"/>
          <a:lstStyle/>
          <a:p>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762000"/>
            <a:ext cx="8229600" cy="762000"/>
          </a:xfrm>
        </p:spPr>
        <p:txBody>
          <a:bodyPr>
            <a:normAutofit fontScale="90000"/>
          </a:bodyPr>
          <a:lstStyle/>
          <a:p>
            <a:r>
              <a:rPr lang="en-US" dirty="0"/>
              <a:t>Learning a Linear SVM Model</a:t>
            </a:r>
            <a:endParaRPr lang="en-US" altLang="zh-CN" dirty="0">
              <a:ea typeface="宋体" pitchFamily="2" charset="-122"/>
            </a:endParaRPr>
          </a:p>
        </p:txBody>
      </p:sp>
      <p:pic>
        <p:nvPicPr>
          <p:cNvPr id="119810" name="Picture 2"/>
          <p:cNvPicPr>
            <a:picLocks noChangeAspect="1" noChangeArrowheads="1"/>
          </p:cNvPicPr>
          <p:nvPr/>
        </p:nvPicPr>
        <p:blipFill>
          <a:blip r:embed="rId3" cstate="print"/>
          <a:srcRect/>
          <a:stretch>
            <a:fillRect/>
          </a:stretch>
        </p:blipFill>
        <p:spPr bwMode="auto">
          <a:xfrm>
            <a:off x="381000" y="1524000"/>
            <a:ext cx="84582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a:stretch>
            <a:fillRect/>
          </a:stretch>
        </p:blipFill>
        <p:spPr bwMode="auto">
          <a:xfrm>
            <a:off x="228600" y="914400"/>
            <a:ext cx="868680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47458" name="Picture 2"/>
          <p:cNvPicPr>
            <a:picLocks noChangeAspect="1" noChangeArrowheads="1"/>
          </p:cNvPicPr>
          <p:nvPr/>
        </p:nvPicPr>
        <p:blipFill>
          <a:blip r:embed="rId2" cstate="print"/>
          <a:srcRect/>
          <a:stretch>
            <a:fillRect/>
          </a:stretch>
        </p:blipFill>
        <p:spPr bwMode="auto">
          <a:xfrm>
            <a:off x="0" y="152400"/>
            <a:ext cx="8763000" cy="4000884"/>
          </a:xfrm>
          <a:prstGeom prst="rect">
            <a:avLst/>
          </a:prstGeom>
          <a:noFill/>
          <a:ln w="9525">
            <a:noFill/>
            <a:miter lim="800000"/>
            <a:headEnd/>
            <a:tailEnd/>
          </a:ln>
          <a:effectLst/>
        </p:spPr>
      </p:pic>
      <p:pic>
        <p:nvPicPr>
          <p:cNvPr id="147459" name="Picture 3"/>
          <p:cNvPicPr>
            <a:picLocks noChangeAspect="1" noChangeArrowheads="1"/>
          </p:cNvPicPr>
          <p:nvPr/>
        </p:nvPicPr>
        <p:blipFill>
          <a:blip r:embed="rId3" cstate="print"/>
          <a:srcRect/>
          <a:stretch>
            <a:fillRect/>
          </a:stretch>
        </p:blipFill>
        <p:spPr bwMode="auto">
          <a:xfrm>
            <a:off x="0" y="4114800"/>
            <a:ext cx="87630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49506" name="Picture 2"/>
          <p:cNvPicPr>
            <a:picLocks noChangeAspect="1" noChangeArrowheads="1"/>
          </p:cNvPicPr>
          <p:nvPr/>
        </p:nvPicPr>
        <p:blipFill>
          <a:blip r:embed="rId2" cstate="print"/>
          <a:srcRect/>
          <a:stretch>
            <a:fillRect/>
          </a:stretch>
        </p:blipFill>
        <p:spPr bwMode="auto">
          <a:xfrm>
            <a:off x="685800" y="1295400"/>
            <a:ext cx="7848600" cy="50347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 (Unit 2)</a:t>
            </a:r>
          </a:p>
        </p:txBody>
      </p:sp>
      <p:sp>
        <p:nvSpPr>
          <p:cNvPr id="3" name="Content Placeholder 2"/>
          <p:cNvSpPr>
            <a:spLocks noGrp="1"/>
          </p:cNvSpPr>
          <p:nvPr>
            <p:ph idx="1"/>
          </p:nvPr>
        </p:nvSpPr>
        <p:spPr/>
        <p:txBody>
          <a:bodyPr>
            <a:normAutofit/>
          </a:bodyPr>
          <a:lstStyle/>
          <a:p>
            <a:r>
              <a:rPr lang="en-US" b="1" dirty="0"/>
              <a:t>REGRESSION: </a:t>
            </a:r>
            <a:r>
              <a:rPr lang="en-US" dirty="0"/>
              <a:t>Linear Regression and Logistic Regression.</a:t>
            </a:r>
          </a:p>
          <a:p>
            <a:r>
              <a:rPr lang="en-US" b="1" dirty="0"/>
              <a:t>BAYESIAN LEARNING - </a:t>
            </a:r>
            <a:r>
              <a:rPr lang="en-US" dirty="0"/>
              <a:t>Bayes theorem, Concept learning, Bayes Optimal Classifier, Naïve Bayes classifier, Bayesian belief networks, EM algorithm. </a:t>
            </a:r>
          </a:p>
          <a:p>
            <a:r>
              <a:rPr lang="en-US" b="1" dirty="0"/>
              <a:t>SUPPORT VECTOR MACHINE: </a:t>
            </a:r>
            <a:r>
              <a:rPr lang="en-US" dirty="0"/>
              <a:t>Introduction, Types of support vector kernel – (Linear Kernel, Polynomial Kernel, and Gaussian Kernel), Hyperplane – (Decision surface), Properties of SVM, and Issues in SVM. 	</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BE45D5-FCC1-4809-922D-13BD79D998F3}"/>
              </a:ext>
            </a:extLst>
          </p:cNvPr>
          <p:cNvSpPr>
            <a:spLocks noGrp="1"/>
          </p:cNvSpPr>
          <p:nvPr>
            <p:ph type="title"/>
          </p:nvPr>
        </p:nvSpPr>
        <p:spPr>
          <a:xfrm>
            <a:off x="533400" y="0"/>
            <a:ext cx="8229600" cy="1143000"/>
          </a:xfrm>
        </p:spPr>
        <p:txBody>
          <a:bodyPr/>
          <a:lstStyle/>
          <a:p>
            <a:r>
              <a:rPr lang="en-US" dirty="0"/>
              <a:t>Least Square Method</a:t>
            </a:r>
            <a:endParaRPr lang="en-IN" dirty="0"/>
          </a:p>
        </p:txBody>
      </p:sp>
      <p:sp>
        <p:nvSpPr>
          <p:cNvPr id="3" name="Content Placeholder 2">
            <a:extLst>
              <a:ext uri="{FF2B5EF4-FFF2-40B4-BE49-F238E27FC236}">
                <a16:creationId xmlns="" xmlns:a16="http://schemas.microsoft.com/office/drawing/2014/main" id="{655FDD09-64AE-4381-A30A-FA01A6BCDB3C}"/>
              </a:ext>
            </a:extLst>
          </p:cNvPr>
          <p:cNvSpPr>
            <a:spLocks noGrp="1"/>
          </p:cNvSpPr>
          <p:nvPr>
            <p:ph idx="1"/>
          </p:nvPr>
        </p:nvSpPr>
        <p:spPr/>
        <p:txBody>
          <a:bodyPr/>
          <a:lstStyle/>
          <a:p>
            <a:r>
              <a:rPr lang="en-US" b="0" i="0" dirty="0">
                <a:effectLst/>
              </a:rPr>
              <a:t>The "least squares" method is a form of mathematical regression analysis used to determine the line of best fit for a set of </a:t>
            </a:r>
            <a:r>
              <a:rPr lang="en-US" b="0" i="0" dirty="0" smtClean="0">
                <a:effectLst/>
              </a:rPr>
              <a:t>data.</a:t>
            </a:r>
          </a:p>
          <a:p>
            <a:r>
              <a:rPr lang="en-US" dirty="0" smtClean="0"/>
              <a:t>P</a:t>
            </a:r>
            <a:r>
              <a:rPr lang="en-US" b="0" i="0" dirty="0" smtClean="0">
                <a:effectLst/>
              </a:rPr>
              <a:t>roviding </a:t>
            </a:r>
            <a:r>
              <a:rPr lang="en-US" b="0" i="0" dirty="0">
                <a:effectLst/>
              </a:rPr>
              <a:t>a visual demonstration of the relationship between the data points. </a:t>
            </a:r>
            <a:endParaRPr lang="en-US" b="0" i="0" dirty="0" smtClean="0">
              <a:effectLst/>
            </a:endParaRPr>
          </a:p>
          <a:p>
            <a:r>
              <a:rPr lang="en-US" b="0" i="0" dirty="0" smtClean="0">
                <a:effectLst/>
              </a:rPr>
              <a:t>Each </a:t>
            </a:r>
            <a:r>
              <a:rPr lang="en-US" b="0" i="0" dirty="0">
                <a:effectLst/>
              </a:rPr>
              <a:t>point of data represents the relationship between a known independent variable and an unknown dependent variable.</a:t>
            </a:r>
            <a:endParaRPr lang="en-IN" dirty="0"/>
          </a:p>
        </p:txBody>
      </p:sp>
    </p:spTree>
    <p:extLst>
      <p:ext uri="{BB962C8B-B14F-4D97-AF65-F5344CB8AC3E}">
        <p14:creationId xmlns="" xmlns:p14="http://schemas.microsoft.com/office/powerpoint/2010/main" val="288448014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627888"/>
          </a:xfrm>
        </p:spPr>
        <p:txBody>
          <a:bodyPr>
            <a:noAutofit/>
          </a:bodyPr>
          <a:lstStyle/>
          <a:p>
            <a:r>
              <a:rPr lang="en-US" sz="3200" dirty="0"/>
              <a:t>Learning a Linear SVM Model: Example</a:t>
            </a:r>
          </a:p>
        </p:txBody>
      </p:sp>
      <p:sp>
        <p:nvSpPr>
          <p:cNvPr id="3" name="Content Placeholder 2"/>
          <p:cNvSpPr>
            <a:spLocks noGrp="1"/>
          </p:cNvSpPr>
          <p:nvPr>
            <p:ph idx="1"/>
          </p:nvPr>
        </p:nvSpPr>
        <p:spPr/>
        <p:txBody>
          <a:bodyPr/>
          <a:lstStyle/>
          <a:p>
            <a:endParaRPr lang="en-US"/>
          </a:p>
        </p:txBody>
      </p:sp>
      <p:pic>
        <p:nvPicPr>
          <p:cNvPr id="148482" name="Picture 2"/>
          <p:cNvPicPr>
            <a:picLocks noChangeAspect="1" noChangeArrowheads="1"/>
          </p:cNvPicPr>
          <p:nvPr/>
        </p:nvPicPr>
        <p:blipFill>
          <a:blip r:embed="rId2" cstate="print"/>
          <a:srcRect/>
          <a:stretch>
            <a:fillRect/>
          </a:stretch>
        </p:blipFill>
        <p:spPr bwMode="auto">
          <a:xfrm>
            <a:off x="304800" y="1447800"/>
            <a:ext cx="8382000" cy="49977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50530" name="Picture 2"/>
          <p:cNvPicPr>
            <a:picLocks noChangeAspect="1" noChangeArrowheads="1"/>
          </p:cNvPicPr>
          <p:nvPr/>
        </p:nvPicPr>
        <p:blipFill>
          <a:blip r:embed="rId2" cstate="print"/>
          <a:srcRect/>
          <a:stretch>
            <a:fillRect/>
          </a:stretch>
        </p:blipFill>
        <p:spPr bwMode="auto">
          <a:xfrm>
            <a:off x="1066800" y="685800"/>
            <a:ext cx="6400800" cy="54655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51554" name="Picture 2"/>
          <p:cNvPicPr>
            <a:picLocks noChangeAspect="1" noChangeArrowheads="1"/>
          </p:cNvPicPr>
          <p:nvPr/>
        </p:nvPicPr>
        <p:blipFill>
          <a:blip r:embed="rId2" cstate="print"/>
          <a:srcRect/>
          <a:stretch>
            <a:fillRect/>
          </a:stretch>
        </p:blipFill>
        <p:spPr bwMode="auto">
          <a:xfrm>
            <a:off x="304800" y="1600200"/>
            <a:ext cx="8487724"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SVM: </a:t>
            </a:r>
            <a:r>
              <a:rPr lang="en-US" dirty="0" err="1"/>
              <a:t>Nonseparable</a:t>
            </a:r>
            <a:r>
              <a:rPr lang="en-US" dirty="0"/>
              <a:t> Case</a:t>
            </a:r>
          </a:p>
        </p:txBody>
      </p:sp>
      <p:sp>
        <p:nvSpPr>
          <p:cNvPr id="3" name="Content Placeholder 2"/>
          <p:cNvSpPr>
            <a:spLocks noGrp="1"/>
          </p:cNvSpPr>
          <p:nvPr>
            <p:ph idx="1"/>
          </p:nvPr>
        </p:nvSpPr>
        <p:spPr/>
        <p:txBody>
          <a:bodyPr/>
          <a:lstStyle/>
          <a:p>
            <a:r>
              <a:rPr lang="en-US" dirty="0"/>
              <a:t>When it is not possible to separate the training data linearly.</a:t>
            </a:r>
          </a:p>
          <a:p>
            <a:r>
              <a:rPr lang="en-US" dirty="0"/>
              <a:t>SVM to construct a linear decision boundary even in situations,</a:t>
            </a:r>
          </a:p>
          <a:p>
            <a:pPr lvl="1"/>
            <a:r>
              <a:rPr lang="en-US" dirty="0"/>
              <a:t>Where the classes are not linearly separable.</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685800" y="685799"/>
            <a:ext cx="8077200" cy="5261719"/>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3" cstate="print"/>
          <a:srcRect/>
          <a:stretch>
            <a:fillRect/>
          </a:stretch>
        </p:blipFill>
        <p:spPr bwMode="auto">
          <a:xfrm>
            <a:off x="2667000" y="6096000"/>
            <a:ext cx="4356847"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cstate="print"/>
          <a:srcRect/>
          <a:stretch>
            <a:fillRect/>
          </a:stretch>
        </p:blipFill>
        <p:spPr bwMode="auto">
          <a:xfrm>
            <a:off x="457200" y="685800"/>
            <a:ext cx="7321680" cy="3124200"/>
          </a:xfrm>
          <a:prstGeom prst="rect">
            <a:avLst/>
          </a:prstGeom>
          <a:noFill/>
          <a:ln w="9525">
            <a:noFill/>
            <a:miter lim="800000"/>
            <a:headEnd/>
            <a:tailEnd/>
          </a:ln>
          <a:effectLst/>
        </p:spPr>
      </p:pic>
      <p:pic>
        <p:nvPicPr>
          <p:cNvPr id="153603" name="Picture 3"/>
          <p:cNvPicPr>
            <a:picLocks noChangeAspect="1" noChangeArrowheads="1"/>
          </p:cNvPicPr>
          <p:nvPr/>
        </p:nvPicPr>
        <p:blipFill>
          <a:blip r:embed="rId3" cstate="print"/>
          <a:srcRect/>
          <a:stretch>
            <a:fillRect/>
          </a:stretch>
        </p:blipFill>
        <p:spPr bwMode="auto">
          <a:xfrm>
            <a:off x="457200" y="4019550"/>
            <a:ext cx="7239000" cy="23305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srcRect/>
          <a:stretch>
            <a:fillRect/>
          </a:stretch>
        </p:blipFill>
        <p:spPr bwMode="auto">
          <a:xfrm>
            <a:off x="457200" y="761999"/>
            <a:ext cx="7848600" cy="53659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5650" name="Picture 2"/>
          <p:cNvPicPr>
            <a:picLocks noChangeAspect="1" noChangeArrowheads="1"/>
          </p:cNvPicPr>
          <p:nvPr/>
        </p:nvPicPr>
        <p:blipFill>
          <a:blip r:embed="rId2" cstate="print"/>
          <a:srcRect/>
          <a:stretch>
            <a:fillRect/>
          </a:stretch>
        </p:blipFill>
        <p:spPr bwMode="auto">
          <a:xfrm>
            <a:off x="152400" y="533400"/>
            <a:ext cx="8610600" cy="59203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SVM’s</a:t>
            </a:r>
          </a:p>
        </p:txBody>
      </p:sp>
      <p:sp>
        <p:nvSpPr>
          <p:cNvPr id="5" name="TextBox 4">
            <a:extLst>
              <a:ext uri="{FF2B5EF4-FFF2-40B4-BE49-F238E27FC236}">
                <a16:creationId xmlns="" xmlns:a16="http://schemas.microsoft.com/office/drawing/2014/main" id="{DB8969AF-A857-4F5A-8E52-4690CF5D3DE5}"/>
              </a:ext>
            </a:extLst>
          </p:cNvPr>
          <p:cNvSpPr txBox="1"/>
          <p:nvPr/>
        </p:nvSpPr>
        <p:spPr>
          <a:xfrm>
            <a:off x="342900" y="1895472"/>
            <a:ext cx="8458200" cy="1200329"/>
          </a:xfrm>
          <a:prstGeom prst="rect">
            <a:avLst/>
          </a:prstGeom>
          <a:noFill/>
        </p:spPr>
        <p:txBody>
          <a:bodyPr wrap="square">
            <a:spAutoFit/>
          </a:bodyPr>
          <a:lstStyle/>
          <a:p>
            <a:r>
              <a:rPr lang="en-US" b="0" i="0" dirty="0">
                <a:solidFill>
                  <a:srgbClr val="292929"/>
                </a:solidFill>
                <a:effectLst/>
                <a:latin typeface="medium-content-serif-font"/>
              </a:rPr>
              <a:t>Non-linear transformation is to make a dataset higher-dimensional space </a:t>
            </a:r>
            <a:r>
              <a:rPr lang="en-US" b="1" i="0" dirty="0">
                <a:solidFill>
                  <a:srgbClr val="292929"/>
                </a:solidFill>
                <a:effectLst/>
                <a:latin typeface="medium-content-serif-font"/>
              </a:rPr>
              <a:t>(Mapping a higher dimension)</a:t>
            </a:r>
            <a:r>
              <a:rPr lang="en-US" b="0" i="0" dirty="0">
                <a:solidFill>
                  <a:srgbClr val="292929"/>
                </a:solidFill>
                <a:effectLst/>
                <a:latin typeface="medium-content-serif-font"/>
              </a:rPr>
              <a:t>. And it is also the fundamental of a non-linear system. The below graph reveals a non-linear dataset and how it can not be used Linear kernel rather than the Gaussian kernel.</a:t>
            </a:r>
            <a:endParaRPr lang="en-IN" dirty="0"/>
          </a:p>
        </p:txBody>
      </p:sp>
      <p:pic>
        <p:nvPicPr>
          <p:cNvPr id="72706" name="Picture 2" descr="Image for post">
            <a:extLst>
              <a:ext uri="{FF2B5EF4-FFF2-40B4-BE49-F238E27FC236}">
                <a16:creationId xmlns="" xmlns:a16="http://schemas.microsoft.com/office/drawing/2014/main" id="{3C837D88-1EF9-4B74-9829-C602CB84CE4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3276600"/>
            <a:ext cx="7543800" cy="35814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95B3706-9D44-4FD0-8BE7-F96BDFCF0A0D}"/>
              </a:ext>
            </a:extLst>
          </p:cNvPr>
          <p:cNvSpPr txBox="1"/>
          <p:nvPr/>
        </p:nvSpPr>
        <p:spPr>
          <a:xfrm>
            <a:off x="304800" y="990600"/>
            <a:ext cx="8382000" cy="1477328"/>
          </a:xfrm>
          <a:prstGeom prst="rect">
            <a:avLst/>
          </a:prstGeom>
          <a:noFill/>
        </p:spPr>
        <p:txBody>
          <a:bodyPr wrap="square">
            <a:spAutoFit/>
          </a:bodyPr>
          <a:lstStyle/>
          <a:p>
            <a:r>
              <a:rPr lang="en-US" b="0" i="0" dirty="0">
                <a:solidFill>
                  <a:srgbClr val="292929"/>
                </a:solidFill>
                <a:effectLst/>
                <a:latin typeface="medium-content-serif-font"/>
              </a:rPr>
              <a:t>In geometry, a </a:t>
            </a:r>
            <a:r>
              <a:rPr lang="en-US" b="1" i="0" dirty="0">
                <a:solidFill>
                  <a:srgbClr val="292929"/>
                </a:solidFill>
                <a:effectLst/>
                <a:latin typeface="medium-content-serif-font"/>
              </a:rPr>
              <a:t>hyperplane</a:t>
            </a:r>
            <a:r>
              <a:rPr lang="en-US" b="0" i="0" dirty="0">
                <a:solidFill>
                  <a:srgbClr val="292929"/>
                </a:solidFill>
                <a:effectLst/>
                <a:latin typeface="medium-content-serif-font"/>
              </a:rPr>
              <a:t> is a subspace whose dimension is one less than that of its </a:t>
            </a:r>
            <a:r>
              <a:rPr lang="en-US" b="0" i="0" u="none" strike="noStrike" dirty="0">
                <a:effectLst/>
                <a:latin typeface="medium-content-serif-font"/>
                <a:hlinkClick r:id="rId2">
                  <a:extLst>
                    <a:ext uri="{A12FA001-AC4F-418D-AE19-62706E023703}">
                      <ahyp:hlinkClr xmlns="" xmlns:ahyp="http://schemas.microsoft.com/office/drawing/2018/hyperlinkcolor" val="tx"/>
                    </a:ext>
                  </a:extLst>
                </a:hlinkClick>
              </a:rPr>
              <a:t>a</a:t>
            </a:r>
            <a:r>
              <a:rPr lang="en-US" b="0" i="0" dirty="0">
                <a:effectLst/>
                <a:latin typeface="medium-content-serif-font"/>
              </a:rPr>
              <a:t>mbi</a:t>
            </a:r>
            <a:r>
              <a:rPr lang="en-US" b="0" i="0" dirty="0">
                <a:solidFill>
                  <a:srgbClr val="292929"/>
                </a:solidFill>
                <a:effectLst/>
                <a:latin typeface="medium-content-serif-font"/>
              </a:rPr>
              <a:t>ent space. If space is 3-dimensional then its hyperplanes are the 2-dimensional planes, while if space is 2-dimensional, its hyperplanes are the 1-dimensional lines. This notion can be used in any general space in which the concept of the dimension of a subspace is defined.</a:t>
            </a:r>
            <a:endParaRPr lang="en-IN" dirty="0"/>
          </a:p>
        </p:txBody>
      </p:sp>
      <p:pic>
        <p:nvPicPr>
          <p:cNvPr id="73730" name="Picture 2" descr="Image for post">
            <a:extLst>
              <a:ext uri="{FF2B5EF4-FFF2-40B4-BE49-F238E27FC236}">
                <a16:creationId xmlns="" xmlns:a16="http://schemas.microsoft.com/office/drawing/2014/main" id="{2DCAFA80-E829-4B1D-B5E7-FD4132AB83D1}"/>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2819400"/>
            <a:ext cx="8599055" cy="32766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7BCB0EF8-F2C8-4E24-BD4B-C9D215E1C112}"/>
              </a:ext>
            </a:extLst>
          </p:cNvPr>
          <p:cNvSpPr txBox="1"/>
          <p:nvPr/>
        </p:nvSpPr>
        <p:spPr>
          <a:xfrm>
            <a:off x="2514600" y="6124306"/>
            <a:ext cx="4581236" cy="646331"/>
          </a:xfrm>
          <a:prstGeom prst="rect">
            <a:avLst/>
          </a:prstGeom>
          <a:noFill/>
        </p:spPr>
        <p:txBody>
          <a:bodyPr wrap="square">
            <a:spAutoFit/>
          </a:bodyPr>
          <a:lstStyle/>
          <a:p>
            <a:r>
              <a:rPr lang="en-US" b="0" i="0" dirty="0">
                <a:solidFill>
                  <a:srgbClr val="757575"/>
                </a:solidFill>
                <a:effectLst/>
                <a:latin typeface="medium-content-sans-serif-font"/>
              </a:rPr>
              <a:t>Mapping Function makes 2D to 3D and Projection returns the 3D to 2D</a:t>
            </a:r>
            <a:endParaRPr lang="en-IN" dirty="0"/>
          </a:p>
        </p:txBody>
      </p:sp>
    </p:spTree>
    <p:extLst>
      <p:ext uri="{BB962C8B-B14F-4D97-AF65-F5344CB8AC3E}">
        <p14:creationId xmlns="" xmlns:p14="http://schemas.microsoft.com/office/powerpoint/2010/main" val="2487138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75D289-4335-436D-9C65-A553A80105E8}"/>
              </a:ext>
            </a:extLst>
          </p:cNvPr>
          <p:cNvSpPr>
            <a:spLocks noGrp="1"/>
          </p:cNvSpPr>
          <p:nvPr>
            <p:ph type="title"/>
          </p:nvPr>
        </p:nvSpPr>
        <p:spPr>
          <a:xfrm>
            <a:off x="0" y="381000"/>
            <a:ext cx="9144000" cy="1219200"/>
          </a:xfrm>
        </p:spPr>
        <p:txBody>
          <a:bodyPr>
            <a:normAutofit/>
          </a:bodyPr>
          <a:lstStyle/>
          <a:p>
            <a:r>
              <a:rPr lang="en-US" sz="3200" b="1" i="0" dirty="0">
                <a:solidFill>
                  <a:srgbClr val="002060"/>
                </a:solidFill>
                <a:effectLst/>
                <a:latin typeface="SourceSansPro"/>
              </a:rPr>
              <a:t>What Does the Least Squares Method Tell You?</a:t>
            </a:r>
            <a:br>
              <a:rPr lang="en-US" sz="3200" b="1" i="0" dirty="0">
                <a:solidFill>
                  <a:srgbClr val="002060"/>
                </a:solidFill>
                <a:effectLst/>
                <a:latin typeface="SourceSansPro"/>
              </a:rPr>
            </a:br>
            <a:endParaRPr lang="en-IN" sz="3200" b="1" dirty="0">
              <a:solidFill>
                <a:srgbClr val="002060"/>
              </a:solidFill>
            </a:endParaRPr>
          </a:p>
        </p:txBody>
      </p:sp>
      <p:sp>
        <p:nvSpPr>
          <p:cNvPr id="3" name="Content Placeholder 2">
            <a:extLst>
              <a:ext uri="{FF2B5EF4-FFF2-40B4-BE49-F238E27FC236}">
                <a16:creationId xmlns="" xmlns:a16="http://schemas.microsoft.com/office/drawing/2014/main" id="{E4D0D0D1-6274-4864-877D-F5E89CA07912}"/>
              </a:ext>
            </a:extLst>
          </p:cNvPr>
          <p:cNvSpPr>
            <a:spLocks noGrp="1"/>
          </p:cNvSpPr>
          <p:nvPr>
            <p:ph idx="1"/>
          </p:nvPr>
        </p:nvSpPr>
        <p:spPr>
          <a:xfrm>
            <a:off x="76200" y="1524000"/>
            <a:ext cx="8915400" cy="4800600"/>
          </a:xfrm>
        </p:spPr>
        <p:txBody>
          <a:bodyPr>
            <a:normAutofit/>
          </a:bodyPr>
          <a:lstStyle/>
          <a:p>
            <a:r>
              <a:rPr lang="en-US" b="0" i="0" dirty="0">
                <a:solidFill>
                  <a:srgbClr val="111111"/>
                </a:solidFill>
                <a:effectLst/>
              </a:rPr>
              <a:t>The least squares method provides the overall rationale for the placement of the line of best fit among the data points being studied. </a:t>
            </a:r>
            <a:endParaRPr lang="en-US" b="0" i="0" dirty="0" smtClean="0">
              <a:solidFill>
                <a:srgbClr val="111111"/>
              </a:solidFill>
              <a:effectLst/>
            </a:endParaRPr>
          </a:p>
          <a:p>
            <a:r>
              <a:rPr lang="en-US" b="0" i="0" dirty="0" smtClean="0">
                <a:solidFill>
                  <a:srgbClr val="111111"/>
                </a:solidFill>
                <a:effectLst/>
              </a:rPr>
              <a:t>The </a:t>
            </a:r>
            <a:r>
              <a:rPr lang="en-US" b="0" i="0" dirty="0">
                <a:solidFill>
                  <a:srgbClr val="111111"/>
                </a:solidFill>
                <a:effectLst/>
              </a:rPr>
              <a:t>most common application of this method, which is sometimes referred to as "linear" or "ordinary", aims to create a straight </a:t>
            </a:r>
            <a:r>
              <a:rPr lang="en-US" b="0" i="0" dirty="0" smtClean="0">
                <a:solidFill>
                  <a:srgbClr val="111111"/>
                </a:solidFill>
                <a:effectLst/>
              </a:rPr>
              <a:t>line</a:t>
            </a:r>
          </a:p>
          <a:p>
            <a:r>
              <a:rPr lang="en-US" dirty="0" smtClean="0">
                <a:solidFill>
                  <a:srgbClr val="111111"/>
                </a:solidFill>
              </a:rPr>
              <a:t>Subject to</a:t>
            </a:r>
            <a:r>
              <a:rPr lang="en-US" b="0" i="0" dirty="0" smtClean="0">
                <a:solidFill>
                  <a:srgbClr val="111111"/>
                </a:solidFill>
                <a:effectLst/>
              </a:rPr>
              <a:t> </a:t>
            </a:r>
            <a:r>
              <a:rPr lang="en-US" b="0" i="0" dirty="0">
                <a:solidFill>
                  <a:srgbClr val="111111"/>
                </a:solidFill>
                <a:effectLst/>
              </a:rPr>
              <a:t>minimizes the sum of the squares of the errors that are generated by the results of the associated equations, </a:t>
            </a:r>
            <a:endParaRPr lang="en-US" b="0" i="0" dirty="0" smtClean="0">
              <a:solidFill>
                <a:srgbClr val="111111"/>
              </a:solidFill>
              <a:effectLst/>
            </a:endParaRPr>
          </a:p>
          <a:p>
            <a:r>
              <a:rPr lang="en-US" dirty="0" smtClean="0">
                <a:solidFill>
                  <a:srgbClr val="111111"/>
                </a:solidFill>
              </a:rPr>
              <a:t>It is t</a:t>
            </a:r>
            <a:r>
              <a:rPr lang="en-US" b="0" i="0" dirty="0" smtClean="0">
                <a:solidFill>
                  <a:srgbClr val="111111"/>
                </a:solidFill>
                <a:effectLst/>
              </a:rPr>
              <a:t>he </a:t>
            </a:r>
            <a:r>
              <a:rPr lang="en-US" b="0" i="0" dirty="0">
                <a:solidFill>
                  <a:srgbClr val="111111"/>
                </a:solidFill>
                <a:effectLst/>
              </a:rPr>
              <a:t>squared residuals resulting from differences in the observed value, and the value anticipated, based on that model.</a:t>
            </a:r>
            <a:endParaRPr lang="en-IN" dirty="0"/>
          </a:p>
        </p:txBody>
      </p:sp>
    </p:spTree>
    <p:extLst>
      <p:ext uri="{BB962C8B-B14F-4D97-AF65-F5344CB8AC3E}">
        <p14:creationId xmlns="" xmlns:p14="http://schemas.microsoft.com/office/powerpoint/2010/main" val="145094995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00" name="Rectangle 4"/>
          <p:cNvSpPr>
            <a:spLocks noChangeArrowheads="1"/>
          </p:cNvSpPr>
          <p:nvPr/>
        </p:nvSpPr>
        <p:spPr bwMode="auto">
          <a:xfrm>
            <a:off x="381000" y="228600"/>
            <a:ext cx="4800600" cy="762000"/>
          </a:xfrm>
          <a:prstGeom prst="rect">
            <a:avLst/>
          </a:prstGeom>
          <a:noFill/>
          <a:ln w="9525">
            <a:noFill/>
            <a:miter lim="800000"/>
            <a:headEnd/>
            <a:tailEnd/>
          </a:ln>
          <a:effectLst/>
        </p:spPr>
        <p:txBody>
          <a:bodyPr anchor="ctr"/>
          <a:lstStyle/>
          <a:p>
            <a:pPr algn="l"/>
            <a:r>
              <a:rPr lang="en-US" altLang="zh-CN" sz="4200" b="1" dirty="0">
                <a:solidFill>
                  <a:schemeClr val="tx2"/>
                </a:solidFill>
                <a:latin typeface="Garamond" pitchFamily="18" charset="0"/>
              </a:rPr>
              <a:t>Non-linear SVMs</a:t>
            </a:r>
          </a:p>
        </p:txBody>
      </p:sp>
      <p:sp>
        <p:nvSpPr>
          <p:cNvPr id="311301" name="Rectangle 5"/>
          <p:cNvSpPr>
            <a:spLocks noChangeArrowheads="1"/>
          </p:cNvSpPr>
          <p:nvPr/>
        </p:nvSpPr>
        <p:spPr bwMode="auto">
          <a:xfrm>
            <a:off x="381000" y="1066800"/>
            <a:ext cx="8229600" cy="50292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a:t>Datasets that are linearly separable with some noise work out great:</a:t>
            </a:r>
          </a:p>
          <a:p>
            <a:pPr marL="342900" indent="-342900" algn="l">
              <a:spcBef>
                <a:spcPct val="20000"/>
              </a:spcBef>
              <a:buClr>
                <a:schemeClr val="accent1"/>
              </a:buClr>
              <a:buSzPct val="65000"/>
              <a:buFont typeface="Wingdings" pitchFamily="2" charset="2"/>
              <a:buChar char="n"/>
            </a:pPr>
            <a:endParaRPr lang="en-US" altLang="zh-CN" sz="2400"/>
          </a:p>
          <a:p>
            <a:pPr marL="342900" indent="-342900" algn="l">
              <a:spcBef>
                <a:spcPct val="20000"/>
              </a:spcBef>
              <a:buClr>
                <a:schemeClr val="accent1"/>
              </a:buClr>
              <a:buSzPct val="65000"/>
              <a:buFont typeface="Wingdings" pitchFamily="2" charset="2"/>
              <a:buChar char="n"/>
            </a:pPr>
            <a:r>
              <a:rPr lang="en-US" altLang="zh-CN" sz="2400"/>
              <a:t>But what are we going to do if the dataset is just too hard? </a:t>
            </a:r>
          </a:p>
          <a:p>
            <a:pPr marL="342900" indent="-342900" algn="l">
              <a:spcBef>
                <a:spcPct val="20000"/>
              </a:spcBef>
              <a:buClr>
                <a:schemeClr val="accent1"/>
              </a:buClr>
              <a:buSzPct val="65000"/>
              <a:buFont typeface="Wingdings" pitchFamily="2" charset="2"/>
              <a:buChar char="n"/>
            </a:pPr>
            <a:endParaRPr lang="en-US" altLang="zh-CN" sz="2400"/>
          </a:p>
          <a:p>
            <a:pPr marL="342900" indent="-342900" algn="l">
              <a:spcBef>
                <a:spcPct val="20000"/>
              </a:spcBef>
              <a:buClr>
                <a:schemeClr val="accent1"/>
              </a:buClr>
              <a:buSzPct val="65000"/>
              <a:buFont typeface="Wingdings" pitchFamily="2" charset="2"/>
              <a:buChar char="n"/>
            </a:pPr>
            <a:r>
              <a:rPr lang="en-US" altLang="zh-CN" sz="2400"/>
              <a:t>How about</a:t>
            </a:r>
            <a:r>
              <a:rPr lang="en-US" altLang="zh-CN" sz="2400">
                <a:latin typeface="Times New Roman"/>
              </a:rPr>
              <a:t>…</a:t>
            </a:r>
            <a:r>
              <a:rPr lang="en-US" altLang="zh-CN" sz="2400"/>
              <a:t> mapping data to a higher-dimensional space:</a:t>
            </a:r>
          </a:p>
        </p:txBody>
      </p:sp>
      <p:sp>
        <p:nvSpPr>
          <p:cNvPr id="311305" name="Text Box 9"/>
          <p:cNvSpPr txBox="1">
            <a:spLocks noChangeArrowheads="1"/>
          </p:cNvSpPr>
          <p:nvPr/>
        </p:nvSpPr>
        <p:spPr bwMode="auto">
          <a:xfrm>
            <a:off x="3581400" y="5638800"/>
            <a:ext cx="342900" cy="366713"/>
          </a:xfrm>
          <a:prstGeom prst="rect">
            <a:avLst/>
          </a:prstGeom>
          <a:noFill/>
          <a:ln w="9525" algn="ctr">
            <a:noFill/>
            <a:miter lim="800000"/>
            <a:headEnd/>
            <a:tailEnd/>
          </a:ln>
          <a:effectLst/>
        </p:spPr>
        <p:txBody>
          <a:bodyPr>
            <a:spAutoFit/>
          </a:bodyPr>
          <a:lstStyle/>
          <a:p>
            <a:pPr algn="l">
              <a:spcBef>
                <a:spcPct val="50000"/>
              </a:spcBef>
            </a:pPr>
            <a:r>
              <a:rPr lang="en-US" altLang="zh-CN">
                <a:latin typeface="Times New Roman" pitchFamily="18" charset="0"/>
              </a:rPr>
              <a:t>0</a:t>
            </a:r>
          </a:p>
        </p:txBody>
      </p:sp>
      <p:sp>
        <p:nvSpPr>
          <p:cNvPr id="311317" name="Text Box 21"/>
          <p:cNvSpPr txBox="1">
            <a:spLocks noChangeArrowheads="1"/>
          </p:cNvSpPr>
          <p:nvPr/>
        </p:nvSpPr>
        <p:spPr bwMode="auto">
          <a:xfrm>
            <a:off x="5638800" y="5715000"/>
            <a:ext cx="457200" cy="366713"/>
          </a:xfrm>
          <a:prstGeom prst="rect">
            <a:avLst/>
          </a:prstGeom>
          <a:noFill/>
          <a:ln w="9525" algn="ctr">
            <a:noFill/>
            <a:miter lim="800000"/>
            <a:headEnd/>
            <a:tailEnd/>
          </a:ln>
          <a:effectLst/>
        </p:spPr>
        <p:txBody>
          <a:bodyPr>
            <a:spAutoFit/>
          </a:bodyPr>
          <a:lstStyle/>
          <a:p>
            <a:pPr algn="l">
              <a:spcBef>
                <a:spcPct val="50000"/>
              </a:spcBef>
            </a:pPr>
            <a:r>
              <a:rPr lang="en-US" altLang="zh-CN" i="1">
                <a:latin typeface="Times New Roman" pitchFamily="18" charset="0"/>
              </a:rPr>
              <a:t>x</a:t>
            </a:r>
            <a:endParaRPr lang="en-US" altLang="zh-CN" i="1" baseline="30000">
              <a:latin typeface="Times New Roman" pitchFamily="18" charset="0"/>
            </a:endParaRPr>
          </a:p>
        </p:txBody>
      </p:sp>
      <p:grpSp>
        <p:nvGrpSpPr>
          <p:cNvPr id="2" name="Group 22"/>
          <p:cNvGrpSpPr>
            <a:grpSpLocks/>
          </p:cNvGrpSpPr>
          <p:nvPr/>
        </p:nvGrpSpPr>
        <p:grpSpPr bwMode="auto">
          <a:xfrm>
            <a:off x="1905000" y="2895600"/>
            <a:ext cx="4286250" cy="423863"/>
            <a:chOff x="1056" y="2322"/>
            <a:chExt cx="2700" cy="267"/>
          </a:xfrm>
        </p:grpSpPr>
        <p:sp>
          <p:nvSpPr>
            <p:cNvPr id="311319"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p:spPr>
          <p:txBody>
            <a:bodyPr/>
            <a:lstStyle/>
            <a:p>
              <a:endParaRPr lang="en-US"/>
            </a:p>
          </p:txBody>
        </p:sp>
        <p:sp>
          <p:nvSpPr>
            <p:cNvPr id="311320"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21" name="Line 25"/>
            <p:cNvSpPr>
              <a:spLocks noChangeShapeType="1"/>
            </p:cNvSpPr>
            <p:nvPr/>
          </p:nvSpPr>
          <p:spPr bwMode="auto">
            <a:xfrm>
              <a:off x="2196" y="2322"/>
              <a:ext cx="0" cy="72"/>
            </a:xfrm>
            <a:prstGeom prst="line">
              <a:avLst/>
            </a:prstGeom>
            <a:noFill/>
            <a:ln w="9525">
              <a:solidFill>
                <a:schemeClr val="tx2"/>
              </a:solidFill>
              <a:round/>
              <a:headEnd/>
              <a:tailEnd/>
            </a:ln>
            <a:effectLst/>
          </p:spPr>
          <p:txBody>
            <a:bodyPr/>
            <a:lstStyle/>
            <a:p>
              <a:endParaRPr lang="en-US"/>
            </a:p>
          </p:txBody>
        </p:sp>
        <p:sp>
          <p:nvSpPr>
            <p:cNvPr id="311322" name="Text Box 26"/>
            <p:cNvSpPr txBox="1">
              <a:spLocks noChangeArrowheads="1"/>
            </p:cNvSpPr>
            <p:nvPr/>
          </p:nvSpPr>
          <p:spPr bwMode="auto">
            <a:xfrm>
              <a:off x="2106" y="2358"/>
              <a:ext cx="216" cy="231"/>
            </a:xfrm>
            <a:prstGeom prst="rect">
              <a:avLst/>
            </a:prstGeom>
            <a:noFill/>
            <a:ln w="9525" algn="ctr">
              <a:noFill/>
              <a:miter lim="800000"/>
              <a:headEnd/>
              <a:tailEnd/>
            </a:ln>
            <a:effectLst/>
          </p:spPr>
          <p:txBody>
            <a:bodyPr>
              <a:spAutoFit/>
            </a:bodyPr>
            <a:lstStyle/>
            <a:p>
              <a:pPr algn="l">
                <a:spcBef>
                  <a:spcPct val="50000"/>
                </a:spcBef>
              </a:pPr>
              <a:r>
                <a:rPr lang="en-US" altLang="zh-CN">
                  <a:latin typeface="Times New Roman" pitchFamily="18" charset="0"/>
                </a:rPr>
                <a:t>0</a:t>
              </a:r>
            </a:p>
          </p:txBody>
        </p:sp>
        <p:sp>
          <p:nvSpPr>
            <p:cNvPr id="311323"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24"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25"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26"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27"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28"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29"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30"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31"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32" name="Text Box 36"/>
            <p:cNvSpPr txBox="1">
              <a:spLocks noChangeArrowheads="1"/>
            </p:cNvSpPr>
            <p:nvPr/>
          </p:nvSpPr>
          <p:spPr bwMode="auto">
            <a:xfrm>
              <a:off x="3468" y="2322"/>
              <a:ext cx="288" cy="231"/>
            </a:xfrm>
            <a:prstGeom prst="rect">
              <a:avLst/>
            </a:prstGeom>
            <a:noFill/>
            <a:ln w="9525" algn="ctr">
              <a:noFill/>
              <a:miter lim="800000"/>
              <a:headEnd/>
              <a:tailEnd/>
            </a:ln>
            <a:effectLst/>
          </p:spPr>
          <p:txBody>
            <a:bodyPr>
              <a:spAutoFit/>
            </a:bodyPr>
            <a:lstStyle/>
            <a:p>
              <a:pPr algn="l">
                <a:spcBef>
                  <a:spcPct val="50000"/>
                </a:spcBef>
              </a:pPr>
              <a:r>
                <a:rPr lang="en-US" altLang="zh-CN" i="1">
                  <a:latin typeface="Times New Roman" pitchFamily="18" charset="0"/>
                </a:rPr>
                <a:t>x</a:t>
              </a:r>
              <a:endParaRPr lang="en-US" altLang="zh-CN" i="1" baseline="30000">
                <a:latin typeface="Times New Roman" pitchFamily="18" charset="0"/>
              </a:endParaRPr>
            </a:p>
          </p:txBody>
        </p:sp>
      </p:grpSp>
      <p:grpSp>
        <p:nvGrpSpPr>
          <p:cNvPr id="3" name="Group 37"/>
          <p:cNvGrpSpPr>
            <a:grpSpLocks/>
          </p:cNvGrpSpPr>
          <p:nvPr/>
        </p:nvGrpSpPr>
        <p:grpSpPr bwMode="auto">
          <a:xfrm>
            <a:off x="3352800" y="1600200"/>
            <a:ext cx="4324350" cy="642938"/>
            <a:chOff x="1056" y="1284"/>
            <a:chExt cx="2724" cy="405"/>
          </a:xfrm>
        </p:grpSpPr>
        <p:sp>
          <p:nvSpPr>
            <p:cNvPr id="311334"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p:spPr>
          <p:txBody>
            <a:bodyPr/>
            <a:lstStyle/>
            <a:p>
              <a:endParaRPr lang="en-US"/>
            </a:p>
          </p:txBody>
        </p:sp>
        <p:sp>
          <p:nvSpPr>
            <p:cNvPr id="311335"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36" name="Line 40"/>
            <p:cNvSpPr>
              <a:spLocks noChangeShapeType="1"/>
            </p:cNvSpPr>
            <p:nvPr/>
          </p:nvSpPr>
          <p:spPr bwMode="auto">
            <a:xfrm>
              <a:off x="2196" y="1422"/>
              <a:ext cx="0" cy="72"/>
            </a:xfrm>
            <a:prstGeom prst="line">
              <a:avLst/>
            </a:prstGeom>
            <a:noFill/>
            <a:ln w="9525">
              <a:solidFill>
                <a:schemeClr val="tx2"/>
              </a:solidFill>
              <a:round/>
              <a:headEnd/>
              <a:tailEnd/>
            </a:ln>
            <a:effectLst/>
          </p:spPr>
          <p:txBody>
            <a:bodyPr/>
            <a:lstStyle/>
            <a:p>
              <a:endParaRPr lang="en-US"/>
            </a:p>
          </p:txBody>
        </p:sp>
        <p:sp>
          <p:nvSpPr>
            <p:cNvPr id="311337" name="Text Box 41"/>
            <p:cNvSpPr txBox="1">
              <a:spLocks noChangeArrowheads="1"/>
            </p:cNvSpPr>
            <p:nvPr/>
          </p:nvSpPr>
          <p:spPr bwMode="auto">
            <a:xfrm>
              <a:off x="2106" y="1458"/>
              <a:ext cx="216" cy="231"/>
            </a:xfrm>
            <a:prstGeom prst="rect">
              <a:avLst/>
            </a:prstGeom>
            <a:noFill/>
            <a:ln w="9525" algn="ctr">
              <a:noFill/>
              <a:miter lim="800000"/>
              <a:headEnd/>
              <a:tailEnd/>
            </a:ln>
            <a:effectLst/>
          </p:spPr>
          <p:txBody>
            <a:bodyPr>
              <a:spAutoFit/>
            </a:bodyPr>
            <a:lstStyle/>
            <a:p>
              <a:pPr algn="l">
                <a:spcBef>
                  <a:spcPct val="50000"/>
                </a:spcBef>
              </a:pPr>
              <a:r>
                <a:rPr lang="en-US" altLang="zh-CN">
                  <a:latin typeface="Times New Roman" pitchFamily="18" charset="0"/>
                </a:rPr>
                <a:t>0</a:t>
              </a:r>
            </a:p>
          </p:txBody>
        </p:sp>
        <p:sp>
          <p:nvSpPr>
            <p:cNvPr id="311338"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39"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40"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41"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42"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43"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44" name="Line 48"/>
            <p:cNvSpPr>
              <a:spLocks noChangeShapeType="1"/>
            </p:cNvSpPr>
            <p:nvPr/>
          </p:nvSpPr>
          <p:spPr bwMode="auto">
            <a:xfrm>
              <a:off x="2268" y="1302"/>
              <a:ext cx="0" cy="348"/>
            </a:xfrm>
            <a:prstGeom prst="line">
              <a:avLst/>
            </a:prstGeom>
            <a:noFill/>
            <a:ln w="19050">
              <a:solidFill>
                <a:schemeClr val="tx2"/>
              </a:solidFill>
              <a:round/>
              <a:headEnd/>
              <a:tailEnd/>
            </a:ln>
            <a:effectLst/>
          </p:spPr>
          <p:txBody>
            <a:bodyPr/>
            <a:lstStyle/>
            <a:p>
              <a:endParaRPr lang="en-US"/>
            </a:p>
          </p:txBody>
        </p:sp>
        <p:sp>
          <p:nvSpPr>
            <p:cNvPr id="311345"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p:spPr>
          <p:txBody>
            <a:bodyPr wrap="none" anchor="ctr"/>
            <a:lstStyle/>
            <a:p>
              <a:endParaRPr lang="en-US"/>
            </a:p>
          </p:txBody>
        </p:sp>
        <p:sp>
          <p:nvSpPr>
            <p:cNvPr id="311346"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p:spPr>
          <p:txBody>
            <a:bodyPr wrap="none" anchor="ctr"/>
            <a:lstStyle/>
            <a:p>
              <a:endParaRPr lang="en-US"/>
            </a:p>
          </p:txBody>
        </p:sp>
        <p:sp>
          <p:nvSpPr>
            <p:cNvPr id="311347"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p:spPr>
          <p:txBody>
            <a:bodyPr/>
            <a:lstStyle/>
            <a:p>
              <a:endParaRPr lang="en-US"/>
            </a:p>
          </p:txBody>
        </p:sp>
        <p:sp>
          <p:nvSpPr>
            <p:cNvPr id="311348"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p:spPr>
          <p:txBody>
            <a:bodyPr/>
            <a:lstStyle/>
            <a:p>
              <a:endParaRPr lang="en-US"/>
            </a:p>
          </p:txBody>
        </p:sp>
        <p:sp>
          <p:nvSpPr>
            <p:cNvPr id="311349" name="Text Box 53"/>
            <p:cNvSpPr txBox="1">
              <a:spLocks noChangeArrowheads="1"/>
            </p:cNvSpPr>
            <p:nvPr/>
          </p:nvSpPr>
          <p:spPr bwMode="auto">
            <a:xfrm>
              <a:off x="3492" y="1410"/>
              <a:ext cx="288" cy="231"/>
            </a:xfrm>
            <a:prstGeom prst="rect">
              <a:avLst/>
            </a:prstGeom>
            <a:noFill/>
            <a:ln w="9525" algn="ctr">
              <a:noFill/>
              <a:miter lim="800000"/>
              <a:headEnd/>
              <a:tailEnd/>
            </a:ln>
            <a:effectLst/>
          </p:spPr>
          <p:txBody>
            <a:bodyPr>
              <a:spAutoFit/>
            </a:bodyPr>
            <a:lstStyle/>
            <a:p>
              <a:pPr algn="l">
                <a:spcBef>
                  <a:spcPct val="50000"/>
                </a:spcBef>
              </a:pPr>
              <a:r>
                <a:rPr lang="en-US" altLang="zh-CN" i="1">
                  <a:latin typeface="Times New Roman" pitchFamily="18" charset="0"/>
                </a:rPr>
                <a:t>x</a:t>
              </a:r>
              <a:endParaRPr lang="en-US" altLang="zh-CN" i="1" baseline="30000">
                <a:latin typeface="Times New Roman" pitchFamily="18" charset="0"/>
              </a:endParaRPr>
            </a:p>
          </p:txBody>
        </p:sp>
      </p:grpSp>
      <p:grpSp>
        <p:nvGrpSpPr>
          <p:cNvPr id="4" name="Group 60"/>
          <p:cNvGrpSpPr>
            <a:grpSpLocks/>
          </p:cNvGrpSpPr>
          <p:nvPr/>
        </p:nvGrpSpPr>
        <p:grpSpPr bwMode="auto">
          <a:xfrm>
            <a:off x="1905000" y="3962400"/>
            <a:ext cx="4352925" cy="1827213"/>
            <a:chOff x="1122" y="2874"/>
            <a:chExt cx="2742" cy="1151"/>
          </a:xfrm>
        </p:grpSpPr>
        <p:sp>
          <p:nvSpPr>
            <p:cNvPr id="311302"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p:spPr>
          <p:txBody>
            <a:bodyPr/>
            <a:lstStyle/>
            <a:p>
              <a:endParaRPr lang="en-US"/>
            </a:p>
          </p:txBody>
        </p:sp>
        <p:sp>
          <p:nvSpPr>
            <p:cNvPr id="311303"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04" name="Line 8"/>
            <p:cNvSpPr>
              <a:spLocks noChangeShapeType="1"/>
            </p:cNvSpPr>
            <p:nvPr/>
          </p:nvSpPr>
          <p:spPr bwMode="auto">
            <a:xfrm>
              <a:off x="2262" y="3864"/>
              <a:ext cx="0" cy="72"/>
            </a:xfrm>
            <a:prstGeom prst="line">
              <a:avLst/>
            </a:prstGeom>
            <a:noFill/>
            <a:ln w="9525">
              <a:solidFill>
                <a:schemeClr val="tx2"/>
              </a:solidFill>
              <a:round/>
              <a:headEnd/>
              <a:tailEnd/>
            </a:ln>
            <a:effectLst/>
          </p:spPr>
          <p:txBody>
            <a:bodyPr/>
            <a:lstStyle/>
            <a:p>
              <a:endParaRPr lang="en-US"/>
            </a:p>
          </p:txBody>
        </p:sp>
        <p:sp>
          <p:nvSpPr>
            <p:cNvPr id="311306"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07"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08"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09"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10"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11"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1312"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13"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14"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1315"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p:spPr>
          <p:txBody>
            <a:bodyPr/>
            <a:lstStyle/>
            <a:p>
              <a:endParaRPr lang="en-US"/>
            </a:p>
          </p:txBody>
        </p:sp>
        <p:sp>
          <p:nvSpPr>
            <p:cNvPr id="311316" name="Text Box 20"/>
            <p:cNvSpPr txBox="1">
              <a:spLocks noChangeArrowheads="1"/>
            </p:cNvSpPr>
            <p:nvPr/>
          </p:nvSpPr>
          <p:spPr bwMode="auto">
            <a:xfrm>
              <a:off x="2262" y="2874"/>
              <a:ext cx="288" cy="231"/>
            </a:xfrm>
            <a:prstGeom prst="rect">
              <a:avLst/>
            </a:prstGeom>
            <a:noFill/>
            <a:ln w="9525" algn="ctr">
              <a:noFill/>
              <a:miter lim="800000"/>
              <a:headEnd/>
              <a:tailEnd/>
            </a:ln>
            <a:effectLst/>
          </p:spPr>
          <p:txBody>
            <a:bodyPr>
              <a:spAutoFit/>
            </a:bodyPr>
            <a:lstStyle/>
            <a:p>
              <a:pPr algn="l">
                <a:spcBef>
                  <a:spcPct val="50000"/>
                </a:spcBef>
              </a:pPr>
              <a:r>
                <a:rPr lang="en-US" altLang="zh-CN" i="1">
                  <a:latin typeface="Times New Roman" pitchFamily="18" charset="0"/>
                </a:rPr>
                <a:t>x</a:t>
              </a:r>
              <a:r>
                <a:rPr lang="en-US" altLang="zh-CN" i="1" baseline="30000">
                  <a:latin typeface="Times New Roman" pitchFamily="18" charset="0"/>
                </a:rPr>
                <a:t>2</a:t>
              </a:r>
            </a:p>
          </p:txBody>
        </p:sp>
        <p:sp>
          <p:nvSpPr>
            <p:cNvPr id="311350" name="Line 54"/>
            <p:cNvSpPr>
              <a:spLocks noChangeShapeType="1"/>
            </p:cNvSpPr>
            <p:nvPr/>
          </p:nvSpPr>
          <p:spPr bwMode="auto">
            <a:xfrm flipV="1">
              <a:off x="1860" y="3180"/>
              <a:ext cx="2004" cy="816"/>
            </a:xfrm>
            <a:prstGeom prst="line">
              <a:avLst/>
            </a:prstGeom>
            <a:noFill/>
            <a:ln w="19050">
              <a:solidFill>
                <a:schemeClr val="tx2"/>
              </a:solidFill>
              <a:round/>
              <a:headEnd/>
              <a:tailEnd/>
            </a:ln>
            <a:effectLst/>
          </p:spPr>
          <p:txBody>
            <a:bodyPr/>
            <a:lstStyle/>
            <a:p>
              <a:endParaRPr lang="en-US"/>
            </a:p>
          </p:txBody>
        </p:sp>
        <p:sp>
          <p:nvSpPr>
            <p:cNvPr id="311351"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p:spPr>
          <p:txBody>
            <a:bodyPr/>
            <a:lstStyle/>
            <a:p>
              <a:endParaRPr lang="en-US"/>
            </a:p>
          </p:txBody>
        </p:sp>
        <p:sp>
          <p:nvSpPr>
            <p:cNvPr id="311352"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p:spPr>
          <p:txBody>
            <a:bodyPr/>
            <a:lstStyle/>
            <a:p>
              <a:endParaRPr lang="en-US"/>
            </a:p>
          </p:txBody>
        </p:sp>
        <p:sp>
          <p:nvSpPr>
            <p:cNvPr id="311353"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p:spPr>
          <p:txBody>
            <a:bodyPr wrap="none" anchor="ctr"/>
            <a:lstStyle/>
            <a:p>
              <a:endParaRPr lang="en-US"/>
            </a:p>
          </p:txBody>
        </p:sp>
        <p:sp>
          <p:nvSpPr>
            <p:cNvPr id="311354"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p:spPr>
          <p:txBody>
            <a:bodyPr wrap="none" anchor="ctr"/>
            <a:lstStyle/>
            <a:p>
              <a:endParaRPr lang="en-US"/>
            </a:p>
          </p:txBody>
        </p:sp>
        <p:sp>
          <p:nvSpPr>
            <p:cNvPr id="311355"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2DE89E-5295-4126-BAAF-70FEFD55D3F0}" type="datetime1">
              <a:rPr lang="zh-CN" altLang="en-US"/>
              <a:pPr/>
              <a:t>2024/5/6</a:t>
            </a:fld>
            <a:endParaRPr lang="en-US" altLang="zh-CN"/>
          </a:p>
        </p:txBody>
      </p:sp>
      <p:sp>
        <p:nvSpPr>
          <p:cNvPr id="5" name="Slide Number Placeholder 4"/>
          <p:cNvSpPr>
            <a:spLocks noGrp="1"/>
          </p:cNvSpPr>
          <p:nvPr>
            <p:ph type="sldNum" sz="quarter" idx="11"/>
          </p:nvPr>
        </p:nvSpPr>
        <p:spPr/>
        <p:txBody>
          <a:bodyPr/>
          <a:lstStyle/>
          <a:p>
            <a:fld id="{860BDC09-9F78-47CA-BFD5-ADCBC41CA358}" type="slidenum">
              <a:rPr lang="zh-CN" altLang="en-US"/>
              <a:pPr/>
              <a:t>211</a:t>
            </a:fld>
            <a:endParaRPr lang="en-US" altLang="zh-CN"/>
          </a:p>
        </p:txBody>
      </p:sp>
      <p:sp>
        <p:nvSpPr>
          <p:cNvPr id="110594" name="Rectangle 2"/>
          <p:cNvSpPr>
            <a:spLocks noGrp="1" noChangeArrowheads="1"/>
          </p:cNvSpPr>
          <p:nvPr>
            <p:ph type="title"/>
          </p:nvPr>
        </p:nvSpPr>
        <p:spPr/>
        <p:txBody>
          <a:bodyPr>
            <a:normAutofit fontScale="90000"/>
          </a:bodyPr>
          <a:lstStyle/>
          <a:p>
            <a:r>
              <a:rPr lang="en-US" altLang="zh-CN">
                <a:ea typeface="宋体" pitchFamily="2" charset="-122"/>
              </a:rPr>
              <a:t>Extension to Non-linear Decision Boundary</a:t>
            </a:r>
          </a:p>
        </p:txBody>
      </p:sp>
      <p:sp>
        <p:nvSpPr>
          <p:cNvPr id="110595" name="Rectangle 3"/>
          <p:cNvSpPr>
            <a:spLocks noGrp="1" noChangeArrowheads="1"/>
          </p:cNvSpPr>
          <p:nvPr>
            <p:ph type="body" idx="1"/>
          </p:nvPr>
        </p:nvSpPr>
        <p:spPr>
          <a:xfrm>
            <a:off x="457200" y="1935480"/>
            <a:ext cx="8229600" cy="2484120"/>
          </a:xfrm>
        </p:spPr>
        <p:txBody>
          <a:bodyPr>
            <a:normAutofit fontScale="77500" lnSpcReduction="20000"/>
          </a:bodyPr>
          <a:lstStyle/>
          <a:p>
            <a:r>
              <a:rPr lang="en-US" altLang="zh-CN" sz="3200" dirty="0">
                <a:ea typeface="宋体" pitchFamily="2" charset="-122"/>
              </a:rPr>
              <a:t>So far, we have only considered large-margin classifier with a linear decision boundary</a:t>
            </a:r>
          </a:p>
          <a:p>
            <a:r>
              <a:rPr lang="en-US" altLang="zh-CN" sz="3200" dirty="0">
                <a:ea typeface="宋体" pitchFamily="2" charset="-122"/>
              </a:rPr>
              <a:t>How to generalize it to become nonlinear?</a:t>
            </a:r>
          </a:p>
          <a:p>
            <a:r>
              <a:rPr lang="en-US" altLang="zh-CN" sz="3200" dirty="0">
                <a:ea typeface="宋体" pitchFamily="2" charset="-122"/>
              </a:rPr>
              <a:t>Key idea: transform </a:t>
            </a:r>
            <a:r>
              <a:rPr lang="en-US" altLang="zh-CN" sz="3200" b="1" dirty="0">
                <a:ea typeface="宋体" pitchFamily="2" charset="-122"/>
              </a:rPr>
              <a:t>x</a:t>
            </a:r>
            <a:r>
              <a:rPr lang="en-US" altLang="zh-CN" sz="3200" baseline="-25000" dirty="0">
                <a:ea typeface="宋体" pitchFamily="2" charset="-122"/>
              </a:rPr>
              <a:t>i</a:t>
            </a:r>
            <a:r>
              <a:rPr lang="en-US" altLang="zh-CN" sz="3200" dirty="0">
                <a:ea typeface="宋体" pitchFamily="2" charset="-122"/>
              </a:rPr>
              <a:t> to a higher dimensional space to “make life easier”</a:t>
            </a:r>
          </a:p>
          <a:p>
            <a:pPr lvl="1"/>
            <a:r>
              <a:rPr lang="en-US" altLang="zh-CN" sz="3000" dirty="0">
                <a:ea typeface="宋体" pitchFamily="2" charset="-122"/>
              </a:rPr>
              <a:t>Input space: the space the point </a:t>
            </a:r>
            <a:r>
              <a:rPr lang="en-US" altLang="zh-CN" sz="3000" b="1" dirty="0">
                <a:ea typeface="宋体" pitchFamily="2" charset="-122"/>
              </a:rPr>
              <a:t>x</a:t>
            </a:r>
            <a:r>
              <a:rPr lang="en-US" altLang="zh-CN" sz="3000" baseline="-25000" dirty="0">
                <a:ea typeface="宋体" pitchFamily="2" charset="-122"/>
              </a:rPr>
              <a:t>i</a:t>
            </a:r>
            <a:r>
              <a:rPr lang="en-US" altLang="zh-CN" sz="3000" dirty="0">
                <a:ea typeface="宋体" pitchFamily="2" charset="-122"/>
              </a:rPr>
              <a:t> are located</a:t>
            </a:r>
          </a:p>
          <a:p>
            <a:pPr lvl="1"/>
            <a:r>
              <a:rPr lang="en-US" altLang="zh-CN" sz="3000" dirty="0">
                <a:ea typeface="宋体" pitchFamily="2" charset="-122"/>
              </a:rPr>
              <a:t>Feature space: the space of </a:t>
            </a:r>
            <a:r>
              <a:rPr lang="en-US" altLang="zh-CN" sz="3000" dirty="0">
                <a:latin typeface="Symbol" pitchFamily="18" charset="2"/>
                <a:ea typeface="宋体" pitchFamily="2" charset="-122"/>
              </a:rPr>
              <a:t>f</a:t>
            </a:r>
            <a:r>
              <a:rPr lang="en-US" altLang="zh-CN" sz="3000" dirty="0">
                <a:ea typeface="宋体" pitchFamily="2" charset="-122"/>
              </a:rPr>
              <a:t>(</a:t>
            </a:r>
            <a:r>
              <a:rPr lang="en-US" altLang="zh-CN" sz="3000" b="1" dirty="0">
                <a:ea typeface="宋体" pitchFamily="2" charset="-122"/>
              </a:rPr>
              <a:t>x</a:t>
            </a:r>
            <a:r>
              <a:rPr lang="en-US" altLang="zh-CN" sz="3000" baseline="-25000" dirty="0">
                <a:ea typeface="宋体" pitchFamily="2" charset="-122"/>
              </a:rPr>
              <a:t>i</a:t>
            </a:r>
            <a:r>
              <a:rPr lang="en-US" altLang="zh-CN" sz="3000" dirty="0">
                <a:ea typeface="宋体" pitchFamily="2" charset="-122"/>
              </a:rPr>
              <a:t>) after transformation</a:t>
            </a:r>
          </a:p>
        </p:txBody>
      </p:sp>
      <p:pic>
        <p:nvPicPr>
          <p:cNvPr id="156674" name="Picture 2"/>
          <p:cNvPicPr>
            <a:picLocks noChangeAspect="1" noChangeArrowheads="1"/>
          </p:cNvPicPr>
          <p:nvPr/>
        </p:nvPicPr>
        <p:blipFill>
          <a:blip r:embed="rId3" cstate="print"/>
          <a:srcRect/>
          <a:stretch>
            <a:fillRect/>
          </a:stretch>
        </p:blipFill>
        <p:spPr bwMode="auto">
          <a:xfrm>
            <a:off x="762000" y="4419600"/>
            <a:ext cx="7543800" cy="21175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4"/>
          <p:cNvSpPr>
            <a:spLocks noChangeArrowheads="1"/>
          </p:cNvSpPr>
          <p:nvPr/>
        </p:nvSpPr>
        <p:spPr bwMode="auto">
          <a:xfrm>
            <a:off x="381000" y="228600"/>
            <a:ext cx="7772400" cy="762000"/>
          </a:xfrm>
          <a:prstGeom prst="rect">
            <a:avLst/>
          </a:prstGeom>
          <a:noFill/>
          <a:ln w="9525">
            <a:noFill/>
            <a:miter lim="800000"/>
            <a:headEnd/>
            <a:tailEnd/>
          </a:ln>
          <a:effectLst/>
        </p:spPr>
        <p:txBody>
          <a:bodyPr anchor="ctr"/>
          <a:lstStyle/>
          <a:p>
            <a:pPr algn="l"/>
            <a:r>
              <a:rPr lang="en-US" altLang="zh-CN" sz="4200">
                <a:solidFill>
                  <a:schemeClr val="tx2"/>
                </a:solidFill>
                <a:latin typeface="Garamond" pitchFamily="18" charset="0"/>
              </a:rPr>
              <a:t>Non-linear SVMs:  Feature spaces</a:t>
            </a:r>
          </a:p>
        </p:txBody>
      </p:sp>
      <p:sp>
        <p:nvSpPr>
          <p:cNvPr id="312325" name="Rectangle 5"/>
          <p:cNvSpPr>
            <a:spLocks noChangeArrowheads="1"/>
          </p:cNvSpPr>
          <p:nvPr/>
        </p:nvSpPr>
        <p:spPr bwMode="auto">
          <a:xfrm>
            <a:off x="381000" y="1066800"/>
            <a:ext cx="8229600" cy="50292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a:t>General idea:   the original input space can always be mapped to some higher-dimensional feature space where the training set is separable:</a:t>
            </a:r>
          </a:p>
        </p:txBody>
      </p:sp>
      <p:sp>
        <p:nvSpPr>
          <p:cNvPr id="312326" name="Line 6"/>
          <p:cNvSpPr>
            <a:spLocks noChangeShapeType="1"/>
          </p:cNvSpPr>
          <p:nvPr/>
        </p:nvSpPr>
        <p:spPr bwMode="auto">
          <a:xfrm flipV="1">
            <a:off x="2068513" y="2559050"/>
            <a:ext cx="0" cy="3041650"/>
          </a:xfrm>
          <a:prstGeom prst="line">
            <a:avLst/>
          </a:prstGeom>
          <a:noFill/>
          <a:ln w="25400">
            <a:solidFill>
              <a:schemeClr val="tx1"/>
            </a:solidFill>
            <a:round/>
            <a:headEnd/>
            <a:tailEnd type="triangle" w="med" len="med"/>
          </a:ln>
          <a:effectLst/>
        </p:spPr>
        <p:txBody>
          <a:bodyPr/>
          <a:lstStyle/>
          <a:p>
            <a:endParaRPr lang="en-US"/>
          </a:p>
        </p:txBody>
      </p:sp>
      <p:sp>
        <p:nvSpPr>
          <p:cNvPr id="312327" name="Line 7"/>
          <p:cNvSpPr>
            <a:spLocks noChangeShapeType="1"/>
          </p:cNvSpPr>
          <p:nvPr/>
        </p:nvSpPr>
        <p:spPr bwMode="auto">
          <a:xfrm flipV="1">
            <a:off x="447675" y="4170363"/>
            <a:ext cx="3319463" cy="0"/>
          </a:xfrm>
          <a:prstGeom prst="line">
            <a:avLst/>
          </a:prstGeom>
          <a:noFill/>
          <a:ln w="25400">
            <a:solidFill>
              <a:schemeClr val="tx1"/>
            </a:solidFill>
            <a:round/>
            <a:headEnd/>
            <a:tailEnd type="triangle" w="med" len="med"/>
          </a:ln>
          <a:effectLst/>
        </p:spPr>
        <p:txBody>
          <a:bodyPr/>
          <a:lstStyle/>
          <a:p>
            <a:endParaRPr lang="en-US"/>
          </a:p>
        </p:txBody>
      </p:sp>
      <p:sp>
        <p:nvSpPr>
          <p:cNvPr id="312328" name="AutoShape 8"/>
          <p:cNvSpPr>
            <a:spLocks noChangeArrowheads="1"/>
          </p:cNvSpPr>
          <p:nvPr/>
        </p:nvSpPr>
        <p:spPr bwMode="auto">
          <a:xfrm>
            <a:off x="2098675" y="3390900"/>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29" name="AutoShape 9"/>
          <p:cNvSpPr>
            <a:spLocks noChangeArrowheads="1"/>
          </p:cNvSpPr>
          <p:nvPr/>
        </p:nvSpPr>
        <p:spPr bwMode="auto">
          <a:xfrm>
            <a:off x="1524000" y="37480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0" name="AutoShape 10"/>
          <p:cNvSpPr>
            <a:spLocks noChangeArrowheads="1"/>
          </p:cNvSpPr>
          <p:nvPr/>
        </p:nvSpPr>
        <p:spPr bwMode="auto">
          <a:xfrm>
            <a:off x="1676400" y="42941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1" name="AutoShape 11"/>
          <p:cNvSpPr>
            <a:spLocks noChangeArrowheads="1"/>
          </p:cNvSpPr>
          <p:nvPr/>
        </p:nvSpPr>
        <p:spPr bwMode="auto">
          <a:xfrm>
            <a:off x="2209800" y="477043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2" name="AutoShape 12"/>
          <p:cNvSpPr>
            <a:spLocks noChangeArrowheads="1"/>
          </p:cNvSpPr>
          <p:nvPr/>
        </p:nvSpPr>
        <p:spPr bwMode="auto">
          <a:xfrm>
            <a:off x="1790700" y="343693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3" name="AutoShape 13"/>
          <p:cNvSpPr>
            <a:spLocks noChangeArrowheads="1"/>
          </p:cNvSpPr>
          <p:nvPr/>
        </p:nvSpPr>
        <p:spPr bwMode="auto">
          <a:xfrm>
            <a:off x="1295400" y="40655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4" name="AutoShape 14"/>
          <p:cNvSpPr>
            <a:spLocks noChangeArrowheads="1"/>
          </p:cNvSpPr>
          <p:nvPr/>
        </p:nvSpPr>
        <p:spPr bwMode="auto">
          <a:xfrm>
            <a:off x="1714500" y="480853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5" name="AutoShape 15"/>
          <p:cNvSpPr>
            <a:spLocks noChangeArrowheads="1"/>
          </p:cNvSpPr>
          <p:nvPr/>
        </p:nvSpPr>
        <p:spPr bwMode="auto">
          <a:xfrm>
            <a:off x="2209800" y="38369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36" name="AutoShape 16"/>
          <p:cNvSpPr>
            <a:spLocks noChangeArrowheads="1"/>
          </p:cNvSpPr>
          <p:nvPr/>
        </p:nvSpPr>
        <p:spPr bwMode="auto">
          <a:xfrm>
            <a:off x="3111500" y="38242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37" name="AutoShape 17"/>
          <p:cNvSpPr>
            <a:spLocks noChangeArrowheads="1"/>
          </p:cNvSpPr>
          <p:nvPr/>
        </p:nvSpPr>
        <p:spPr bwMode="auto">
          <a:xfrm>
            <a:off x="2971800" y="50371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38" name="AutoShape 18"/>
          <p:cNvSpPr>
            <a:spLocks noChangeArrowheads="1"/>
          </p:cNvSpPr>
          <p:nvPr/>
        </p:nvSpPr>
        <p:spPr bwMode="auto">
          <a:xfrm>
            <a:off x="723900" y="39512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39" name="AutoShape 19"/>
          <p:cNvSpPr>
            <a:spLocks noChangeArrowheads="1"/>
          </p:cNvSpPr>
          <p:nvPr/>
        </p:nvSpPr>
        <p:spPr bwMode="auto">
          <a:xfrm>
            <a:off x="2235200" y="54054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0" name="AutoShape 20"/>
          <p:cNvSpPr>
            <a:spLocks noChangeArrowheads="1"/>
          </p:cNvSpPr>
          <p:nvPr/>
        </p:nvSpPr>
        <p:spPr bwMode="auto">
          <a:xfrm>
            <a:off x="3200400" y="45608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1" name="AutoShape 21"/>
          <p:cNvSpPr>
            <a:spLocks noChangeArrowheads="1"/>
          </p:cNvSpPr>
          <p:nvPr/>
        </p:nvSpPr>
        <p:spPr bwMode="auto">
          <a:xfrm>
            <a:off x="1263650" y="51006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2" name="AutoShape 22"/>
          <p:cNvSpPr>
            <a:spLocks noChangeArrowheads="1"/>
          </p:cNvSpPr>
          <p:nvPr/>
        </p:nvSpPr>
        <p:spPr bwMode="auto">
          <a:xfrm>
            <a:off x="952500" y="46180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3" name="AutoShape 23"/>
          <p:cNvSpPr>
            <a:spLocks noChangeArrowheads="1"/>
          </p:cNvSpPr>
          <p:nvPr/>
        </p:nvSpPr>
        <p:spPr bwMode="auto">
          <a:xfrm>
            <a:off x="1009650" y="30940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4" name="AutoShape 24"/>
          <p:cNvSpPr>
            <a:spLocks noChangeArrowheads="1"/>
          </p:cNvSpPr>
          <p:nvPr/>
        </p:nvSpPr>
        <p:spPr bwMode="auto">
          <a:xfrm>
            <a:off x="2505075" y="4229100"/>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45" name="AutoShape 25"/>
          <p:cNvSpPr>
            <a:spLocks noChangeArrowheads="1"/>
          </p:cNvSpPr>
          <p:nvPr/>
        </p:nvSpPr>
        <p:spPr bwMode="auto">
          <a:xfrm>
            <a:off x="2124075" y="4362450"/>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46" name="AutoShape 26"/>
          <p:cNvSpPr>
            <a:spLocks noChangeArrowheads="1"/>
          </p:cNvSpPr>
          <p:nvPr/>
        </p:nvSpPr>
        <p:spPr bwMode="auto">
          <a:xfrm>
            <a:off x="2409825" y="3124200"/>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7" name="Oval 27"/>
          <p:cNvSpPr>
            <a:spLocks noChangeArrowheads="1"/>
          </p:cNvSpPr>
          <p:nvPr/>
        </p:nvSpPr>
        <p:spPr bwMode="auto">
          <a:xfrm>
            <a:off x="1114425" y="3209925"/>
            <a:ext cx="1885950" cy="1905000"/>
          </a:xfrm>
          <a:prstGeom prst="ellipse">
            <a:avLst/>
          </a:prstGeom>
          <a:noFill/>
          <a:ln w="15875" algn="ctr">
            <a:solidFill>
              <a:schemeClr val="tx2"/>
            </a:solidFill>
            <a:prstDash val="sysDot"/>
            <a:round/>
            <a:headEnd/>
            <a:tailEnd/>
          </a:ln>
          <a:effectLst/>
        </p:spPr>
        <p:txBody>
          <a:bodyPr wrap="none" anchor="ctr"/>
          <a:lstStyle/>
          <a:p>
            <a:endParaRPr lang="en-US"/>
          </a:p>
        </p:txBody>
      </p:sp>
      <p:sp>
        <p:nvSpPr>
          <p:cNvPr id="312348" name="AutoShape 28"/>
          <p:cNvSpPr>
            <a:spLocks noChangeArrowheads="1"/>
          </p:cNvSpPr>
          <p:nvPr/>
        </p:nvSpPr>
        <p:spPr bwMode="auto">
          <a:xfrm>
            <a:off x="1162050" y="32464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49" name="AutoShape 29"/>
          <p:cNvSpPr>
            <a:spLocks noChangeArrowheads="1"/>
          </p:cNvSpPr>
          <p:nvPr/>
        </p:nvSpPr>
        <p:spPr bwMode="auto">
          <a:xfrm>
            <a:off x="3086100" y="32273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50" name="Line 30"/>
          <p:cNvSpPr>
            <a:spLocks noChangeShapeType="1"/>
          </p:cNvSpPr>
          <p:nvPr/>
        </p:nvSpPr>
        <p:spPr bwMode="auto">
          <a:xfrm flipH="1" flipV="1">
            <a:off x="6107113" y="2311400"/>
            <a:ext cx="0" cy="2070100"/>
          </a:xfrm>
          <a:prstGeom prst="line">
            <a:avLst/>
          </a:prstGeom>
          <a:noFill/>
          <a:ln w="25400">
            <a:solidFill>
              <a:schemeClr val="tx1"/>
            </a:solidFill>
            <a:round/>
            <a:headEnd/>
            <a:tailEnd type="triangle" w="med" len="med"/>
          </a:ln>
          <a:effectLst/>
        </p:spPr>
        <p:txBody>
          <a:bodyPr/>
          <a:lstStyle/>
          <a:p>
            <a:endParaRPr lang="en-US"/>
          </a:p>
        </p:txBody>
      </p:sp>
      <p:sp>
        <p:nvSpPr>
          <p:cNvPr id="312351" name="Line 31"/>
          <p:cNvSpPr>
            <a:spLocks noChangeShapeType="1"/>
          </p:cNvSpPr>
          <p:nvPr/>
        </p:nvSpPr>
        <p:spPr bwMode="auto">
          <a:xfrm>
            <a:off x="6076950" y="4398963"/>
            <a:ext cx="2347913" cy="0"/>
          </a:xfrm>
          <a:prstGeom prst="line">
            <a:avLst/>
          </a:prstGeom>
          <a:noFill/>
          <a:ln w="25400">
            <a:solidFill>
              <a:schemeClr val="tx1"/>
            </a:solidFill>
            <a:round/>
            <a:headEnd/>
            <a:tailEnd type="triangle" w="med" len="med"/>
          </a:ln>
          <a:effectLst/>
        </p:spPr>
        <p:txBody>
          <a:bodyPr/>
          <a:lstStyle/>
          <a:p>
            <a:endParaRPr lang="en-US"/>
          </a:p>
        </p:txBody>
      </p:sp>
      <p:sp>
        <p:nvSpPr>
          <p:cNvPr id="312352" name="AutoShape 32"/>
          <p:cNvSpPr>
            <a:spLocks noChangeArrowheads="1"/>
          </p:cNvSpPr>
          <p:nvPr/>
        </p:nvSpPr>
        <p:spPr bwMode="auto">
          <a:xfrm>
            <a:off x="6375400" y="3762375"/>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3" name="AutoShape 33"/>
          <p:cNvSpPr>
            <a:spLocks noChangeArrowheads="1"/>
          </p:cNvSpPr>
          <p:nvPr/>
        </p:nvSpPr>
        <p:spPr bwMode="auto">
          <a:xfrm>
            <a:off x="5800725" y="4119563"/>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4" name="AutoShape 34"/>
          <p:cNvSpPr>
            <a:spLocks noChangeArrowheads="1"/>
          </p:cNvSpPr>
          <p:nvPr/>
        </p:nvSpPr>
        <p:spPr bwMode="auto">
          <a:xfrm>
            <a:off x="6181725" y="46751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5" name="AutoShape 35"/>
          <p:cNvSpPr>
            <a:spLocks noChangeArrowheads="1"/>
          </p:cNvSpPr>
          <p:nvPr/>
        </p:nvSpPr>
        <p:spPr bwMode="auto">
          <a:xfrm>
            <a:off x="7000875" y="46751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6" name="AutoShape 36"/>
          <p:cNvSpPr>
            <a:spLocks noChangeArrowheads="1"/>
          </p:cNvSpPr>
          <p:nvPr/>
        </p:nvSpPr>
        <p:spPr bwMode="auto">
          <a:xfrm>
            <a:off x="6067425" y="3808413"/>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7" name="AutoShape 37"/>
          <p:cNvSpPr>
            <a:spLocks noChangeArrowheads="1"/>
          </p:cNvSpPr>
          <p:nvPr/>
        </p:nvSpPr>
        <p:spPr bwMode="auto">
          <a:xfrm>
            <a:off x="6276975" y="408463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8" name="AutoShape 38"/>
          <p:cNvSpPr>
            <a:spLocks noChangeArrowheads="1"/>
          </p:cNvSpPr>
          <p:nvPr/>
        </p:nvSpPr>
        <p:spPr bwMode="auto">
          <a:xfrm>
            <a:off x="6505575" y="4713288"/>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59" name="AutoShape 39"/>
          <p:cNvSpPr>
            <a:spLocks noChangeArrowheads="1"/>
          </p:cNvSpPr>
          <p:nvPr/>
        </p:nvSpPr>
        <p:spPr bwMode="auto">
          <a:xfrm>
            <a:off x="6486525" y="4208463"/>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60" name="AutoShape 40"/>
          <p:cNvSpPr>
            <a:spLocks noChangeArrowheads="1"/>
          </p:cNvSpPr>
          <p:nvPr/>
        </p:nvSpPr>
        <p:spPr bwMode="auto">
          <a:xfrm>
            <a:off x="8093075" y="38433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1" name="AutoShape 41"/>
          <p:cNvSpPr>
            <a:spLocks noChangeArrowheads="1"/>
          </p:cNvSpPr>
          <p:nvPr/>
        </p:nvSpPr>
        <p:spPr bwMode="auto">
          <a:xfrm>
            <a:off x="7953375" y="50561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2" name="AutoShape 42"/>
          <p:cNvSpPr>
            <a:spLocks noChangeArrowheads="1"/>
          </p:cNvSpPr>
          <p:nvPr/>
        </p:nvSpPr>
        <p:spPr bwMode="auto">
          <a:xfrm>
            <a:off x="7477125" y="28082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3" name="AutoShape 43"/>
          <p:cNvSpPr>
            <a:spLocks noChangeArrowheads="1"/>
          </p:cNvSpPr>
          <p:nvPr/>
        </p:nvSpPr>
        <p:spPr bwMode="auto">
          <a:xfrm>
            <a:off x="7483475" y="40719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4" name="AutoShape 44"/>
          <p:cNvSpPr>
            <a:spLocks noChangeArrowheads="1"/>
          </p:cNvSpPr>
          <p:nvPr/>
        </p:nvSpPr>
        <p:spPr bwMode="auto">
          <a:xfrm>
            <a:off x="8181975" y="45799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5" name="AutoShape 45"/>
          <p:cNvSpPr>
            <a:spLocks noChangeArrowheads="1"/>
          </p:cNvSpPr>
          <p:nvPr/>
        </p:nvSpPr>
        <p:spPr bwMode="auto">
          <a:xfrm>
            <a:off x="7007225" y="35194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6" name="AutoShape 46"/>
          <p:cNvSpPr>
            <a:spLocks noChangeArrowheads="1"/>
          </p:cNvSpPr>
          <p:nvPr/>
        </p:nvSpPr>
        <p:spPr bwMode="auto">
          <a:xfrm>
            <a:off x="7610475" y="475138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7" name="AutoShape 47"/>
          <p:cNvSpPr>
            <a:spLocks noChangeArrowheads="1"/>
          </p:cNvSpPr>
          <p:nvPr/>
        </p:nvSpPr>
        <p:spPr bwMode="auto">
          <a:xfrm>
            <a:off x="7400925" y="30178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68" name="AutoShape 48"/>
          <p:cNvSpPr>
            <a:spLocks noChangeArrowheads="1"/>
          </p:cNvSpPr>
          <p:nvPr/>
        </p:nvSpPr>
        <p:spPr bwMode="auto">
          <a:xfrm>
            <a:off x="6010275" y="4524375"/>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69" name="AutoShape 49"/>
          <p:cNvSpPr>
            <a:spLocks noChangeArrowheads="1"/>
          </p:cNvSpPr>
          <p:nvPr/>
        </p:nvSpPr>
        <p:spPr bwMode="auto">
          <a:xfrm>
            <a:off x="5629275" y="4657725"/>
            <a:ext cx="88900" cy="88900"/>
          </a:xfrm>
          <a:prstGeom prst="octagon">
            <a:avLst>
              <a:gd name="adj" fmla="val 29287"/>
            </a:avLst>
          </a:prstGeom>
          <a:solidFill>
            <a:srgbClr val="FF0000"/>
          </a:solidFill>
          <a:ln w="9525" algn="ctr">
            <a:solidFill>
              <a:srgbClr val="FF0000"/>
            </a:solidFill>
            <a:miter lim="800000"/>
            <a:headEnd/>
            <a:tailEnd/>
          </a:ln>
          <a:effectLst/>
        </p:spPr>
        <p:txBody>
          <a:bodyPr wrap="none" anchor="ctr"/>
          <a:lstStyle/>
          <a:p>
            <a:endParaRPr lang="en-US"/>
          </a:p>
        </p:txBody>
      </p:sp>
      <p:sp>
        <p:nvSpPr>
          <p:cNvPr id="312370" name="AutoShape 50"/>
          <p:cNvSpPr>
            <a:spLocks noChangeArrowheads="1"/>
          </p:cNvSpPr>
          <p:nvPr/>
        </p:nvSpPr>
        <p:spPr bwMode="auto">
          <a:xfrm>
            <a:off x="7391400" y="3143250"/>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71" name="AutoShape 51"/>
          <p:cNvSpPr>
            <a:spLocks noChangeArrowheads="1"/>
          </p:cNvSpPr>
          <p:nvPr/>
        </p:nvSpPr>
        <p:spPr bwMode="auto">
          <a:xfrm>
            <a:off x="6943725" y="26749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72" name="AutoShape 52"/>
          <p:cNvSpPr>
            <a:spLocks noChangeArrowheads="1"/>
          </p:cNvSpPr>
          <p:nvPr/>
        </p:nvSpPr>
        <p:spPr bwMode="auto">
          <a:xfrm>
            <a:off x="8067675" y="3246438"/>
            <a:ext cx="88900" cy="88900"/>
          </a:xfrm>
          <a:prstGeom prst="octagon">
            <a:avLst>
              <a:gd name="adj" fmla="val 29287"/>
            </a:avLst>
          </a:prstGeom>
          <a:solidFill>
            <a:srgbClr val="0000FF"/>
          </a:solidFill>
          <a:ln w="9525" algn="ctr">
            <a:solidFill>
              <a:srgbClr val="0000FF"/>
            </a:solidFill>
            <a:miter lim="800000"/>
            <a:headEnd/>
            <a:tailEnd/>
          </a:ln>
          <a:effectLst/>
        </p:spPr>
        <p:txBody>
          <a:bodyPr wrap="none" anchor="ctr"/>
          <a:lstStyle/>
          <a:p>
            <a:endParaRPr lang="en-US"/>
          </a:p>
        </p:txBody>
      </p:sp>
      <p:sp>
        <p:nvSpPr>
          <p:cNvPr id="312373" name="Line 53"/>
          <p:cNvSpPr>
            <a:spLocks noChangeShapeType="1"/>
          </p:cNvSpPr>
          <p:nvPr/>
        </p:nvSpPr>
        <p:spPr bwMode="auto">
          <a:xfrm flipH="1">
            <a:off x="4859338" y="4400550"/>
            <a:ext cx="1238250" cy="996950"/>
          </a:xfrm>
          <a:prstGeom prst="line">
            <a:avLst/>
          </a:prstGeom>
          <a:noFill/>
          <a:ln w="25400">
            <a:solidFill>
              <a:schemeClr val="tx1"/>
            </a:solidFill>
            <a:round/>
            <a:headEnd/>
            <a:tailEnd type="triangle" w="med" len="med"/>
          </a:ln>
          <a:effectLst/>
        </p:spPr>
        <p:txBody>
          <a:bodyPr/>
          <a:lstStyle/>
          <a:p>
            <a:endParaRPr lang="en-US"/>
          </a:p>
        </p:txBody>
      </p:sp>
      <p:sp>
        <p:nvSpPr>
          <p:cNvPr id="312374" name="Line 54"/>
          <p:cNvSpPr>
            <a:spLocks noChangeShapeType="1"/>
          </p:cNvSpPr>
          <p:nvPr/>
        </p:nvSpPr>
        <p:spPr bwMode="auto">
          <a:xfrm>
            <a:off x="6096000" y="3048000"/>
            <a:ext cx="1447800" cy="1333500"/>
          </a:xfrm>
          <a:prstGeom prst="line">
            <a:avLst/>
          </a:prstGeom>
          <a:noFill/>
          <a:ln w="15875">
            <a:solidFill>
              <a:schemeClr val="tx2"/>
            </a:solidFill>
            <a:prstDash val="sysDot"/>
            <a:round/>
            <a:headEnd/>
            <a:tailEnd/>
          </a:ln>
          <a:effectLst/>
        </p:spPr>
        <p:txBody>
          <a:bodyPr/>
          <a:lstStyle/>
          <a:p>
            <a:endParaRPr lang="en-US"/>
          </a:p>
        </p:txBody>
      </p:sp>
      <p:sp>
        <p:nvSpPr>
          <p:cNvPr id="312375" name="Line 55"/>
          <p:cNvSpPr>
            <a:spLocks noChangeShapeType="1"/>
          </p:cNvSpPr>
          <p:nvPr/>
        </p:nvSpPr>
        <p:spPr bwMode="auto">
          <a:xfrm flipV="1">
            <a:off x="6324600" y="4419600"/>
            <a:ext cx="1219200" cy="1219200"/>
          </a:xfrm>
          <a:prstGeom prst="line">
            <a:avLst/>
          </a:prstGeom>
          <a:noFill/>
          <a:ln w="15875">
            <a:solidFill>
              <a:schemeClr val="tx2"/>
            </a:solidFill>
            <a:prstDash val="sysDot"/>
            <a:round/>
            <a:headEnd/>
            <a:tailEnd/>
          </a:ln>
          <a:effectLst/>
        </p:spPr>
        <p:txBody>
          <a:bodyPr/>
          <a:lstStyle/>
          <a:p>
            <a:endParaRPr lang="en-US"/>
          </a:p>
        </p:txBody>
      </p:sp>
      <p:sp>
        <p:nvSpPr>
          <p:cNvPr id="312376" name="Line 56"/>
          <p:cNvSpPr>
            <a:spLocks noChangeShapeType="1"/>
          </p:cNvSpPr>
          <p:nvPr/>
        </p:nvSpPr>
        <p:spPr bwMode="auto">
          <a:xfrm flipV="1">
            <a:off x="4629150" y="3086100"/>
            <a:ext cx="1466850" cy="838200"/>
          </a:xfrm>
          <a:prstGeom prst="line">
            <a:avLst/>
          </a:prstGeom>
          <a:noFill/>
          <a:ln w="15875">
            <a:solidFill>
              <a:schemeClr val="tx2"/>
            </a:solidFill>
            <a:prstDash val="sysDot"/>
            <a:round/>
            <a:headEnd/>
            <a:tailEnd/>
          </a:ln>
          <a:effectLst/>
        </p:spPr>
        <p:txBody>
          <a:bodyPr/>
          <a:lstStyle/>
          <a:p>
            <a:endParaRPr lang="en-US"/>
          </a:p>
        </p:txBody>
      </p:sp>
      <p:sp>
        <p:nvSpPr>
          <p:cNvPr id="312377" name="Line 57"/>
          <p:cNvSpPr>
            <a:spLocks noChangeShapeType="1"/>
          </p:cNvSpPr>
          <p:nvPr/>
        </p:nvSpPr>
        <p:spPr bwMode="auto">
          <a:xfrm>
            <a:off x="4610100" y="3924300"/>
            <a:ext cx="1714500" cy="1695450"/>
          </a:xfrm>
          <a:prstGeom prst="line">
            <a:avLst/>
          </a:prstGeom>
          <a:noFill/>
          <a:ln w="15875">
            <a:solidFill>
              <a:schemeClr val="tx2"/>
            </a:solidFill>
            <a:prstDash val="sysDot"/>
            <a:round/>
            <a:headEnd/>
            <a:tailEnd/>
          </a:ln>
          <a:effectLst/>
        </p:spPr>
        <p:txBody>
          <a:bodyPr/>
          <a:lstStyle/>
          <a:p>
            <a:endParaRPr lang="en-US"/>
          </a:p>
        </p:txBody>
      </p:sp>
      <p:sp>
        <p:nvSpPr>
          <p:cNvPr id="312378" name="AutoShape 58"/>
          <p:cNvSpPr>
            <a:spLocks noChangeArrowheads="1"/>
          </p:cNvSpPr>
          <p:nvPr/>
        </p:nvSpPr>
        <p:spPr bwMode="auto">
          <a:xfrm>
            <a:off x="3581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p:spPr>
        <p:txBody>
          <a:bodyPr wrap="none" anchor="ctr"/>
          <a:lstStyle/>
          <a:p>
            <a:endParaRPr lang="en-US"/>
          </a:p>
        </p:txBody>
      </p:sp>
      <p:sp>
        <p:nvSpPr>
          <p:cNvPr id="312379" name="Text Box 59"/>
          <p:cNvSpPr txBox="1">
            <a:spLocks noChangeArrowheads="1"/>
          </p:cNvSpPr>
          <p:nvPr/>
        </p:nvSpPr>
        <p:spPr bwMode="auto">
          <a:xfrm>
            <a:off x="3581400" y="3048000"/>
            <a:ext cx="1905000" cy="396875"/>
          </a:xfrm>
          <a:prstGeom prst="rect">
            <a:avLst/>
          </a:prstGeom>
          <a:noFill/>
          <a:ln w="9525" algn="ctr">
            <a:noFill/>
            <a:miter lim="800000"/>
            <a:headEnd/>
            <a:tailEnd/>
          </a:ln>
          <a:effectLst/>
        </p:spPr>
        <p:txBody>
          <a:bodyPr>
            <a:spAutoFit/>
          </a:bodyPr>
          <a:lstStyle/>
          <a:p>
            <a:pPr algn="l">
              <a:spcBef>
                <a:spcPct val="50000"/>
              </a:spcBef>
            </a:pPr>
            <a:r>
              <a:rPr lang="el-GR" sz="2000">
                <a:latin typeface="Times New Roman" pitchFamily="18" charset="0"/>
                <a:cs typeface="Times New Roman" pitchFamily="18" charset="0"/>
              </a:rPr>
              <a:t>Φ</a:t>
            </a:r>
            <a:r>
              <a:rPr lang="en-US" altLang="zh-CN" sz="2000">
                <a:latin typeface="Times New Roman" pitchFamily="18" charset="0"/>
                <a:cs typeface="Times New Roman" pitchFamily="18" charset="0"/>
              </a:rPr>
              <a:t>:  </a:t>
            </a:r>
            <a:r>
              <a:rPr lang="en-US" altLang="zh-CN" sz="2000" b="1">
                <a:latin typeface="Times New Roman" pitchFamily="18" charset="0"/>
                <a:cs typeface="Times New Roman" pitchFamily="18" charset="0"/>
              </a:rPr>
              <a:t>x</a:t>
            </a:r>
            <a:r>
              <a:rPr lang="en-US" altLang="zh-CN" sz="2000" b="1" baseline="-25000">
                <a:latin typeface="Times New Roman" pitchFamily="18" charset="0"/>
                <a:cs typeface="Times New Roman" pitchFamily="18" charset="0"/>
              </a:rPr>
              <a:t> </a:t>
            </a:r>
            <a:r>
              <a:rPr lang="en-US" altLang="zh-CN" sz="2000" b="1">
                <a:latin typeface="Times New Roman" pitchFamily="18" charset="0"/>
                <a:cs typeface="Times New Roman" pitchFamily="18" charset="0"/>
              </a:rPr>
              <a:t>→</a:t>
            </a:r>
            <a:r>
              <a:rPr lang="en-US" altLang="zh-CN" sz="2000">
                <a:latin typeface="Times New Roman" pitchFamily="18" charset="0"/>
                <a:cs typeface="Times New Roman" pitchFamily="18" charset="0"/>
              </a:rPr>
              <a:t> </a:t>
            </a:r>
            <a:r>
              <a:rPr lang="el-GR" sz="2000">
                <a:latin typeface="Times New Roman" pitchFamily="18" charset="0"/>
                <a:cs typeface="Times New Roman" pitchFamily="18" charset="0"/>
              </a:rPr>
              <a:t>φ</a:t>
            </a:r>
            <a:r>
              <a:rPr lang="en-US" altLang="zh-CN" sz="2000">
                <a:latin typeface="Times New Roman" pitchFamily="18" charset="0"/>
                <a:cs typeface="Times New Roman" pitchFamily="18" charset="0"/>
              </a:rPr>
              <a:t>(</a:t>
            </a:r>
            <a:r>
              <a:rPr lang="en-US" altLang="zh-CN" sz="2000" b="1">
                <a:latin typeface="Times New Roman" pitchFamily="18" charset="0"/>
                <a:cs typeface="Times New Roman" pitchFamily="18" charset="0"/>
              </a:rPr>
              <a:t>x</a:t>
            </a:r>
            <a:r>
              <a:rPr lang="en-US" altLang="zh-CN" sz="2000">
                <a:latin typeface="Times New Roman" pitchFamily="18" charset="0"/>
                <a:cs typeface="Times New Roman" pitchFamily="18" charset="0"/>
              </a:rPr>
              <a:t>)</a:t>
            </a:r>
          </a:p>
        </p:txBody>
      </p:sp>
      <p:sp>
        <p:nvSpPr>
          <p:cNvPr id="58" name="Text Box 1109"/>
          <p:cNvSpPr txBox="1">
            <a:spLocks noChangeArrowheads="1"/>
          </p:cNvSpPr>
          <p:nvPr/>
        </p:nvSpPr>
        <p:spPr bwMode="auto">
          <a:xfrm>
            <a:off x="1143000" y="5943600"/>
            <a:ext cx="1579562" cy="457200"/>
          </a:xfrm>
          <a:prstGeom prst="rect">
            <a:avLst/>
          </a:prstGeom>
          <a:noFill/>
          <a:ln w="9525">
            <a:noFill/>
            <a:miter lim="800000"/>
            <a:headEnd/>
            <a:tailEnd/>
          </a:ln>
          <a:effectLst/>
        </p:spPr>
        <p:txBody>
          <a:bodyPr wrap="none">
            <a:spAutoFit/>
          </a:bodyPr>
          <a:lstStyle/>
          <a:p>
            <a:pPr algn="ctr">
              <a:spcBef>
                <a:spcPct val="20000"/>
              </a:spcBef>
            </a:pPr>
            <a:r>
              <a:rPr lang="en-US" altLang="zh-CN" dirty="0">
                <a:latin typeface="Times New Roman" pitchFamily="18" charset="0"/>
                <a:ea typeface="宋体" pitchFamily="2" charset="-122"/>
              </a:rPr>
              <a:t>Input space</a:t>
            </a:r>
          </a:p>
        </p:txBody>
      </p:sp>
      <p:sp>
        <p:nvSpPr>
          <p:cNvPr id="59" name="Text Box 1108"/>
          <p:cNvSpPr txBox="1">
            <a:spLocks noChangeArrowheads="1"/>
          </p:cNvSpPr>
          <p:nvPr/>
        </p:nvSpPr>
        <p:spPr bwMode="auto">
          <a:xfrm>
            <a:off x="5943600" y="6019800"/>
            <a:ext cx="1849438" cy="457200"/>
          </a:xfrm>
          <a:prstGeom prst="rect">
            <a:avLst/>
          </a:prstGeom>
          <a:noFill/>
          <a:ln w="9525">
            <a:noFill/>
            <a:miter lim="800000"/>
            <a:headEnd/>
            <a:tailEnd/>
          </a:ln>
          <a:effectLst/>
        </p:spPr>
        <p:txBody>
          <a:bodyPr wrap="none">
            <a:spAutoFit/>
          </a:bodyPr>
          <a:lstStyle/>
          <a:p>
            <a:pPr algn="ctr">
              <a:spcBef>
                <a:spcPct val="20000"/>
              </a:spcBef>
            </a:pPr>
            <a:r>
              <a:rPr lang="en-US" altLang="zh-CN" dirty="0">
                <a:latin typeface="Times New Roman" pitchFamily="18" charset="0"/>
                <a:ea typeface="宋体" pitchFamily="2" charset="-122"/>
              </a:rPr>
              <a:t>Feature space</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Date Placeholder 3"/>
          <p:cNvSpPr>
            <a:spLocks noGrp="1"/>
          </p:cNvSpPr>
          <p:nvPr>
            <p:ph type="dt" sz="half" idx="10"/>
          </p:nvPr>
        </p:nvSpPr>
        <p:spPr/>
        <p:txBody>
          <a:bodyPr/>
          <a:lstStyle/>
          <a:p>
            <a:fld id="{705658FB-A155-422D-8912-65F449982655}" type="datetime1">
              <a:rPr lang="zh-CN" altLang="en-US"/>
              <a:pPr/>
              <a:t>2024/5/6</a:t>
            </a:fld>
            <a:endParaRPr lang="en-US" altLang="zh-CN"/>
          </a:p>
        </p:txBody>
      </p:sp>
      <p:sp>
        <p:nvSpPr>
          <p:cNvPr id="88" name="Slide Number Placeholder 4"/>
          <p:cNvSpPr>
            <a:spLocks noGrp="1"/>
          </p:cNvSpPr>
          <p:nvPr>
            <p:ph type="sldNum" sz="quarter" idx="11"/>
          </p:nvPr>
        </p:nvSpPr>
        <p:spPr/>
        <p:txBody>
          <a:bodyPr/>
          <a:lstStyle/>
          <a:p>
            <a:fld id="{76DB42D1-7EF5-4EEF-898F-7F0C810E02A3}" type="slidenum">
              <a:rPr lang="zh-CN" altLang="en-US"/>
              <a:pPr/>
              <a:t>213</a:t>
            </a:fld>
            <a:endParaRPr lang="en-US" altLang="zh-CN"/>
          </a:p>
        </p:txBody>
      </p:sp>
      <p:sp>
        <p:nvSpPr>
          <p:cNvPr id="222210" name="Rectangle 1026"/>
          <p:cNvSpPr>
            <a:spLocks noGrp="1" noChangeArrowheads="1"/>
          </p:cNvSpPr>
          <p:nvPr>
            <p:ph type="title"/>
          </p:nvPr>
        </p:nvSpPr>
        <p:spPr>
          <a:xfrm>
            <a:off x="533400" y="228600"/>
            <a:ext cx="8229600" cy="762000"/>
          </a:xfrm>
        </p:spPr>
        <p:txBody>
          <a:bodyPr>
            <a:normAutofit/>
          </a:bodyPr>
          <a:lstStyle/>
          <a:p>
            <a:r>
              <a:rPr lang="en-US" altLang="zh-CN" sz="4000" dirty="0">
                <a:ea typeface="宋体" pitchFamily="2" charset="-122"/>
              </a:rPr>
              <a:t>Transforming the Data</a:t>
            </a:r>
          </a:p>
        </p:txBody>
      </p:sp>
      <p:sp>
        <p:nvSpPr>
          <p:cNvPr id="222211" name="Rectangle 1027"/>
          <p:cNvSpPr>
            <a:spLocks noGrp="1" noChangeArrowheads="1"/>
          </p:cNvSpPr>
          <p:nvPr>
            <p:ph type="body" idx="1"/>
          </p:nvPr>
        </p:nvSpPr>
        <p:spPr>
          <a:xfrm>
            <a:off x="304800" y="4343400"/>
            <a:ext cx="8650288" cy="2590800"/>
          </a:xfrm>
        </p:spPr>
        <p:txBody>
          <a:bodyPr/>
          <a:lstStyle/>
          <a:p>
            <a:r>
              <a:rPr lang="en-US" altLang="zh-CN">
                <a:ea typeface="宋体" pitchFamily="2" charset="-122"/>
              </a:rPr>
              <a:t>Computation in the feature space can be costly because it is high dimensional</a:t>
            </a:r>
          </a:p>
          <a:p>
            <a:pPr lvl="1"/>
            <a:r>
              <a:rPr lang="en-US" altLang="zh-CN">
                <a:ea typeface="宋体" pitchFamily="2" charset="-122"/>
              </a:rPr>
              <a:t>The feature space is typically infinite-dimensional!</a:t>
            </a:r>
          </a:p>
          <a:p>
            <a:r>
              <a:rPr lang="en-US" altLang="zh-CN">
                <a:ea typeface="宋体" pitchFamily="2" charset="-122"/>
              </a:rPr>
              <a:t>The kernel trick comes to rescue</a:t>
            </a:r>
          </a:p>
        </p:txBody>
      </p:sp>
      <p:sp>
        <p:nvSpPr>
          <p:cNvPr id="222212" name="Freeform 1028"/>
          <p:cNvSpPr>
            <a:spLocks/>
          </p:cNvSpPr>
          <p:nvPr/>
        </p:nvSpPr>
        <p:spPr bwMode="auto">
          <a:xfrm>
            <a:off x="2209800" y="1295400"/>
            <a:ext cx="1600200" cy="1524000"/>
          </a:xfrm>
          <a:custGeom>
            <a:avLst/>
            <a:gdLst/>
            <a:ahLst/>
            <a:cxnLst>
              <a:cxn ang="0">
                <a:pos x="0" y="0"/>
              </a:cxn>
              <a:cxn ang="0">
                <a:pos x="96" y="432"/>
              </a:cxn>
              <a:cxn ang="0">
                <a:pos x="384" y="624"/>
              </a:cxn>
              <a:cxn ang="0">
                <a:pos x="768" y="672"/>
              </a:cxn>
              <a:cxn ang="0">
                <a:pos x="1008" y="960"/>
              </a:cxn>
            </a:cxnLst>
            <a:rect l="0" t="0" r="r" b="b"/>
            <a:pathLst>
              <a:path w="1008" h="960">
                <a:moveTo>
                  <a:pt x="0" y="0"/>
                </a:moveTo>
                <a:cubicBezTo>
                  <a:pt x="16" y="164"/>
                  <a:pt x="32" y="328"/>
                  <a:pt x="96" y="432"/>
                </a:cubicBezTo>
                <a:cubicBezTo>
                  <a:pt x="160" y="536"/>
                  <a:pt x="272" y="584"/>
                  <a:pt x="384" y="624"/>
                </a:cubicBezTo>
                <a:cubicBezTo>
                  <a:pt x="496" y="664"/>
                  <a:pt x="664" y="616"/>
                  <a:pt x="768" y="672"/>
                </a:cubicBezTo>
                <a:cubicBezTo>
                  <a:pt x="872" y="728"/>
                  <a:pt x="940" y="844"/>
                  <a:pt x="1008" y="960"/>
                </a:cubicBezTo>
              </a:path>
            </a:pathLst>
          </a:custGeom>
          <a:no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222213" name="Line 1029"/>
          <p:cNvSpPr>
            <a:spLocks noChangeShapeType="1"/>
          </p:cNvSpPr>
          <p:nvPr/>
        </p:nvSpPr>
        <p:spPr bwMode="auto">
          <a:xfrm flipV="1">
            <a:off x="1981200" y="1143000"/>
            <a:ext cx="0" cy="2057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22214" name="Line 1030"/>
          <p:cNvSpPr>
            <a:spLocks noChangeShapeType="1"/>
          </p:cNvSpPr>
          <p:nvPr/>
        </p:nvSpPr>
        <p:spPr bwMode="auto">
          <a:xfrm>
            <a:off x="1981200" y="3200400"/>
            <a:ext cx="2057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22215" name="Oval 1031"/>
          <p:cNvSpPr>
            <a:spLocks noChangeArrowheads="1"/>
          </p:cNvSpPr>
          <p:nvPr/>
        </p:nvSpPr>
        <p:spPr bwMode="auto">
          <a:xfrm>
            <a:off x="2362200" y="12954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16" name="Rectangle 1032"/>
          <p:cNvSpPr>
            <a:spLocks noChangeArrowheads="1"/>
          </p:cNvSpPr>
          <p:nvPr/>
        </p:nvSpPr>
        <p:spPr bwMode="auto">
          <a:xfrm>
            <a:off x="2133600" y="16764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17" name="Oval 1033"/>
          <p:cNvSpPr>
            <a:spLocks noChangeArrowheads="1"/>
          </p:cNvSpPr>
          <p:nvPr/>
        </p:nvSpPr>
        <p:spPr bwMode="auto">
          <a:xfrm>
            <a:off x="2667000" y="15240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18" name="Oval 1034"/>
          <p:cNvSpPr>
            <a:spLocks noChangeArrowheads="1"/>
          </p:cNvSpPr>
          <p:nvPr/>
        </p:nvSpPr>
        <p:spPr bwMode="auto">
          <a:xfrm>
            <a:off x="2971800" y="18288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19" name="Oval 1035"/>
          <p:cNvSpPr>
            <a:spLocks noChangeArrowheads="1"/>
          </p:cNvSpPr>
          <p:nvPr/>
        </p:nvSpPr>
        <p:spPr bwMode="auto">
          <a:xfrm>
            <a:off x="3200400" y="14478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20" name="Oval 1036"/>
          <p:cNvSpPr>
            <a:spLocks noChangeArrowheads="1"/>
          </p:cNvSpPr>
          <p:nvPr/>
        </p:nvSpPr>
        <p:spPr bwMode="auto">
          <a:xfrm>
            <a:off x="3581400" y="18288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21" name="Rectangle 1037"/>
          <p:cNvSpPr>
            <a:spLocks noChangeArrowheads="1"/>
          </p:cNvSpPr>
          <p:nvPr/>
        </p:nvSpPr>
        <p:spPr bwMode="auto">
          <a:xfrm>
            <a:off x="2133600" y="19812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2" name="Rectangle 1038"/>
          <p:cNvSpPr>
            <a:spLocks noChangeArrowheads="1"/>
          </p:cNvSpPr>
          <p:nvPr/>
        </p:nvSpPr>
        <p:spPr bwMode="auto">
          <a:xfrm>
            <a:off x="2362200" y="22098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3" name="Rectangle 1039"/>
          <p:cNvSpPr>
            <a:spLocks noChangeArrowheads="1"/>
          </p:cNvSpPr>
          <p:nvPr/>
        </p:nvSpPr>
        <p:spPr bwMode="auto">
          <a:xfrm>
            <a:off x="2209800" y="24384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4" name="Rectangle 1040"/>
          <p:cNvSpPr>
            <a:spLocks noChangeArrowheads="1"/>
          </p:cNvSpPr>
          <p:nvPr/>
        </p:nvSpPr>
        <p:spPr bwMode="auto">
          <a:xfrm>
            <a:off x="2743200" y="24384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5" name="Rectangle 1041"/>
          <p:cNvSpPr>
            <a:spLocks noChangeArrowheads="1"/>
          </p:cNvSpPr>
          <p:nvPr/>
        </p:nvSpPr>
        <p:spPr bwMode="auto">
          <a:xfrm>
            <a:off x="3124200" y="25146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6" name="Rectangle 1042"/>
          <p:cNvSpPr>
            <a:spLocks noChangeArrowheads="1"/>
          </p:cNvSpPr>
          <p:nvPr/>
        </p:nvSpPr>
        <p:spPr bwMode="auto">
          <a:xfrm>
            <a:off x="3429000" y="27432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7" name="Rectangle 1043"/>
          <p:cNvSpPr>
            <a:spLocks noChangeArrowheads="1"/>
          </p:cNvSpPr>
          <p:nvPr/>
        </p:nvSpPr>
        <p:spPr bwMode="auto">
          <a:xfrm>
            <a:off x="2819400" y="2895600"/>
            <a:ext cx="76200" cy="762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28" name="Oval 1044"/>
          <p:cNvSpPr>
            <a:spLocks noChangeArrowheads="1"/>
          </p:cNvSpPr>
          <p:nvPr/>
        </p:nvSpPr>
        <p:spPr bwMode="auto">
          <a:xfrm>
            <a:off x="2438400" y="17526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29" name="Oval 1045"/>
          <p:cNvSpPr>
            <a:spLocks noChangeArrowheads="1"/>
          </p:cNvSpPr>
          <p:nvPr/>
        </p:nvSpPr>
        <p:spPr bwMode="auto">
          <a:xfrm>
            <a:off x="2743200" y="20574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30" name="Oval 1046"/>
          <p:cNvSpPr>
            <a:spLocks noChangeArrowheads="1"/>
          </p:cNvSpPr>
          <p:nvPr/>
        </p:nvSpPr>
        <p:spPr bwMode="auto">
          <a:xfrm>
            <a:off x="3352800" y="22098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31" name="Oval 1047"/>
          <p:cNvSpPr>
            <a:spLocks noChangeArrowheads="1"/>
          </p:cNvSpPr>
          <p:nvPr/>
        </p:nvSpPr>
        <p:spPr bwMode="auto">
          <a:xfrm>
            <a:off x="3657600" y="23622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32" name="Oval 1048"/>
          <p:cNvSpPr>
            <a:spLocks noChangeArrowheads="1"/>
          </p:cNvSpPr>
          <p:nvPr/>
        </p:nvSpPr>
        <p:spPr bwMode="auto">
          <a:xfrm>
            <a:off x="3810000" y="2667000"/>
            <a:ext cx="76200" cy="76200"/>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33" name="Line 1049"/>
          <p:cNvSpPr>
            <a:spLocks noChangeShapeType="1"/>
          </p:cNvSpPr>
          <p:nvPr/>
        </p:nvSpPr>
        <p:spPr bwMode="auto">
          <a:xfrm flipV="1">
            <a:off x="5943600" y="1143000"/>
            <a:ext cx="0" cy="2057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22234" name="Line 1050"/>
          <p:cNvSpPr>
            <a:spLocks noChangeShapeType="1"/>
          </p:cNvSpPr>
          <p:nvPr/>
        </p:nvSpPr>
        <p:spPr bwMode="auto">
          <a:xfrm>
            <a:off x="5943600" y="3200400"/>
            <a:ext cx="2057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22235" name="Line 1051"/>
          <p:cNvSpPr>
            <a:spLocks noChangeShapeType="1"/>
          </p:cNvSpPr>
          <p:nvPr/>
        </p:nvSpPr>
        <p:spPr bwMode="auto">
          <a:xfrm>
            <a:off x="6324600" y="1295400"/>
            <a:ext cx="1447800" cy="1828800"/>
          </a:xfrm>
          <a:prstGeom prst="line">
            <a:avLst/>
          </a:prstGeom>
          <a:noFill/>
          <a:ln w="9525">
            <a:solidFill>
              <a:schemeClr val="tx1"/>
            </a:solidFill>
            <a:miter lim="800000"/>
            <a:headEnd/>
            <a:tailEnd/>
          </a:ln>
          <a:effectLst/>
        </p:spPr>
        <p:txBody>
          <a:bodyPr wrap="none"/>
          <a:lstStyle/>
          <a:p>
            <a:endParaRPr lang="en-US"/>
          </a:p>
        </p:txBody>
      </p:sp>
      <p:grpSp>
        <p:nvGrpSpPr>
          <p:cNvPr id="2" name="Group 1052"/>
          <p:cNvGrpSpPr>
            <a:grpSpLocks/>
          </p:cNvGrpSpPr>
          <p:nvPr/>
        </p:nvGrpSpPr>
        <p:grpSpPr bwMode="auto">
          <a:xfrm>
            <a:off x="6019800" y="1371600"/>
            <a:ext cx="528638" cy="336550"/>
            <a:chOff x="3001" y="2496"/>
            <a:chExt cx="333" cy="212"/>
          </a:xfrm>
        </p:grpSpPr>
        <p:sp>
          <p:nvSpPr>
            <p:cNvPr id="222237" name="Rectangle 1053"/>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38" name="Text Box 1054"/>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3" name="Group 1055"/>
          <p:cNvGrpSpPr>
            <a:grpSpLocks/>
          </p:cNvGrpSpPr>
          <p:nvPr/>
        </p:nvGrpSpPr>
        <p:grpSpPr bwMode="auto">
          <a:xfrm>
            <a:off x="6253163" y="1797050"/>
            <a:ext cx="528637" cy="336550"/>
            <a:chOff x="3001" y="2496"/>
            <a:chExt cx="333" cy="212"/>
          </a:xfrm>
        </p:grpSpPr>
        <p:sp>
          <p:nvSpPr>
            <p:cNvPr id="222240" name="Rectangle 1056"/>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41" name="Text Box 1057"/>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4" name="Group 1058"/>
          <p:cNvGrpSpPr>
            <a:grpSpLocks/>
          </p:cNvGrpSpPr>
          <p:nvPr/>
        </p:nvGrpSpPr>
        <p:grpSpPr bwMode="auto">
          <a:xfrm>
            <a:off x="6634163" y="2254250"/>
            <a:ext cx="528637" cy="336550"/>
            <a:chOff x="3001" y="2496"/>
            <a:chExt cx="333" cy="212"/>
          </a:xfrm>
        </p:grpSpPr>
        <p:sp>
          <p:nvSpPr>
            <p:cNvPr id="222243" name="Rectangle 1059"/>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44" name="Text Box 1060"/>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5" name="Group 1061"/>
          <p:cNvGrpSpPr>
            <a:grpSpLocks/>
          </p:cNvGrpSpPr>
          <p:nvPr/>
        </p:nvGrpSpPr>
        <p:grpSpPr bwMode="auto">
          <a:xfrm>
            <a:off x="6786563" y="2482850"/>
            <a:ext cx="528637" cy="336550"/>
            <a:chOff x="3001" y="2496"/>
            <a:chExt cx="333" cy="212"/>
          </a:xfrm>
        </p:grpSpPr>
        <p:sp>
          <p:nvSpPr>
            <p:cNvPr id="222246" name="Rectangle 1062"/>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47" name="Text Box 1063"/>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6" name="Group 1064"/>
          <p:cNvGrpSpPr>
            <a:grpSpLocks/>
          </p:cNvGrpSpPr>
          <p:nvPr/>
        </p:nvGrpSpPr>
        <p:grpSpPr bwMode="auto">
          <a:xfrm>
            <a:off x="6096000" y="2438400"/>
            <a:ext cx="528638" cy="336550"/>
            <a:chOff x="3001" y="2496"/>
            <a:chExt cx="333" cy="212"/>
          </a:xfrm>
        </p:grpSpPr>
        <p:sp>
          <p:nvSpPr>
            <p:cNvPr id="222249" name="Rectangle 1065"/>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50" name="Text Box 1066"/>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7" name="Group 1067"/>
          <p:cNvGrpSpPr>
            <a:grpSpLocks/>
          </p:cNvGrpSpPr>
          <p:nvPr/>
        </p:nvGrpSpPr>
        <p:grpSpPr bwMode="auto">
          <a:xfrm>
            <a:off x="5867400" y="1905000"/>
            <a:ext cx="528638" cy="336550"/>
            <a:chOff x="3001" y="2496"/>
            <a:chExt cx="333" cy="212"/>
          </a:xfrm>
        </p:grpSpPr>
        <p:sp>
          <p:nvSpPr>
            <p:cNvPr id="222252" name="Rectangle 1068"/>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53" name="Text Box 1069"/>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8" name="Group 1070"/>
          <p:cNvGrpSpPr>
            <a:grpSpLocks/>
          </p:cNvGrpSpPr>
          <p:nvPr/>
        </p:nvGrpSpPr>
        <p:grpSpPr bwMode="auto">
          <a:xfrm>
            <a:off x="7091363" y="2863850"/>
            <a:ext cx="528637" cy="336550"/>
            <a:chOff x="3001" y="2496"/>
            <a:chExt cx="333" cy="212"/>
          </a:xfrm>
        </p:grpSpPr>
        <p:sp>
          <p:nvSpPr>
            <p:cNvPr id="222255" name="Rectangle 1071"/>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56" name="Text Box 1072"/>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9" name="Group 1073"/>
          <p:cNvGrpSpPr>
            <a:grpSpLocks/>
          </p:cNvGrpSpPr>
          <p:nvPr/>
        </p:nvGrpSpPr>
        <p:grpSpPr bwMode="auto">
          <a:xfrm>
            <a:off x="6248400" y="2743200"/>
            <a:ext cx="528638" cy="336550"/>
            <a:chOff x="3001" y="2496"/>
            <a:chExt cx="333" cy="212"/>
          </a:xfrm>
        </p:grpSpPr>
        <p:sp>
          <p:nvSpPr>
            <p:cNvPr id="222258" name="Rectangle 1074"/>
            <p:cNvSpPr>
              <a:spLocks noChangeArrowheads="1"/>
            </p:cNvSpPr>
            <p:nvPr/>
          </p:nvSpPr>
          <p:spPr bwMode="auto">
            <a:xfrm>
              <a:off x="3168" y="2592"/>
              <a:ext cx="48" cy="48"/>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22259" name="Text Box 1075"/>
            <p:cNvSpPr txBox="1">
              <a:spLocks noChangeArrowheads="1"/>
            </p:cNvSpPr>
            <p:nvPr/>
          </p:nvSpPr>
          <p:spPr bwMode="auto">
            <a:xfrm>
              <a:off x="3001" y="2496"/>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sp>
        <p:nvSpPr>
          <p:cNvPr id="222260" name="AutoShape 1076"/>
          <p:cNvSpPr>
            <a:spLocks noChangeArrowheads="1"/>
          </p:cNvSpPr>
          <p:nvPr/>
        </p:nvSpPr>
        <p:spPr bwMode="auto">
          <a:xfrm>
            <a:off x="4343400" y="2209800"/>
            <a:ext cx="990600" cy="381000"/>
          </a:xfrm>
          <a:prstGeom prst="rightArrow">
            <a:avLst>
              <a:gd name="adj1" fmla="val 50000"/>
              <a:gd name="adj2" fmla="val 65000"/>
            </a:avLst>
          </a:prstGeom>
          <a:solidFill>
            <a:srgbClr val="FFFF00"/>
          </a:solidFill>
          <a:ln w="9525">
            <a:solidFill>
              <a:schemeClr val="tx1"/>
            </a:solidFill>
            <a:miter lim="800000"/>
            <a:headEnd/>
            <a:tailEnd/>
          </a:ln>
          <a:effectLst/>
        </p:spPr>
        <p:txBody>
          <a:bodyPr wrap="none" anchor="ctr"/>
          <a:lstStyle/>
          <a:p>
            <a:endParaRPr lang="en-US"/>
          </a:p>
        </p:txBody>
      </p:sp>
      <p:sp>
        <p:nvSpPr>
          <p:cNvPr id="222261" name="Text Box 1077"/>
          <p:cNvSpPr txBox="1">
            <a:spLocks noChangeArrowheads="1"/>
          </p:cNvSpPr>
          <p:nvPr/>
        </p:nvSpPr>
        <p:spPr bwMode="auto">
          <a:xfrm>
            <a:off x="4418013" y="1624013"/>
            <a:ext cx="766762" cy="579437"/>
          </a:xfrm>
          <a:prstGeom prst="rect">
            <a:avLst/>
          </a:prstGeom>
          <a:noFill/>
          <a:ln w="9525">
            <a:noFill/>
            <a:miter lim="800000"/>
            <a:headEnd/>
            <a:tailEnd/>
          </a:ln>
          <a:effectLst/>
        </p:spPr>
        <p:txBody>
          <a:bodyPr wrap="none">
            <a:spAutoFit/>
          </a:bodyPr>
          <a:lstStyle/>
          <a:p>
            <a:pPr algn="ctr">
              <a:spcBef>
                <a:spcPct val="20000"/>
              </a:spcBef>
            </a:pPr>
            <a:r>
              <a:rPr lang="en-US" altLang="zh-CN" sz="3200">
                <a:latin typeface="Symbol" pitchFamily="18" charset="2"/>
                <a:ea typeface="宋体" pitchFamily="2" charset="-122"/>
              </a:rPr>
              <a:t>f</a:t>
            </a:r>
            <a:r>
              <a:rPr lang="en-US" altLang="zh-CN" sz="3200">
                <a:latin typeface="Times New Roman" pitchFamily="18" charset="0"/>
                <a:ea typeface="宋体" pitchFamily="2" charset="-122"/>
              </a:rPr>
              <a:t>(.)</a:t>
            </a:r>
          </a:p>
        </p:txBody>
      </p:sp>
      <p:grpSp>
        <p:nvGrpSpPr>
          <p:cNvPr id="10" name="Group 1078"/>
          <p:cNvGrpSpPr>
            <a:grpSpLocks/>
          </p:cNvGrpSpPr>
          <p:nvPr/>
        </p:nvGrpSpPr>
        <p:grpSpPr bwMode="auto">
          <a:xfrm>
            <a:off x="7162800" y="1600200"/>
            <a:ext cx="528638" cy="336550"/>
            <a:chOff x="4307" y="2352"/>
            <a:chExt cx="333" cy="212"/>
          </a:xfrm>
        </p:grpSpPr>
        <p:sp>
          <p:nvSpPr>
            <p:cNvPr id="222263" name="Oval 1079"/>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64" name="Text Box 1080"/>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1" name="Group 1081"/>
          <p:cNvGrpSpPr>
            <a:grpSpLocks/>
          </p:cNvGrpSpPr>
          <p:nvPr/>
        </p:nvGrpSpPr>
        <p:grpSpPr bwMode="auto">
          <a:xfrm>
            <a:off x="6553200" y="1143000"/>
            <a:ext cx="528638" cy="336550"/>
            <a:chOff x="4307" y="2352"/>
            <a:chExt cx="333" cy="212"/>
          </a:xfrm>
        </p:grpSpPr>
        <p:sp>
          <p:nvSpPr>
            <p:cNvPr id="222266" name="Oval 1082"/>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67" name="Text Box 1083"/>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2" name="Group 1084"/>
          <p:cNvGrpSpPr>
            <a:grpSpLocks/>
          </p:cNvGrpSpPr>
          <p:nvPr/>
        </p:nvGrpSpPr>
        <p:grpSpPr bwMode="auto">
          <a:xfrm>
            <a:off x="6934200" y="1828800"/>
            <a:ext cx="528638" cy="336550"/>
            <a:chOff x="4307" y="2352"/>
            <a:chExt cx="333" cy="212"/>
          </a:xfrm>
        </p:grpSpPr>
        <p:sp>
          <p:nvSpPr>
            <p:cNvPr id="222269" name="Oval 1085"/>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70" name="Text Box 1086"/>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3" name="Group 1087"/>
          <p:cNvGrpSpPr>
            <a:grpSpLocks/>
          </p:cNvGrpSpPr>
          <p:nvPr/>
        </p:nvGrpSpPr>
        <p:grpSpPr bwMode="auto">
          <a:xfrm>
            <a:off x="6705600" y="1524000"/>
            <a:ext cx="528638" cy="336550"/>
            <a:chOff x="4307" y="2352"/>
            <a:chExt cx="333" cy="212"/>
          </a:xfrm>
        </p:grpSpPr>
        <p:sp>
          <p:nvSpPr>
            <p:cNvPr id="222272" name="Oval 1088"/>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73" name="Text Box 1089"/>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4" name="Group 1090"/>
          <p:cNvGrpSpPr>
            <a:grpSpLocks/>
          </p:cNvGrpSpPr>
          <p:nvPr/>
        </p:nvGrpSpPr>
        <p:grpSpPr bwMode="auto">
          <a:xfrm>
            <a:off x="6858000" y="1295400"/>
            <a:ext cx="528638" cy="336550"/>
            <a:chOff x="4307" y="2352"/>
            <a:chExt cx="333" cy="212"/>
          </a:xfrm>
        </p:grpSpPr>
        <p:sp>
          <p:nvSpPr>
            <p:cNvPr id="222275" name="Oval 1091"/>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76" name="Text Box 1092"/>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5" name="Group 1093"/>
          <p:cNvGrpSpPr>
            <a:grpSpLocks/>
          </p:cNvGrpSpPr>
          <p:nvPr/>
        </p:nvGrpSpPr>
        <p:grpSpPr bwMode="auto">
          <a:xfrm>
            <a:off x="7391400" y="2406650"/>
            <a:ext cx="528638" cy="336550"/>
            <a:chOff x="4307" y="2352"/>
            <a:chExt cx="333" cy="212"/>
          </a:xfrm>
        </p:grpSpPr>
        <p:sp>
          <p:nvSpPr>
            <p:cNvPr id="222278" name="Oval 1094"/>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79" name="Text Box 1095"/>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6" name="Group 1096"/>
          <p:cNvGrpSpPr>
            <a:grpSpLocks/>
          </p:cNvGrpSpPr>
          <p:nvPr/>
        </p:nvGrpSpPr>
        <p:grpSpPr bwMode="auto">
          <a:xfrm>
            <a:off x="7620000" y="1447800"/>
            <a:ext cx="528638" cy="336550"/>
            <a:chOff x="4307" y="2352"/>
            <a:chExt cx="333" cy="212"/>
          </a:xfrm>
        </p:grpSpPr>
        <p:sp>
          <p:nvSpPr>
            <p:cNvPr id="222281" name="Oval 1097"/>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82" name="Text Box 1098"/>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7" name="Group 1099"/>
          <p:cNvGrpSpPr>
            <a:grpSpLocks/>
          </p:cNvGrpSpPr>
          <p:nvPr/>
        </p:nvGrpSpPr>
        <p:grpSpPr bwMode="auto">
          <a:xfrm>
            <a:off x="7391400" y="1981200"/>
            <a:ext cx="528638" cy="336550"/>
            <a:chOff x="4307" y="2352"/>
            <a:chExt cx="333" cy="212"/>
          </a:xfrm>
        </p:grpSpPr>
        <p:sp>
          <p:nvSpPr>
            <p:cNvPr id="222284" name="Oval 1100"/>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85" name="Text Box 1101"/>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8" name="Group 1102"/>
          <p:cNvGrpSpPr>
            <a:grpSpLocks/>
          </p:cNvGrpSpPr>
          <p:nvPr/>
        </p:nvGrpSpPr>
        <p:grpSpPr bwMode="auto">
          <a:xfrm>
            <a:off x="7239000" y="2178050"/>
            <a:ext cx="528638" cy="336550"/>
            <a:chOff x="4307" y="2352"/>
            <a:chExt cx="333" cy="212"/>
          </a:xfrm>
        </p:grpSpPr>
        <p:sp>
          <p:nvSpPr>
            <p:cNvPr id="222287" name="Oval 1103"/>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88" name="Text Box 1104"/>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19" name="Group 1105"/>
          <p:cNvGrpSpPr>
            <a:grpSpLocks/>
          </p:cNvGrpSpPr>
          <p:nvPr/>
        </p:nvGrpSpPr>
        <p:grpSpPr bwMode="auto">
          <a:xfrm>
            <a:off x="7777163" y="2057400"/>
            <a:ext cx="528637" cy="336550"/>
            <a:chOff x="4307" y="2352"/>
            <a:chExt cx="333" cy="212"/>
          </a:xfrm>
        </p:grpSpPr>
        <p:sp>
          <p:nvSpPr>
            <p:cNvPr id="222290" name="Oval 1106"/>
            <p:cNvSpPr>
              <a:spLocks noChangeArrowheads="1"/>
            </p:cNvSpPr>
            <p:nvPr/>
          </p:nvSpPr>
          <p:spPr bwMode="auto">
            <a:xfrm>
              <a:off x="4464" y="2448"/>
              <a:ext cx="48" cy="48"/>
            </a:xfrm>
            <a:prstGeom prst="ellipse">
              <a:avLst/>
            </a:prstGeom>
            <a:solidFill>
              <a:srgbClr val="FF0000"/>
            </a:solidFill>
            <a:ln w="9525">
              <a:solidFill>
                <a:schemeClr val="tx1"/>
              </a:solidFill>
              <a:miter lim="800000"/>
              <a:headEnd/>
              <a:tailEnd/>
            </a:ln>
            <a:effectLst/>
          </p:spPr>
          <p:txBody>
            <a:bodyPr wrap="none" anchor="ctr"/>
            <a:lstStyle/>
            <a:p>
              <a:endParaRPr lang="en-US"/>
            </a:p>
          </p:txBody>
        </p:sp>
        <p:sp>
          <p:nvSpPr>
            <p:cNvPr id="222291" name="Text Box 1107"/>
            <p:cNvSpPr txBox="1">
              <a:spLocks noChangeArrowheads="1"/>
            </p:cNvSpPr>
            <p:nvPr/>
          </p:nvSpPr>
          <p:spPr bwMode="auto">
            <a:xfrm>
              <a:off x="4307" y="2352"/>
              <a:ext cx="333" cy="212"/>
            </a:xfrm>
            <a:prstGeom prst="rect">
              <a:avLst/>
            </a:prstGeom>
            <a:noFill/>
            <a:ln w="9525">
              <a:noFill/>
              <a:miter lim="800000"/>
              <a:headEnd/>
              <a:tailEnd/>
            </a:ln>
            <a:effectLst/>
          </p:spPr>
          <p:txBody>
            <a:bodyPr wrap="none">
              <a:spAutoFit/>
            </a:bodyPr>
            <a:lstStyle/>
            <a:p>
              <a:pPr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sp>
        <p:nvSpPr>
          <p:cNvPr id="222292" name="Text Box 1108"/>
          <p:cNvSpPr txBox="1">
            <a:spLocks noChangeArrowheads="1"/>
          </p:cNvSpPr>
          <p:nvPr/>
        </p:nvSpPr>
        <p:spPr bwMode="auto">
          <a:xfrm>
            <a:off x="6019800" y="3124200"/>
            <a:ext cx="1849438" cy="457200"/>
          </a:xfrm>
          <a:prstGeom prst="rect">
            <a:avLst/>
          </a:prstGeom>
          <a:noFill/>
          <a:ln w="9525">
            <a:noFill/>
            <a:miter lim="800000"/>
            <a:headEnd/>
            <a:tailEnd/>
          </a:ln>
          <a:effectLst/>
        </p:spPr>
        <p:txBody>
          <a:bodyPr wrap="none">
            <a:spAutoFit/>
          </a:bodyPr>
          <a:lstStyle/>
          <a:p>
            <a:pPr algn="ctr">
              <a:spcBef>
                <a:spcPct val="20000"/>
              </a:spcBef>
            </a:pPr>
            <a:r>
              <a:rPr lang="en-US" altLang="zh-CN" dirty="0">
                <a:latin typeface="Times New Roman" pitchFamily="18" charset="0"/>
                <a:ea typeface="宋体" pitchFamily="2" charset="-122"/>
              </a:rPr>
              <a:t>Feature space</a:t>
            </a:r>
          </a:p>
        </p:txBody>
      </p:sp>
      <p:sp>
        <p:nvSpPr>
          <p:cNvPr id="222293" name="Text Box 1109"/>
          <p:cNvSpPr txBox="1">
            <a:spLocks noChangeArrowheads="1"/>
          </p:cNvSpPr>
          <p:nvPr/>
        </p:nvSpPr>
        <p:spPr bwMode="auto">
          <a:xfrm>
            <a:off x="2192338" y="3200400"/>
            <a:ext cx="1579562" cy="457200"/>
          </a:xfrm>
          <a:prstGeom prst="rect">
            <a:avLst/>
          </a:prstGeom>
          <a:noFill/>
          <a:ln w="9525">
            <a:noFill/>
            <a:miter lim="800000"/>
            <a:headEnd/>
            <a:tailEnd/>
          </a:ln>
          <a:effectLst/>
        </p:spPr>
        <p:txBody>
          <a:bodyPr wrap="none">
            <a:spAutoFit/>
          </a:bodyPr>
          <a:lstStyle/>
          <a:p>
            <a:pPr algn="ctr">
              <a:spcBef>
                <a:spcPct val="20000"/>
              </a:spcBef>
            </a:pPr>
            <a:r>
              <a:rPr lang="en-US" altLang="zh-CN" dirty="0">
                <a:latin typeface="Times New Roman" pitchFamily="18" charset="0"/>
                <a:ea typeface="宋体" pitchFamily="2" charset="-122"/>
              </a:rPr>
              <a:t>Input space</a:t>
            </a:r>
          </a:p>
        </p:txBody>
      </p:sp>
      <p:sp>
        <p:nvSpPr>
          <p:cNvPr id="222296" name="Text Box 1112"/>
          <p:cNvSpPr txBox="1">
            <a:spLocks noChangeArrowheads="1"/>
          </p:cNvSpPr>
          <p:nvPr/>
        </p:nvSpPr>
        <p:spPr bwMode="auto">
          <a:xfrm>
            <a:off x="5316538" y="3581400"/>
            <a:ext cx="3827462" cy="641350"/>
          </a:xfrm>
          <a:prstGeom prst="rect">
            <a:avLst/>
          </a:prstGeom>
          <a:noFill/>
          <a:ln w="9525">
            <a:noFill/>
            <a:miter lim="800000"/>
            <a:headEnd/>
            <a:tailEnd/>
          </a:ln>
          <a:effectLst/>
        </p:spPr>
        <p:txBody>
          <a:bodyPr>
            <a:spAutoFit/>
          </a:bodyPr>
          <a:lstStyle/>
          <a:p>
            <a:pPr>
              <a:spcBef>
                <a:spcPct val="20000"/>
              </a:spcBef>
            </a:pPr>
            <a:r>
              <a:rPr lang="en-US" altLang="zh-CN" sz="1800">
                <a:latin typeface="Arial Narrow" pitchFamily="34" charset="0"/>
                <a:ea typeface="宋体" pitchFamily="2" charset="-122"/>
              </a:rPr>
              <a:t>Note: feature space is of higher dimension than the input space in practice</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1F694-EA88-48E2-885D-8F0A6D733B7E}"/>
              </a:ext>
            </a:extLst>
          </p:cNvPr>
          <p:cNvSpPr>
            <a:spLocks noGrp="1"/>
          </p:cNvSpPr>
          <p:nvPr>
            <p:ph type="title"/>
          </p:nvPr>
        </p:nvSpPr>
        <p:spPr/>
        <p:txBody>
          <a:bodyPr/>
          <a:lstStyle/>
          <a:p>
            <a:r>
              <a:rPr lang="en-US" dirty="0"/>
              <a:t>Types of Kernels</a:t>
            </a:r>
            <a:endParaRPr lang="en-IN" dirty="0"/>
          </a:p>
        </p:txBody>
      </p:sp>
      <p:sp>
        <p:nvSpPr>
          <p:cNvPr id="3" name="Content Placeholder 2">
            <a:extLst>
              <a:ext uri="{FF2B5EF4-FFF2-40B4-BE49-F238E27FC236}">
                <a16:creationId xmlns="" xmlns:a16="http://schemas.microsoft.com/office/drawing/2014/main" id="{66957AB4-41D7-4105-B80C-594EA2367360}"/>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SVM algorithms use a set of mathematical functions that are defined as the kernel.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The </a:t>
            </a:r>
            <a:r>
              <a:rPr lang="en-US" b="0" i="0" dirty="0">
                <a:solidFill>
                  <a:srgbClr val="444444"/>
                </a:solidFill>
                <a:effectLst/>
                <a:latin typeface="Georgia" panose="02040502050405020303" pitchFamily="18" charset="0"/>
              </a:rPr>
              <a:t>function of kernel is to take data as input and transform it into the required form.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Different </a:t>
            </a:r>
            <a:r>
              <a:rPr lang="en-US" b="0" i="0" dirty="0">
                <a:solidFill>
                  <a:srgbClr val="444444"/>
                </a:solidFill>
                <a:effectLst/>
                <a:latin typeface="Georgia" panose="02040502050405020303" pitchFamily="18" charset="0"/>
              </a:rPr>
              <a:t>SVM algorithms use different types of kernel functions.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These </a:t>
            </a:r>
            <a:r>
              <a:rPr lang="en-US" b="0" i="0" dirty="0">
                <a:solidFill>
                  <a:srgbClr val="444444"/>
                </a:solidFill>
                <a:effectLst/>
                <a:latin typeface="Georgia" panose="02040502050405020303" pitchFamily="18" charset="0"/>
              </a:rPr>
              <a:t>functions can be different types. </a:t>
            </a:r>
          </a:p>
          <a:p>
            <a:r>
              <a:rPr lang="en-US" b="0" i="0" dirty="0">
                <a:solidFill>
                  <a:srgbClr val="444444"/>
                </a:solidFill>
                <a:effectLst/>
                <a:latin typeface="Georgia" panose="02040502050405020303" pitchFamily="18" charset="0"/>
              </a:rPr>
              <a:t>For example</a:t>
            </a:r>
            <a:r>
              <a:rPr lang="en-US" b="1" i="1" dirty="0">
                <a:solidFill>
                  <a:srgbClr val="444444"/>
                </a:solidFill>
                <a:effectLst/>
                <a:latin typeface="inherit"/>
              </a:rPr>
              <a:t> linear, nonlinear, polynomial, radial basis function (RBF), and sigmoid.</a:t>
            </a:r>
            <a:endParaRPr lang="en-IN" dirty="0"/>
          </a:p>
        </p:txBody>
      </p:sp>
    </p:spTree>
    <p:extLst>
      <p:ext uri="{BB962C8B-B14F-4D97-AF65-F5344CB8AC3E}">
        <p14:creationId xmlns="" xmlns:p14="http://schemas.microsoft.com/office/powerpoint/2010/main" val="321291297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85BFAD0-2995-43FF-B96D-7D78F8B6B2A1}"/>
              </a:ext>
            </a:extLst>
          </p:cNvPr>
          <p:cNvSpPr>
            <a:spLocks noGrp="1"/>
          </p:cNvSpPr>
          <p:nvPr>
            <p:ph idx="1"/>
          </p:nvPr>
        </p:nvSpPr>
        <p:spPr>
          <a:xfrm>
            <a:off x="304800" y="990600"/>
            <a:ext cx="8839200" cy="5334000"/>
          </a:xfrm>
        </p:spPr>
        <p:txBody>
          <a:bodyPr/>
          <a:lstStyle/>
          <a:p>
            <a:r>
              <a:rPr lang="en-US" b="0" i="0" dirty="0">
                <a:solidFill>
                  <a:srgbClr val="444444"/>
                </a:solidFill>
                <a:effectLst/>
                <a:latin typeface="Georgia" panose="02040502050405020303" pitchFamily="18" charset="0"/>
              </a:rPr>
              <a:t>Introduce Kernel functions for sequence data, graphs, text, images, as well as vectors.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The </a:t>
            </a:r>
            <a:r>
              <a:rPr lang="en-US" b="0" i="0" dirty="0">
                <a:solidFill>
                  <a:srgbClr val="444444"/>
                </a:solidFill>
                <a:effectLst/>
                <a:latin typeface="Georgia" panose="02040502050405020303" pitchFamily="18" charset="0"/>
              </a:rPr>
              <a:t>most used type of kernel function is </a:t>
            </a:r>
            <a:r>
              <a:rPr lang="en-US" b="1" i="0" dirty="0">
                <a:solidFill>
                  <a:srgbClr val="444444"/>
                </a:solidFill>
                <a:effectLst/>
                <a:latin typeface="Georgia" panose="02040502050405020303" pitchFamily="18" charset="0"/>
              </a:rPr>
              <a:t>RBF.</a:t>
            </a:r>
            <a:r>
              <a:rPr lang="en-US" b="0" i="0" dirty="0">
                <a:solidFill>
                  <a:srgbClr val="444444"/>
                </a:solidFill>
                <a:effectLst/>
                <a:latin typeface="Georgia" panose="02040502050405020303" pitchFamily="18" charset="0"/>
              </a:rPr>
              <a:t>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Because </a:t>
            </a:r>
            <a:r>
              <a:rPr lang="en-US" b="0" i="0" dirty="0">
                <a:solidFill>
                  <a:srgbClr val="444444"/>
                </a:solidFill>
                <a:effectLst/>
                <a:latin typeface="Georgia" panose="02040502050405020303" pitchFamily="18" charset="0"/>
              </a:rPr>
              <a:t>it has localized and finite response along the entire </a:t>
            </a:r>
            <a:r>
              <a:rPr lang="en-US" b="0" i="0" dirty="0" smtClean="0">
                <a:solidFill>
                  <a:srgbClr val="444444"/>
                </a:solidFill>
                <a:effectLst/>
                <a:latin typeface="Georgia" panose="02040502050405020303" pitchFamily="18" charset="0"/>
              </a:rPr>
              <a:t>x-axis.</a:t>
            </a:r>
            <a:endParaRPr lang="en-US" dirty="0"/>
          </a:p>
          <a:p>
            <a:r>
              <a:rPr lang="en-US" b="0" i="0" dirty="0" smtClean="0">
                <a:solidFill>
                  <a:srgbClr val="444444"/>
                </a:solidFill>
                <a:effectLst/>
                <a:latin typeface="Georgia" panose="02040502050405020303" pitchFamily="18" charset="0"/>
              </a:rPr>
              <a:t>The </a:t>
            </a:r>
            <a:r>
              <a:rPr lang="en-US" b="0" i="0" dirty="0">
                <a:solidFill>
                  <a:srgbClr val="444444"/>
                </a:solidFill>
                <a:effectLst/>
                <a:latin typeface="Georgia" panose="02040502050405020303" pitchFamily="18" charset="0"/>
              </a:rPr>
              <a:t>kernel functions return the inner product between two points in a suitable feature space.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Thus </a:t>
            </a:r>
            <a:r>
              <a:rPr lang="en-US" b="0" i="0" dirty="0">
                <a:solidFill>
                  <a:srgbClr val="444444"/>
                </a:solidFill>
                <a:effectLst/>
                <a:latin typeface="Georgia" panose="02040502050405020303" pitchFamily="18" charset="0"/>
              </a:rPr>
              <a:t>by defining a notion of similarity, with little computational cost even in very high-dimensional spaces.</a:t>
            </a:r>
            <a:endParaRPr lang="en-IN" dirty="0"/>
          </a:p>
        </p:txBody>
      </p:sp>
    </p:spTree>
    <p:extLst>
      <p:ext uri="{BB962C8B-B14F-4D97-AF65-F5344CB8AC3E}">
        <p14:creationId xmlns="" xmlns:p14="http://schemas.microsoft.com/office/powerpoint/2010/main" val="411546508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D1E4BB-051B-4BF0-B5BE-C745626D49F2}"/>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Polynomial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6BFF5E33-7E9B-4276-B3F9-60EB30EB1C0F}"/>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It is popular in image processing.</a:t>
            </a:r>
            <a:r>
              <a:rPr lang="en-US" dirty="0"/>
              <a:t/>
            </a:r>
            <a:br>
              <a:rPr lang="en-US" dirty="0"/>
            </a:br>
            <a:r>
              <a:rPr lang="en-US" b="0" i="0" dirty="0">
                <a:solidFill>
                  <a:srgbClr val="444444"/>
                </a:solidFill>
                <a:effectLst/>
                <a:latin typeface="Georgia" panose="02040502050405020303" pitchFamily="18" charset="0"/>
              </a:rPr>
              <a:t>Equation is:</a:t>
            </a:r>
            <a:endParaRPr lang="en-IN" dirty="0"/>
          </a:p>
        </p:txBody>
      </p:sp>
      <p:pic>
        <p:nvPicPr>
          <p:cNvPr id="72706" name="Picture 2" descr="Polynomial kernel equation">
            <a:extLst>
              <a:ext uri="{FF2B5EF4-FFF2-40B4-BE49-F238E27FC236}">
                <a16:creationId xmlns="" xmlns:a16="http://schemas.microsoft.com/office/drawing/2014/main" id="{E23D8682-CC4F-4E39-8E14-7B6D5CFBCDA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81200" y="3048000"/>
            <a:ext cx="4786313" cy="5715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0F4CA29B-DEB8-408F-B644-D173A224DDB7}"/>
              </a:ext>
            </a:extLst>
          </p:cNvPr>
          <p:cNvSpPr txBox="1"/>
          <p:nvPr/>
        </p:nvSpPr>
        <p:spPr>
          <a:xfrm>
            <a:off x="609600" y="3805735"/>
            <a:ext cx="4581236" cy="369332"/>
          </a:xfrm>
          <a:prstGeom prst="rect">
            <a:avLst/>
          </a:prstGeom>
          <a:noFill/>
        </p:spPr>
        <p:txBody>
          <a:bodyPr wrap="square">
            <a:spAutoFit/>
          </a:bodyPr>
          <a:lstStyle/>
          <a:p>
            <a:r>
              <a:rPr lang="en-US" b="0" i="0" dirty="0">
                <a:solidFill>
                  <a:srgbClr val="444444"/>
                </a:solidFill>
                <a:effectLst/>
                <a:latin typeface="Georgia" panose="02040502050405020303" pitchFamily="18" charset="0"/>
              </a:rPr>
              <a:t>where d is the degree of the polynomial.</a:t>
            </a:r>
            <a:endParaRPr lang="en-IN" dirty="0"/>
          </a:p>
        </p:txBody>
      </p:sp>
    </p:spTree>
    <p:extLst>
      <p:ext uri="{BB962C8B-B14F-4D97-AF65-F5344CB8AC3E}">
        <p14:creationId xmlns="" xmlns:p14="http://schemas.microsoft.com/office/powerpoint/2010/main" val="72948633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10340-6658-4CBC-BA15-02E8B5237196}"/>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Gaussian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ACF0EF96-8412-43DD-82D9-7D0215FC1A7A}"/>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It is a general-purpose kernel; used when there is no prior knowledge about the data. Equation is:</a:t>
            </a:r>
            <a:endParaRPr lang="en-IN" dirty="0"/>
          </a:p>
        </p:txBody>
      </p:sp>
      <p:pic>
        <p:nvPicPr>
          <p:cNvPr id="73730" name="Picture 2" descr="Gaussian kernel equation">
            <a:extLst>
              <a:ext uri="{FF2B5EF4-FFF2-40B4-BE49-F238E27FC236}">
                <a16:creationId xmlns="" xmlns:a16="http://schemas.microsoft.com/office/drawing/2014/main" id="{3594D4E7-F086-48D6-8D28-37200C81345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09800" y="3200400"/>
            <a:ext cx="4918627" cy="1057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8662891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7F4567-1A0F-4FCD-A06B-2F8FD16B9F85}"/>
              </a:ext>
            </a:extLst>
          </p:cNvPr>
          <p:cNvSpPr>
            <a:spLocks noGrp="1"/>
          </p:cNvSpPr>
          <p:nvPr>
            <p:ph type="title"/>
          </p:nvPr>
        </p:nvSpPr>
        <p:spPr>
          <a:xfrm>
            <a:off x="457200" y="1143000"/>
            <a:ext cx="8229600" cy="1143000"/>
          </a:xfrm>
        </p:spPr>
        <p:txBody>
          <a:bodyPr>
            <a:normAutofit fontScale="90000"/>
          </a:bodyPr>
          <a:lstStyle/>
          <a:p>
            <a:r>
              <a:rPr lang="en-US" b="0" i="0" dirty="0">
                <a:solidFill>
                  <a:srgbClr val="444444"/>
                </a:solidFill>
                <a:effectLst/>
                <a:latin typeface="Georgia" panose="02040502050405020303" pitchFamily="18" charset="0"/>
              </a:rPr>
              <a:t>Gaussian radial basis function (RBF)</a:t>
            </a:r>
            <a:br>
              <a:rPr lang="en-US"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DD918355-6268-4F2D-988D-A54D4F7346F6}"/>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It is a general-purpose kernel; used when there is no prior knowledge about the data.</a:t>
            </a:r>
            <a:r>
              <a:rPr lang="en-US" dirty="0"/>
              <a:t/>
            </a:r>
            <a:br>
              <a:rPr lang="en-US" dirty="0"/>
            </a:br>
            <a:r>
              <a:rPr lang="en-US" b="0" i="0" dirty="0">
                <a:solidFill>
                  <a:srgbClr val="444444"/>
                </a:solidFill>
                <a:effectLst/>
                <a:latin typeface="Georgia" panose="02040502050405020303" pitchFamily="18" charset="0"/>
              </a:rPr>
              <a:t>Equation is:</a:t>
            </a:r>
            <a:endParaRPr lang="en-IN" dirty="0"/>
          </a:p>
        </p:txBody>
      </p:sp>
      <p:pic>
        <p:nvPicPr>
          <p:cNvPr id="74754" name="Picture 2" descr="Gaussian radial basis function (RBF)">
            <a:extLst>
              <a:ext uri="{FF2B5EF4-FFF2-40B4-BE49-F238E27FC236}">
                <a16:creationId xmlns="" xmlns:a16="http://schemas.microsoft.com/office/drawing/2014/main" id="{80DEC335-1A2B-403D-A702-4DE40D546231}"/>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76450" y="3392055"/>
            <a:ext cx="4991100" cy="475343"/>
          </a:xfrm>
          <a:prstGeom prst="rect">
            <a:avLst/>
          </a:prstGeom>
          <a:noFill/>
          <a:extLst>
            <a:ext uri="{909E8E84-426E-40DD-AFC4-6F175D3DCCD1}">
              <a14:hiddenFill xmlns="" xmlns:a14="http://schemas.microsoft.com/office/drawing/2010/main">
                <a:solidFill>
                  <a:srgbClr val="FFFFFF"/>
                </a:solidFill>
              </a14:hiddenFill>
            </a:ext>
          </a:extLst>
        </p:spPr>
      </p:pic>
      <p:pic>
        <p:nvPicPr>
          <p:cNvPr id="74758" name="Picture 6" descr="Gaussian radial basis function (RBF)">
            <a:hlinkClick r:id="rId3"/>
            <a:extLst>
              <a:ext uri="{FF2B5EF4-FFF2-40B4-BE49-F238E27FC236}">
                <a16:creationId xmlns="" xmlns:a16="http://schemas.microsoft.com/office/drawing/2014/main" id="{4A27EAC5-2B15-4857-A721-437FEF8B1121}"/>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7600" y="4056629"/>
            <a:ext cx="1214763" cy="475342"/>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AF6EB8D7-BA21-4DC3-92E4-148C0175DC94}"/>
              </a:ext>
            </a:extLst>
          </p:cNvPr>
          <p:cNvSpPr txBox="1"/>
          <p:nvPr/>
        </p:nvSpPr>
        <p:spPr>
          <a:xfrm>
            <a:off x="1143000" y="4579046"/>
            <a:ext cx="4581236" cy="369332"/>
          </a:xfrm>
          <a:prstGeom prst="rect">
            <a:avLst/>
          </a:prstGeom>
          <a:noFill/>
        </p:spPr>
        <p:txBody>
          <a:bodyPr wrap="square">
            <a:spAutoFit/>
          </a:bodyPr>
          <a:lstStyle/>
          <a:p>
            <a:r>
              <a:rPr lang="en-IN" b="0" i="0" dirty="0">
                <a:solidFill>
                  <a:srgbClr val="444444"/>
                </a:solidFill>
                <a:effectLst/>
                <a:latin typeface="Georgia" panose="02040502050405020303" pitchFamily="18" charset="0"/>
              </a:rPr>
              <a:t>Sometimes parametrized using:</a:t>
            </a:r>
            <a:endParaRPr lang="en-IN" dirty="0"/>
          </a:p>
        </p:txBody>
      </p:sp>
      <p:pic>
        <p:nvPicPr>
          <p:cNvPr id="74760" name="Picture 8" descr="Gaussian radial basis function (RBF)">
            <a:hlinkClick r:id="rId5"/>
            <a:extLst>
              <a:ext uri="{FF2B5EF4-FFF2-40B4-BE49-F238E27FC236}">
                <a16:creationId xmlns="" xmlns:a16="http://schemas.microsoft.com/office/drawing/2014/main" id="{5244A826-55BC-45DA-AA82-39FDF9C23F3C}"/>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81830" y="5050767"/>
            <a:ext cx="2580340" cy="6900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6972165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D1E2AF-A37A-4006-9A54-90B42A0C5D08}"/>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Laplace RBF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78B70541-FABC-4AC4-A3C5-315E522717F3}"/>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It is general-purpose kernel; used when there is no prior knowledge about the data.</a:t>
            </a:r>
            <a:r>
              <a:rPr lang="en-US" dirty="0"/>
              <a:t/>
            </a:r>
            <a:br>
              <a:rPr lang="en-US" dirty="0"/>
            </a:br>
            <a:r>
              <a:rPr lang="en-US" b="0" i="0" dirty="0">
                <a:solidFill>
                  <a:srgbClr val="444444"/>
                </a:solidFill>
                <a:effectLst/>
                <a:latin typeface="Georgia" panose="02040502050405020303" pitchFamily="18" charset="0"/>
              </a:rPr>
              <a:t>Equation is:</a:t>
            </a:r>
            <a:endParaRPr lang="en-IN" dirty="0"/>
          </a:p>
        </p:txBody>
      </p:sp>
      <p:pic>
        <p:nvPicPr>
          <p:cNvPr id="75778" name="Picture 2" descr="Laplace RBF kernel equation">
            <a:extLst>
              <a:ext uri="{FF2B5EF4-FFF2-40B4-BE49-F238E27FC236}">
                <a16:creationId xmlns="" xmlns:a16="http://schemas.microsoft.com/office/drawing/2014/main" id="{56CEC87E-1907-4C4C-95A6-C630D7F40D8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19200" y="3410527"/>
            <a:ext cx="6213473" cy="13573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329978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BFFCCA-0274-4775-8383-6B5B60827D3C}"/>
              </a:ext>
            </a:extLst>
          </p:cNvPr>
          <p:cNvSpPr>
            <a:spLocks noGrp="1"/>
          </p:cNvSpPr>
          <p:nvPr>
            <p:ph idx="1"/>
          </p:nvPr>
        </p:nvSpPr>
        <p:spPr>
          <a:xfrm>
            <a:off x="457200" y="1447800"/>
            <a:ext cx="8229600" cy="4876800"/>
          </a:xfrm>
        </p:spPr>
        <p:txBody>
          <a:bodyPr vert="horz">
            <a:normAutofit lnSpcReduction="10000"/>
          </a:bodyPr>
          <a:lstStyle/>
          <a:p>
            <a:r>
              <a:rPr lang="en-US" dirty="0">
                <a:solidFill>
                  <a:srgbClr val="111111"/>
                </a:solidFill>
              </a:rPr>
              <a:t>This method of regression analysis begins with a set of data points to be plotted on an x- and y-axis graph. </a:t>
            </a:r>
            <a:endParaRPr lang="en-US" dirty="0" smtClean="0">
              <a:solidFill>
                <a:srgbClr val="111111"/>
              </a:solidFill>
            </a:endParaRPr>
          </a:p>
          <a:p>
            <a:r>
              <a:rPr lang="en-US" dirty="0" smtClean="0">
                <a:solidFill>
                  <a:srgbClr val="111111"/>
                </a:solidFill>
              </a:rPr>
              <a:t>An </a:t>
            </a:r>
            <a:r>
              <a:rPr lang="en-US" dirty="0">
                <a:solidFill>
                  <a:srgbClr val="111111"/>
                </a:solidFill>
              </a:rPr>
              <a:t>analyst using the least squares method will generate a line of best fit that explains the potential relationship between independent and dependent variables.</a:t>
            </a:r>
          </a:p>
          <a:p>
            <a:r>
              <a:rPr lang="en-US" dirty="0">
                <a:solidFill>
                  <a:srgbClr val="111111"/>
                </a:solidFill>
              </a:rPr>
              <a:t>In regression analysis, dependent variables are illustrated on the vertical y-axis, while independent variables are illustrated on the horizontal x-axis. </a:t>
            </a:r>
            <a:endParaRPr lang="en-US" dirty="0" smtClean="0">
              <a:solidFill>
                <a:srgbClr val="111111"/>
              </a:solidFill>
            </a:endParaRPr>
          </a:p>
          <a:p>
            <a:endParaRPr lang="en-US" dirty="0" smtClean="0">
              <a:solidFill>
                <a:srgbClr val="111111"/>
              </a:solidFill>
            </a:endParaRPr>
          </a:p>
          <a:p>
            <a:r>
              <a:rPr lang="en-US" dirty="0" smtClean="0">
                <a:solidFill>
                  <a:srgbClr val="111111"/>
                </a:solidFill>
              </a:rPr>
              <a:t>These </a:t>
            </a:r>
            <a:r>
              <a:rPr lang="en-US" dirty="0">
                <a:solidFill>
                  <a:srgbClr val="111111"/>
                </a:solidFill>
              </a:rPr>
              <a:t>designations will form the equation for the line of best fit, which is determined from the least squares method.</a:t>
            </a:r>
          </a:p>
          <a:p>
            <a:endParaRPr lang="en-IN" dirty="0">
              <a:solidFill>
                <a:srgbClr val="111111"/>
              </a:solidFill>
            </a:endParaRPr>
          </a:p>
        </p:txBody>
      </p:sp>
      <p:sp>
        <p:nvSpPr>
          <p:cNvPr id="5" name="Title 1">
            <a:extLst>
              <a:ext uri="{FF2B5EF4-FFF2-40B4-BE49-F238E27FC236}">
                <a16:creationId xmlns="" xmlns:a16="http://schemas.microsoft.com/office/drawing/2014/main" id="{B675D289-4335-436D-9C65-A553A80105E8}"/>
              </a:ext>
            </a:extLst>
          </p:cNvPr>
          <p:cNvSpPr>
            <a:spLocks noGrp="1"/>
          </p:cNvSpPr>
          <p:nvPr>
            <p:ph type="title"/>
          </p:nvPr>
        </p:nvSpPr>
        <p:spPr>
          <a:xfrm>
            <a:off x="0" y="381000"/>
            <a:ext cx="9144000" cy="1219200"/>
          </a:xfrm>
        </p:spPr>
        <p:txBody>
          <a:bodyPr>
            <a:normAutofit/>
          </a:bodyPr>
          <a:lstStyle/>
          <a:p>
            <a:r>
              <a:rPr lang="en-US" sz="3200" b="1" i="0" dirty="0">
                <a:solidFill>
                  <a:srgbClr val="002060"/>
                </a:solidFill>
                <a:effectLst/>
                <a:latin typeface="SourceSansPro"/>
              </a:rPr>
              <a:t>What Does the Least Squares Method Tell You?</a:t>
            </a:r>
            <a:br>
              <a:rPr lang="en-US" sz="3200" b="1" i="0" dirty="0">
                <a:solidFill>
                  <a:srgbClr val="002060"/>
                </a:solidFill>
                <a:effectLst/>
                <a:latin typeface="SourceSansPro"/>
              </a:rPr>
            </a:br>
            <a:endParaRPr lang="en-IN" sz="3200" b="1" dirty="0">
              <a:solidFill>
                <a:srgbClr val="002060"/>
              </a:solidFill>
            </a:endParaRPr>
          </a:p>
        </p:txBody>
      </p:sp>
    </p:spTree>
    <p:extLst>
      <p:ext uri="{BB962C8B-B14F-4D97-AF65-F5344CB8AC3E}">
        <p14:creationId xmlns="" xmlns:p14="http://schemas.microsoft.com/office/powerpoint/2010/main" val="28805635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6AC8E9-9CF5-471F-AE0F-C871D3D88F61}"/>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Hyperbolic tangent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BAEEC71C-6785-4643-88BC-106240590B67}"/>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We can use it in neural networks.</a:t>
            </a:r>
            <a:r>
              <a:rPr lang="en-US" dirty="0"/>
              <a:t/>
            </a:r>
            <a:br>
              <a:rPr lang="en-US" dirty="0"/>
            </a:br>
            <a:r>
              <a:rPr lang="en-US" b="0" i="0" dirty="0">
                <a:solidFill>
                  <a:srgbClr val="444444"/>
                </a:solidFill>
                <a:effectLst/>
                <a:latin typeface="Georgia" panose="02040502050405020303" pitchFamily="18" charset="0"/>
              </a:rPr>
              <a:t>Equation is:</a:t>
            </a:r>
            <a:endParaRPr lang="en-IN" dirty="0"/>
          </a:p>
        </p:txBody>
      </p:sp>
      <p:pic>
        <p:nvPicPr>
          <p:cNvPr id="76802" name="Picture 2" descr="Hyperbolic tangent kernel equation">
            <a:extLst>
              <a:ext uri="{FF2B5EF4-FFF2-40B4-BE49-F238E27FC236}">
                <a16:creationId xmlns="" xmlns:a16="http://schemas.microsoft.com/office/drawing/2014/main" id="{CDE02865-F6D6-41AC-8398-161B30FAD07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3186112"/>
            <a:ext cx="5299364" cy="4857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DC78CDEE-4032-4D2B-A84D-8CC32088C506}"/>
              </a:ext>
            </a:extLst>
          </p:cNvPr>
          <p:cNvSpPr txBox="1"/>
          <p:nvPr/>
        </p:nvSpPr>
        <p:spPr>
          <a:xfrm>
            <a:off x="762000" y="3811940"/>
            <a:ext cx="4581236" cy="369332"/>
          </a:xfrm>
          <a:prstGeom prst="rect">
            <a:avLst/>
          </a:prstGeom>
          <a:noFill/>
        </p:spPr>
        <p:txBody>
          <a:bodyPr wrap="square">
            <a:spAutoFit/>
          </a:bodyPr>
          <a:lstStyle/>
          <a:p>
            <a:r>
              <a:rPr lang="en-US" b="0" i="0" dirty="0">
                <a:solidFill>
                  <a:srgbClr val="444444"/>
                </a:solidFill>
                <a:effectLst/>
                <a:latin typeface="Georgia" panose="02040502050405020303" pitchFamily="18" charset="0"/>
              </a:rPr>
              <a:t>, for some (not every) k&gt;0 and c&lt;0.</a:t>
            </a:r>
            <a:endParaRPr lang="en-IN" dirty="0"/>
          </a:p>
        </p:txBody>
      </p:sp>
    </p:spTree>
    <p:extLst>
      <p:ext uri="{BB962C8B-B14F-4D97-AF65-F5344CB8AC3E}">
        <p14:creationId xmlns="" xmlns:p14="http://schemas.microsoft.com/office/powerpoint/2010/main" val="150511112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AE1F46-60A6-4694-BD41-682998CEC92B}"/>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Sigmoid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D0A3F379-1C68-48CE-8210-E9C505AC28E1}"/>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We can use it as the proxy for neural networks. Equation is</a:t>
            </a:r>
            <a:endParaRPr lang="en-IN" dirty="0"/>
          </a:p>
        </p:txBody>
      </p:sp>
      <p:pic>
        <p:nvPicPr>
          <p:cNvPr id="77826" name="Picture 2" descr=" Sigmoid kernel equation">
            <a:extLst>
              <a:ext uri="{FF2B5EF4-FFF2-40B4-BE49-F238E27FC236}">
                <a16:creationId xmlns="" xmlns:a16="http://schemas.microsoft.com/office/drawing/2014/main" id="{7B2412A9-C4DF-4215-9895-A438982BD895}"/>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7800" y="3152775"/>
            <a:ext cx="5358765" cy="552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189753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B5E4DA-1519-43A8-B7CA-6CC21FE62B78}"/>
              </a:ext>
            </a:extLst>
          </p:cNvPr>
          <p:cNvSpPr>
            <a:spLocks noGrp="1"/>
          </p:cNvSpPr>
          <p:nvPr>
            <p:ph idx="1"/>
          </p:nvPr>
        </p:nvSpPr>
        <p:spPr/>
        <p:txBody>
          <a:bodyPr/>
          <a:lstStyle/>
          <a:p>
            <a:r>
              <a:rPr lang="en-US" b="0" i="0">
                <a:solidFill>
                  <a:srgbClr val="444444"/>
                </a:solidFill>
                <a:effectLst/>
                <a:latin typeface="Georgia" panose="02040502050405020303" pitchFamily="18" charset="0"/>
              </a:rPr>
              <a:t>We can use it to remove the cross term in mathematical functions. Equation is :</a:t>
            </a:r>
            <a:endParaRPr lang="en-IN" dirty="0"/>
          </a:p>
        </p:txBody>
      </p:sp>
      <p:sp>
        <p:nvSpPr>
          <p:cNvPr id="5" name="Title 4">
            <a:extLst>
              <a:ext uri="{FF2B5EF4-FFF2-40B4-BE49-F238E27FC236}">
                <a16:creationId xmlns="" xmlns:a16="http://schemas.microsoft.com/office/drawing/2014/main" id="{42A1AB19-69CC-47C6-AF3B-6ABCAE02A7BA}"/>
              </a:ext>
            </a:extLst>
          </p:cNvPr>
          <p:cNvSpPr>
            <a:spLocks noGrp="1"/>
          </p:cNvSpPr>
          <p:nvPr>
            <p:ph type="title"/>
          </p:nvPr>
        </p:nvSpPr>
        <p:spPr/>
        <p:txBody>
          <a:bodyPr>
            <a:normAutofit/>
          </a:bodyPr>
          <a:lstStyle/>
          <a:p>
            <a:r>
              <a:rPr lang="en-US" sz="3000" b="0" i="0" dirty="0">
                <a:solidFill>
                  <a:srgbClr val="444444"/>
                </a:solidFill>
                <a:effectLst/>
                <a:latin typeface="Georgia" panose="02040502050405020303" pitchFamily="18" charset="0"/>
              </a:rPr>
              <a:t>Bessel function of the first kind Kernel</a:t>
            </a:r>
            <a:br>
              <a:rPr lang="en-US" sz="3000" b="0" i="0" dirty="0">
                <a:solidFill>
                  <a:srgbClr val="444444"/>
                </a:solidFill>
                <a:effectLst/>
                <a:latin typeface="Georgia" panose="02040502050405020303" pitchFamily="18" charset="0"/>
              </a:rPr>
            </a:br>
            <a:endParaRPr lang="en-IN" sz="3000" dirty="0"/>
          </a:p>
        </p:txBody>
      </p:sp>
      <p:pic>
        <p:nvPicPr>
          <p:cNvPr id="78850" name="Picture 2" descr="Equation of Bessel function of the first kind kernel">
            <a:extLst>
              <a:ext uri="{FF2B5EF4-FFF2-40B4-BE49-F238E27FC236}">
                <a16:creationId xmlns="" xmlns:a16="http://schemas.microsoft.com/office/drawing/2014/main" id="{8644A2C6-9FCA-420E-9A95-2F15336D4DFF}"/>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4600" y="3200400"/>
            <a:ext cx="3630324" cy="81915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6DB54FF3-2815-491E-A0E0-5E977338D162}"/>
              </a:ext>
            </a:extLst>
          </p:cNvPr>
          <p:cNvSpPr txBox="1"/>
          <p:nvPr/>
        </p:nvSpPr>
        <p:spPr>
          <a:xfrm>
            <a:off x="685800" y="4343400"/>
            <a:ext cx="4581236" cy="369332"/>
          </a:xfrm>
          <a:prstGeom prst="rect">
            <a:avLst/>
          </a:prstGeom>
          <a:noFill/>
        </p:spPr>
        <p:txBody>
          <a:bodyPr wrap="square">
            <a:spAutoFit/>
          </a:bodyPr>
          <a:lstStyle/>
          <a:p>
            <a:r>
              <a:rPr lang="en-US" b="0" i="0" dirty="0">
                <a:solidFill>
                  <a:srgbClr val="444444"/>
                </a:solidFill>
                <a:effectLst/>
                <a:latin typeface="Georgia" panose="02040502050405020303" pitchFamily="18" charset="0"/>
              </a:rPr>
              <a:t>where j is the Bessel function of first kind.</a:t>
            </a:r>
            <a:endParaRPr lang="en-IN" dirty="0"/>
          </a:p>
        </p:txBody>
      </p:sp>
    </p:spTree>
    <p:extLst>
      <p:ext uri="{BB962C8B-B14F-4D97-AF65-F5344CB8AC3E}">
        <p14:creationId xmlns="" xmlns:p14="http://schemas.microsoft.com/office/powerpoint/2010/main" val="133576212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97D4A1-3934-456A-9CEC-A1DBDBF3C65E}"/>
              </a:ext>
            </a:extLst>
          </p:cNvPr>
          <p:cNvSpPr>
            <a:spLocks noGrp="1"/>
          </p:cNvSpPr>
          <p:nvPr>
            <p:ph type="title"/>
          </p:nvPr>
        </p:nvSpPr>
        <p:spPr/>
        <p:txBody>
          <a:bodyPr>
            <a:normAutofit fontScale="90000"/>
          </a:bodyPr>
          <a:lstStyle/>
          <a:p>
            <a:r>
              <a:rPr lang="en-IN" b="0" i="0" dirty="0">
                <a:solidFill>
                  <a:srgbClr val="444444"/>
                </a:solidFill>
                <a:effectLst/>
                <a:latin typeface="Georgia" panose="02040502050405020303" pitchFamily="18" charset="0"/>
              </a:rPr>
              <a:t>ANOVA radial basis kernel</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 xmlns:a16="http://schemas.microsoft.com/office/drawing/2014/main" id="{2E500C20-CF7B-4141-BCC4-8E6A44B89B1D}"/>
              </a:ext>
            </a:extLst>
          </p:cNvPr>
          <p:cNvSpPr>
            <a:spLocks noGrp="1"/>
          </p:cNvSpPr>
          <p:nvPr>
            <p:ph idx="1"/>
          </p:nvPr>
        </p:nvSpPr>
        <p:spPr/>
        <p:txBody>
          <a:bodyPr/>
          <a:lstStyle/>
          <a:p>
            <a:r>
              <a:rPr lang="en-US" b="0" i="0" dirty="0">
                <a:solidFill>
                  <a:srgbClr val="444444"/>
                </a:solidFill>
                <a:effectLst/>
                <a:latin typeface="Georgia" panose="02040502050405020303" pitchFamily="18" charset="0"/>
              </a:rPr>
              <a:t>We can use it in regression problems. Equation is:</a:t>
            </a:r>
            <a:endParaRPr lang="en-IN" dirty="0"/>
          </a:p>
        </p:txBody>
      </p:sp>
      <p:pic>
        <p:nvPicPr>
          <p:cNvPr id="79874" name="Picture 2" descr="ANOVA radial basis kernel equation">
            <a:extLst>
              <a:ext uri="{FF2B5EF4-FFF2-40B4-BE49-F238E27FC236}">
                <a16:creationId xmlns="" xmlns:a16="http://schemas.microsoft.com/office/drawing/2014/main" id="{34892BA5-2B19-4C7B-995E-24306653430A}"/>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61846" y="2667000"/>
            <a:ext cx="4220308" cy="857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5943400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7F4EC1-96AF-4D67-AF93-822AA0CB2CD5}"/>
              </a:ext>
            </a:extLst>
          </p:cNvPr>
          <p:cNvSpPr>
            <a:spLocks noGrp="1"/>
          </p:cNvSpPr>
          <p:nvPr>
            <p:ph type="title"/>
          </p:nvPr>
        </p:nvSpPr>
        <p:spPr/>
        <p:txBody>
          <a:bodyPr>
            <a:normAutofit/>
          </a:bodyPr>
          <a:lstStyle/>
          <a:p>
            <a:r>
              <a:rPr lang="en-IN" sz="3200" b="0" i="0" dirty="0">
                <a:solidFill>
                  <a:srgbClr val="444444"/>
                </a:solidFill>
                <a:effectLst/>
                <a:latin typeface="Georgia" panose="02040502050405020303" pitchFamily="18" charset="0"/>
              </a:rPr>
              <a:t>Linear splines kernel in one-dimension</a:t>
            </a:r>
            <a:br>
              <a:rPr lang="en-IN" sz="3200" b="0" i="0" dirty="0">
                <a:solidFill>
                  <a:srgbClr val="444444"/>
                </a:solidFill>
                <a:effectLst/>
                <a:latin typeface="Georgia" panose="02040502050405020303" pitchFamily="18" charset="0"/>
              </a:rPr>
            </a:br>
            <a:endParaRPr lang="en-IN" sz="3200" dirty="0"/>
          </a:p>
        </p:txBody>
      </p:sp>
      <p:sp>
        <p:nvSpPr>
          <p:cNvPr id="3" name="Content Placeholder 2">
            <a:extLst>
              <a:ext uri="{FF2B5EF4-FFF2-40B4-BE49-F238E27FC236}">
                <a16:creationId xmlns="" xmlns:a16="http://schemas.microsoft.com/office/drawing/2014/main" id="{10C829DA-D3ED-403B-A552-4BAFC2E55FE0}"/>
              </a:ext>
            </a:extLst>
          </p:cNvPr>
          <p:cNvSpPr>
            <a:spLocks noGrp="1"/>
          </p:cNvSpPr>
          <p:nvPr>
            <p:ph idx="1"/>
          </p:nvPr>
        </p:nvSpPr>
        <p:spPr>
          <a:xfrm>
            <a:off x="457200" y="1676400"/>
            <a:ext cx="8229600" cy="2667000"/>
          </a:xfrm>
        </p:spPr>
        <p:txBody>
          <a:bodyPr/>
          <a:lstStyle/>
          <a:p>
            <a:r>
              <a:rPr lang="en-US" b="0" i="0" dirty="0">
                <a:solidFill>
                  <a:srgbClr val="444444"/>
                </a:solidFill>
                <a:effectLst/>
                <a:latin typeface="Georgia" panose="02040502050405020303" pitchFamily="18" charset="0"/>
              </a:rPr>
              <a:t>It is useful when dealing with large sparse data vectors. </a:t>
            </a:r>
            <a:endParaRPr lang="en-US" b="0" i="0" dirty="0" smtClean="0">
              <a:solidFill>
                <a:srgbClr val="444444"/>
              </a:solidFill>
              <a:effectLst/>
              <a:latin typeface="Georgia" panose="02040502050405020303" pitchFamily="18" charset="0"/>
            </a:endParaRPr>
          </a:p>
          <a:p>
            <a:r>
              <a:rPr lang="en-US" b="0" i="0" dirty="0" smtClean="0">
                <a:solidFill>
                  <a:srgbClr val="444444"/>
                </a:solidFill>
                <a:effectLst/>
                <a:latin typeface="Georgia" panose="02040502050405020303" pitchFamily="18" charset="0"/>
              </a:rPr>
              <a:t>It </a:t>
            </a:r>
            <a:r>
              <a:rPr lang="en-US" b="0" i="0" dirty="0">
                <a:solidFill>
                  <a:srgbClr val="444444"/>
                </a:solidFill>
                <a:effectLst/>
                <a:latin typeface="Georgia" panose="02040502050405020303" pitchFamily="18" charset="0"/>
              </a:rPr>
              <a:t>is often used in text categorization</a:t>
            </a:r>
            <a:r>
              <a:rPr lang="en-US" b="0" i="0" dirty="0" smtClean="0">
                <a:solidFill>
                  <a:srgbClr val="444444"/>
                </a:solidFill>
                <a:effectLst/>
                <a:latin typeface="Georgia" panose="02040502050405020303" pitchFamily="18" charset="0"/>
              </a:rPr>
              <a:t>.</a:t>
            </a:r>
          </a:p>
          <a:p>
            <a:r>
              <a:rPr lang="en-US" b="0" i="0" dirty="0" smtClean="0">
                <a:solidFill>
                  <a:srgbClr val="444444"/>
                </a:solidFill>
                <a:effectLst/>
                <a:latin typeface="Georgia" panose="02040502050405020303" pitchFamily="18" charset="0"/>
              </a:rPr>
              <a:t> </a:t>
            </a:r>
            <a:r>
              <a:rPr lang="en-US" b="0" i="0" dirty="0">
                <a:solidFill>
                  <a:srgbClr val="444444"/>
                </a:solidFill>
                <a:effectLst/>
                <a:latin typeface="Georgia" panose="02040502050405020303" pitchFamily="18" charset="0"/>
              </a:rPr>
              <a:t>The splines kernel also performs well in regression problems. Equation is:</a:t>
            </a:r>
            <a:endParaRPr lang="en-IN" dirty="0"/>
          </a:p>
        </p:txBody>
      </p:sp>
      <p:pic>
        <p:nvPicPr>
          <p:cNvPr id="80898" name="Picture 2" descr="Linear splines kernel equation in one-dimension">
            <a:extLst>
              <a:ext uri="{FF2B5EF4-FFF2-40B4-BE49-F238E27FC236}">
                <a16:creationId xmlns="" xmlns:a16="http://schemas.microsoft.com/office/drawing/2014/main" id="{B52B383E-054E-4397-84A5-4970A6629A5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4724400"/>
            <a:ext cx="8610600" cy="609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5015137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13CA0EFB-7803-4834-AA45-7B1895601295}" type="datetime1">
              <a:rPr lang="zh-CN" altLang="en-US"/>
              <a:pPr/>
              <a:t>2024/5/6</a:t>
            </a:fld>
            <a:endParaRPr lang="en-US" altLang="zh-CN"/>
          </a:p>
        </p:txBody>
      </p:sp>
      <p:sp>
        <p:nvSpPr>
          <p:cNvPr id="10" name="Slide Number Placeholder 4"/>
          <p:cNvSpPr>
            <a:spLocks noGrp="1"/>
          </p:cNvSpPr>
          <p:nvPr>
            <p:ph type="sldNum" sz="quarter" idx="11"/>
          </p:nvPr>
        </p:nvSpPr>
        <p:spPr/>
        <p:txBody>
          <a:bodyPr/>
          <a:lstStyle/>
          <a:p>
            <a:fld id="{F6F9E9E1-E5B3-429A-B973-EA8FE37B49DD}" type="slidenum">
              <a:rPr lang="zh-CN" altLang="en-US"/>
              <a:pPr/>
              <a:t>225</a:t>
            </a:fld>
            <a:endParaRPr lang="en-US" altLang="zh-CN"/>
          </a:p>
        </p:txBody>
      </p:sp>
      <p:sp>
        <p:nvSpPr>
          <p:cNvPr id="224258" name="Rectangle 2"/>
          <p:cNvSpPr>
            <a:spLocks noGrp="1" noChangeArrowheads="1"/>
          </p:cNvSpPr>
          <p:nvPr>
            <p:ph type="title"/>
          </p:nvPr>
        </p:nvSpPr>
        <p:spPr/>
        <p:txBody>
          <a:bodyPr/>
          <a:lstStyle/>
          <a:p>
            <a:r>
              <a:rPr lang="en-US" altLang="zh-CN">
                <a:ea typeface="宋体" pitchFamily="2" charset="-122"/>
              </a:rPr>
              <a:t>The Kernel Trick</a:t>
            </a:r>
          </a:p>
        </p:txBody>
      </p:sp>
      <p:sp>
        <p:nvSpPr>
          <p:cNvPr id="224259" name="Rectangle 3"/>
          <p:cNvSpPr>
            <a:spLocks noGrp="1" noChangeArrowheads="1"/>
          </p:cNvSpPr>
          <p:nvPr>
            <p:ph type="body" idx="1"/>
          </p:nvPr>
        </p:nvSpPr>
        <p:spPr/>
        <p:txBody>
          <a:bodyPr>
            <a:normAutofit fontScale="92500" lnSpcReduction="10000"/>
          </a:bodyPr>
          <a:lstStyle/>
          <a:p>
            <a:r>
              <a:rPr lang="en-US" altLang="zh-CN" dirty="0">
                <a:ea typeface="宋体" pitchFamily="2" charset="-122"/>
              </a:rPr>
              <a:t>Recall the SVM optimization problem</a:t>
            </a: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The data points only appear as</a:t>
            </a:r>
            <a:r>
              <a:rPr lang="en-US" altLang="zh-CN" dirty="0">
                <a:solidFill>
                  <a:schemeClr val="hlink"/>
                </a:solidFill>
                <a:ea typeface="宋体" pitchFamily="2" charset="-122"/>
              </a:rPr>
              <a:t> inner product</a:t>
            </a:r>
          </a:p>
          <a:p>
            <a:r>
              <a:rPr lang="en-US" altLang="zh-CN" dirty="0">
                <a:ea typeface="宋体" pitchFamily="2" charset="-122"/>
              </a:rPr>
              <a:t>As long as we can calculate the inner product in the feature space, we do not need the mapping explicitly</a:t>
            </a:r>
          </a:p>
          <a:p>
            <a:r>
              <a:rPr lang="en-US" altLang="zh-CN" dirty="0">
                <a:ea typeface="宋体" pitchFamily="2" charset="-122"/>
              </a:rPr>
              <a:t>Many common geometric operations (angles, distances) can be expressed by inner products</a:t>
            </a:r>
          </a:p>
          <a:p>
            <a:r>
              <a:rPr lang="en-US" altLang="zh-CN" dirty="0">
                <a:ea typeface="宋体" pitchFamily="2" charset="-122"/>
              </a:rPr>
              <a:t>Define the kernel function </a:t>
            </a:r>
            <a:r>
              <a:rPr lang="en-US" altLang="zh-CN" i="1" dirty="0">
                <a:ea typeface="宋体" pitchFamily="2" charset="-122"/>
              </a:rPr>
              <a:t>K</a:t>
            </a:r>
            <a:r>
              <a:rPr lang="en-US" altLang="zh-CN" dirty="0">
                <a:ea typeface="宋体" pitchFamily="2" charset="-122"/>
              </a:rPr>
              <a:t>  by</a:t>
            </a:r>
          </a:p>
        </p:txBody>
      </p:sp>
      <p:pic>
        <p:nvPicPr>
          <p:cNvPr id="224260" name="Picture 4" descr="txp_fig"/>
          <p:cNvPicPr>
            <a:picLocks noChangeAspect="1" noChangeArrowheads="1"/>
          </p:cNvPicPr>
          <p:nvPr>
            <p:custDataLst>
              <p:tags r:id="rId1"/>
            </p:custDataLst>
          </p:nvPr>
        </p:nvPicPr>
        <p:blipFill>
          <a:blip r:embed="rId6" cstate="print"/>
          <a:srcRect/>
          <a:stretch>
            <a:fillRect/>
          </a:stretch>
        </p:blipFill>
        <p:spPr bwMode="auto">
          <a:xfrm>
            <a:off x="1066800" y="2438400"/>
            <a:ext cx="6381750" cy="815975"/>
          </a:xfrm>
          <a:prstGeom prst="rect">
            <a:avLst/>
          </a:prstGeom>
          <a:noFill/>
          <a:ln w="9525">
            <a:noFill/>
            <a:miter lim="800000"/>
            <a:headEnd/>
            <a:tailEnd/>
          </a:ln>
          <a:effectLst/>
        </p:spPr>
      </p:pic>
      <p:pic>
        <p:nvPicPr>
          <p:cNvPr id="224261" name="Picture 5" descr="txp_fig"/>
          <p:cNvPicPr>
            <a:picLocks noChangeAspect="1" noChangeArrowheads="1"/>
          </p:cNvPicPr>
          <p:nvPr>
            <p:custDataLst>
              <p:tags r:id="rId2"/>
            </p:custDataLst>
          </p:nvPr>
        </p:nvPicPr>
        <p:blipFill>
          <a:blip r:embed="rId7" cstate="print"/>
          <a:srcRect/>
          <a:stretch>
            <a:fillRect/>
          </a:stretch>
        </p:blipFill>
        <p:spPr bwMode="auto">
          <a:xfrm>
            <a:off x="1219200" y="3276600"/>
            <a:ext cx="4811712" cy="766762"/>
          </a:xfrm>
          <a:prstGeom prst="rect">
            <a:avLst/>
          </a:prstGeom>
          <a:noFill/>
          <a:ln w="9525">
            <a:noFill/>
            <a:miter lim="800000"/>
            <a:headEnd/>
            <a:tailEnd/>
          </a:ln>
          <a:effectLst/>
        </p:spPr>
      </p:pic>
      <p:sp>
        <p:nvSpPr>
          <p:cNvPr id="224262" name="Oval 6"/>
          <p:cNvSpPr>
            <a:spLocks noChangeArrowheads="1"/>
          </p:cNvSpPr>
          <p:nvPr/>
        </p:nvSpPr>
        <p:spPr bwMode="auto">
          <a:xfrm>
            <a:off x="6705600" y="2514600"/>
            <a:ext cx="838200" cy="685800"/>
          </a:xfrm>
          <a:prstGeom prst="ellipse">
            <a:avLst/>
          </a:prstGeom>
          <a:noFill/>
          <a:ln w="9525">
            <a:solidFill>
              <a:schemeClr val="hlink"/>
            </a:solidFill>
            <a:miter lim="800000"/>
            <a:headEnd/>
            <a:tailEnd/>
          </a:ln>
          <a:effectLst/>
        </p:spPr>
        <p:txBody>
          <a:bodyPr wrap="none" anchor="ctr"/>
          <a:lstStyle/>
          <a:p>
            <a:endParaRPr lang="en-US"/>
          </a:p>
        </p:txBody>
      </p:sp>
      <p:sp>
        <p:nvSpPr>
          <p:cNvPr id="224263" name="Line 7"/>
          <p:cNvSpPr>
            <a:spLocks noChangeShapeType="1"/>
          </p:cNvSpPr>
          <p:nvPr/>
        </p:nvSpPr>
        <p:spPr bwMode="auto">
          <a:xfrm flipV="1">
            <a:off x="6324600" y="3200400"/>
            <a:ext cx="609600" cy="990600"/>
          </a:xfrm>
          <a:prstGeom prst="line">
            <a:avLst/>
          </a:prstGeom>
          <a:noFill/>
          <a:ln w="9525">
            <a:solidFill>
              <a:schemeClr val="tx1"/>
            </a:solidFill>
            <a:miter lim="800000"/>
            <a:headEnd/>
            <a:tailEnd type="triangle" w="med" len="med"/>
          </a:ln>
          <a:effectLst/>
        </p:spPr>
        <p:txBody>
          <a:bodyPr wrap="none"/>
          <a:lstStyle/>
          <a:p>
            <a:endParaRPr lang="en-US"/>
          </a:p>
        </p:txBody>
      </p:sp>
      <p:pic>
        <p:nvPicPr>
          <p:cNvPr id="224264" name="Picture 8" descr="txp_fig"/>
          <p:cNvPicPr>
            <a:picLocks noChangeAspect="1" noChangeArrowheads="1"/>
          </p:cNvPicPr>
          <p:nvPr>
            <p:custDataLst>
              <p:tags r:id="rId3"/>
            </p:custDataLst>
          </p:nvPr>
        </p:nvPicPr>
        <p:blipFill>
          <a:blip r:embed="rId8" cstate="print"/>
          <a:srcRect/>
          <a:stretch>
            <a:fillRect/>
          </a:stretch>
        </p:blipFill>
        <p:spPr bwMode="auto">
          <a:xfrm>
            <a:off x="3352800" y="6249987"/>
            <a:ext cx="4584700" cy="531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457200" y="228600"/>
            <a:ext cx="8229600" cy="1143000"/>
          </a:xfrm>
        </p:spPr>
        <p:txBody>
          <a:bodyPr/>
          <a:lstStyle/>
          <a:p>
            <a:r>
              <a:rPr lang="en-US" dirty="0"/>
              <a:t>The kernel trick</a:t>
            </a:r>
          </a:p>
        </p:txBody>
      </p:sp>
      <p:sp>
        <p:nvSpPr>
          <p:cNvPr id="349187" name="Rectangle 3"/>
          <p:cNvSpPr>
            <a:spLocks noGrp="1" noChangeArrowheads="1"/>
          </p:cNvSpPr>
          <p:nvPr>
            <p:ph type="body" sz="half" idx="1"/>
          </p:nvPr>
        </p:nvSpPr>
        <p:spPr>
          <a:xfrm>
            <a:off x="457200" y="1341438"/>
            <a:ext cx="4038600" cy="4525962"/>
          </a:xfrm>
        </p:spPr>
        <p:txBody>
          <a:bodyPr/>
          <a:lstStyle/>
          <a:p>
            <a:r>
              <a:rPr lang="en-US" sz="2400" dirty="0"/>
              <a:t>For many mappings from a low-D space to a high-D space, there is a simple operation on two vectors in the low-D space that can be used to compute the scalar product of their two images in the high-D space.</a:t>
            </a:r>
          </a:p>
        </p:txBody>
      </p:sp>
      <p:sp>
        <p:nvSpPr>
          <p:cNvPr id="349188" name="Rectangle 4"/>
          <p:cNvSpPr>
            <a:spLocks noChangeArrowheads="1"/>
          </p:cNvSpPr>
          <p:nvPr/>
        </p:nvSpPr>
        <p:spPr bwMode="auto">
          <a:xfrm>
            <a:off x="6011863" y="1773238"/>
            <a:ext cx="1763712" cy="1331912"/>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349189" name="Rectangle 5"/>
          <p:cNvSpPr>
            <a:spLocks noChangeArrowheads="1"/>
          </p:cNvSpPr>
          <p:nvPr/>
        </p:nvSpPr>
        <p:spPr bwMode="auto">
          <a:xfrm>
            <a:off x="5111750" y="4113213"/>
            <a:ext cx="3636963" cy="2016125"/>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49190" name="Object 6"/>
          <p:cNvGraphicFramePr>
            <a:graphicFrameLocks noChangeAspect="1"/>
          </p:cNvGraphicFramePr>
          <p:nvPr/>
        </p:nvGraphicFramePr>
        <p:xfrm>
          <a:off x="647700" y="4724400"/>
          <a:ext cx="3636963" cy="596900"/>
        </p:xfrm>
        <a:graphic>
          <a:graphicData uri="http://schemas.openxmlformats.org/presentationml/2006/ole">
            <p:oleObj spid="_x0000_s71718" name="Equation" r:id="rId3" imgW="37185600" imgH="6096000" progId="Equation.3">
              <p:embed/>
            </p:oleObj>
          </a:graphicData>
        </a:graphic>
      </p:graphicFrame>
      <p:sp>
        <p:nvSpPr>
          <p:cNvPr id="349191" name="AutoShape 7"/>
          <p:cNvSpPr>
            <a:spLocks noChangeArrowheads="1"/>
          </p:cNvSpPr>
          <p:nvPr/>
        </p:nvSpPr>
        <p:spPr bwMode="auto">
          <a:xfrm>
            <a:off x="6408738" y="3321050"/>
            <a:ext cx="971550" cy="612775"/>
          </a:xfrm>
          <a:prstGeom prst="downArrow">
            <a:avLst>
              <a:gd name="adj1" fmla="val 50000"/>
              <a:gd name="adj2" fmla="val 25000"/>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49192" name="Object 8"/>
          <p:cNvGraphicFramePr>
            <a:graphicFrameLocks noChangeAspect="1"/>
          </p:cNvGraphicFramePr>
          <p:nvPr/>
        </p:nvGraphicFramePr>
        <p:xfrm>
          <a:off x="6734175" y="3321050"/>
          <a:ext cx="358775" cy="576263"/>
        </p:xfrm>
        <a:graphic>
          <a:graphicData uri="http://schemas.openxmlformats.org/presentationml/2006/ole">
            <p:oleObj spid="_x0000_s71719" name="Equation" r:id="rId4" imgW="3048000" imgH="4876800" progId="Equation.3">
              <p:embed/>
            </p:oleObj>
          </a:graphicData>
        </a:graphic>
      </p:graphicFrame>
      <p:sp>
        <p:nvSpPr>
          <p:cNvPr id="349193" name="Oval 9"/>
          <p:cNvSpPr>
            <a:spLocks noChangeArrowheads="1"/>
          </p:cNvSpPr>
          <p:nvPr/>
        </p:nvSpPr>
        <p:spPr bwMode="auto">
          <a:xfrm>
            <a:off x="6408738" y="2420938"/>
            <a:ext cx="71437" cy="71437"/>
          </a:xfrm>
          <a:prstGeom prst="ellipse">
            <a:avLst/>
          </a:prstGeom>
          <a:solidFill>
            <a:srgbClr val="FF0000"/>
          </a:solidFill>
          <a:ln w="9525">
            <a:solidFill>
              <a:srgbClr val="FF0000"/>
            </a:solidFill>
            <a:round/>
            <a:headEnd/>
            <a:tailEnd/>
          </a:ln>
          <a:effectLst/>
        </p:spPr>
        <p:txBody>
          <a:bodyPr wrap="none" anchor="ctr"/>
          <a:lstStyle/>
          <a:p>
            <a:endParaRPr lang="en-US"/>
          </a:p>
        </p:txBody>
      </p:sp>
      <p:sp>
        <p:nvSpPr>
          <p:cNvPr id="349194" name="Oval 10"/>
          <p:cNvSpPr>
            <a:spLocks noChangeArrowheads="1"/>
          </p:cNvSpPr>
          <p:nvPr/>
        </p:nvSpPr>
        <p:spPr bwMode="auto">
          <a:xfrm>
            <a:off x="6229350" y="5481638"/>
            <a:ext cx="71438" cy="71437"/>
          </a:xfrm>
          <a:prstGeom prst="ellipse">
            <a:avLst/>
          </a:prstGeom>
          <a:solidFill>
            <a:srgbClr val="FF0000"/>
          </a:solidFill>
          <a:ln w="9525">
            <a:solidFill>
              <a:srgbClr val="FF0000"/>
            </a:solidFill>
            <a:round/>
            <a:headEnd/>
            <a:tailEnd/>
          </a:ln>
          <a:effectLst/>
        </p:spPr>
        <p:txBody>
          <a:bodyPr wrap="none" anchor="ctr"/>
          <a:lstStyle/>
          <a:p>
            <a:endParaRPr lang="en-US"/>
          </a:p>
        </p:txBody>
      </p:sp>
      <p:sp>
        <p:nvSpPr>
          <p:cNvPr id="349195" name="Oval 11"/>
          <p:cNvSpPr>
            <a:spLocks noChangeArrowheads="1"/>
          </p:cNvSpPr>
          <p:nvPr/>
        </p:nvSpPr>
        <p:spPr bwMode="auto">
          <a:xfrm>
            <a:off x="6767513" y="2601913"/>
            <a:ext cx="71437" cy="71437"/>
          </a:xfrm>
          <a:prstGeom prst="ellipse">
            <a:avLst/>
          </a:prstGeom>
          <a:solidFill>
            <a:srgbClr val="3333CC"/>
          </a:solidFill>
          <a:ln w="9525">
            <a:solidFill>
              <a:srgbClr val="3333CC"/>
            </a:solidFill>
            <a:round/>
            <a:headEnd/>
            <a:tailEnd/>
          </a:ln>
          <a:effectLst/>
        </p:spPr>
        <p:txBody>
          <a:bodyPr wrap="none" anchor="ctr"/>
          <a:lstStyle/>
          <a:p>
            <a:endParaRPr lang="en-US"/>
          </a:p>
        </p:txBody>
      </p:sp>
      <p:sp>
        <p:nvSpPr>
          <p:cNvPr id="349196" name="Oval 12"/>
          <p:cNvSpPr>
            <a:spLocks noChangeArrowheads="1"/>
          </p:cNvSpPr>
          <p:nvPr/>
        </p:nvSpPr>
        <p:spPr bwMode="auto">
          <a:xfrm>
            <a:off x="7308850" y="5084763"/>
            <a:ext cx="71438" cy="71437"/>
          </a:xfrm>
          <a:prstGeom prst="ellipse">
            <a:avLst/>
          </a:prstGeom>
          <a:solidFill>
            <a:srgbClr val="3333CC"/>
          </a:solidFill>
          <a:ln w="9525">
            <a:solidFill>
              <a:srgbClr val="3333CC"/>
            </a:solidFill>
            <a:round/>
            <a:headEnd/>
            <a:tailEnd/>
          </a:ln>
          <a:effectLst/>
        </p:spPr>
        <p:txBody>
          <a:bodyPr wrap="none" anchor="ctr"/>
          <a:lstStyle/>
          <a:p>
            <a:endParaRPr lang="en-US"/>
          </a:p>
        </p:txBody>
      </p:sp>
      <p:sp>
        <p:nvSpPr>
          <p:cNvPr id="349197" name="Text Box 13"/>
          <p:cNvSpPr txBox="1">
            <a:spLocks noChangeArrowheads="1"/>
          </p:cNvSpPr>
          <p:nvPr/>
        </p:nvSpPr>
        <p:spPr bwMode="auto">
          <a:xfrm>
            <a:off x="6335713" y="1773238"/>
            <a:ext cx="936625" cy="396875"/>
          </a:xfrm>
          <a:prstGeom prst="rect">
            <a:avLst/>
          </a:prstGeom>
          <a:noFill/>
          <a:ln w="9525">
            <a:noFill/>
            <a:miter lim="800000"/>
            <a:headEnd/>
            <a:tailEnd/>
          </a:ln>
          <a:effectLst/>
        </p:spPr>
        <p:txBody>
          <a:bodyPr>
            <a:spAutoFit/>
          </a:bodyPr>
          <a:lstStyle/>
          <a:p>
            <a:pPr>
              <a:spcBef>
                <a:spcPct val="50000"/>
              </a:spcBef>
            </a:pPr>
            <a:r>
              <a:rPr lang="en-US" sz="2000"/>
              <a:t>Low-D</a:t>
            </a:r>
          </a:p>
        </p:txBody>
      </p:sp>
      <p:sp>
        <p:nvSpPr>
          <p:cNvPr id="349198" name="Text Box 14"/>
          <p:cNvSpPr txBox="1">
            <a:spLocks noChangeArrowheads="1"/>
          </p:cNvSpPr>
          <p:nvPr/>
        </p:nvSpPr>
        <p:spPr bwMode="auto">
          <a:xfrm>
            <a:off x="5184775" y="4148138"/>
            <a:ext cx="1116013" cy="396875"/>
          </a:xfrm>
          <a:prstGeom prst="rect">
            <a:avLst/>
          </a:prstGeom>
          <a:noFill/>
          <a:ln w="9525">
            <a:noFill/>
            <a:miter lim="800000"/>
            <a:headEnd/>
            <a:tailEnd/>
          </a:ln>
          <a:effectLst/>
        </p:spPr>
        <p:txBody>
          <a:bodyPr>
            <a:spAutoFit/>
          </a:bodyPr>
          <a:lstStyle/>
          <a:p>
            <a:pPr>
              <a:spcBef>
                <a:spcPct val="50000"/>
              </a:spcBef>
            </a:pPr>
            <a:r>
              <a:rPr lang="en-US" sz="2000"/>
              <a:t>High-D</a:t>
            </a:r>
          </a:p>
        </p:txBody>
      </p:sp>
      <p:sp>
        <p:nvSpPr>
          <p:cNvPr id="349199" name="Text Box 15"/>
          <p:cNvSpPr txBox="1">
            <a:spLocks noChangeArrowheads="1"/>
          </p:cNvSpPr>
          <p:nvPr/>
        </p:nvSpPr>
        <p:spPr bwMode="auto">
          <a:xfrm>
            <a:off x="2482850" y="5697538"/>
            <a:ext cx="2160588" cy="1006475"/>
          </a:xfrm>
          <a:prstGeom prst="rect">
            <a:avLst/>
          </a:prstGeom>
          <a:noFill/>
          <a:ln w="9525">
            <a:noFill/>
            <a:miter lim="800000"/>
            <a:headEnd/>
            <a:tailEnd/>
          </a:ln>
          <a:effectLst/>
        </p:spPr>
        <p:txBody>
          <a:bodyPr>
            <a:spAutoFit/>
          </a:bodyPr>
          <a:lstStyle/>
          <a:p>
            <a:pPr>
              <a:spcBef>
                <a:spcPct val="50000"/>
              </a:spcBef>
            </a:pPr>
            <a:r>
              <a:rPr lang="en-US" sz="2000">
                <a:solidFill>
                  <a:srgbClr val="3333CC"/>
                </a:solidFill>
              </a:rPr>
              <a:t>doing the scalar product in the obvious way</a:t>
            </a:r>
          </a:p>
        </p:txBody>
      </p:sp>
      <p:sp>
        <p:nvSpPr>
          <p:cNvPr id="349200" name="AutoShape 16"/>
          <p:cNvSpPr>
            <a:spLocks noChangeArrowheads="1"/>
          </p:cNvSpPr>
          <p:nvPr/>
        </p:nvSpPr>
        <p:spPr bwMode="auto">
          <a:xfrm>
            <a:off x="3276600" y="5408613"/>
            <a:ext cx="142875" cy="252412"/>
          </a:xfrm>
          <a:prstGeom prst="upArrow">
            <a:avLst>
              <a:gd name="adj1" fmla="val 50000"/>
              <a:gd name="adj2" fmla="val 44167"/>
            </a:avLst>
          </a:prstGeom>
          <a:solidFill>
            <a:srgbClr val="3333CC"/>
          </a:solidFill>
          <a:ln w="9525">
            <a:solidFill>
              <a:srgbClr val="3333CC"/>
            </a:solidFill>
            <a:miter lim="800000"/>
            <a:headEnd/>
            <a:tailEnd/>
          </a:ln>
          <a:effectLst/>
        </p:spPr>
        <p:txBody>
          <a:bodyPr wrap="none" anchor="ctr"/>
          <a:lstStyle/>
          <a:p>
            <a:endParaRPr lang="en-US"/>
          </a:p>
        </p:txBody>
      </p:sp>
      <p:sp>
        <p:nvSpPr>
          <p:cNvPr id="349201" name="Text Box 17"/>
          <p:cNvSpPr txBox="1">
            <a:spLocks noChangeArrowheads="1"/>
          </p:cNvSpPr>
          <p:nvPr/>
        </p:nvSpPr>
        <p:spPr bwMode="auto">
          <a:xfrm>
            <a:off x="576263" y="5734050"/>
            <a:ext cx="1439862" cy="1006475"/>
          </a:xfrm>
          <a:prstGeom prst="rect">
            <a:avLst/>
          </a:prstGeom>
          <a:noFill/>
          <a:ln w="9525">
            <a:noFill/>
            <a:miter lim="800000"/>
            <a:headEnd/>
            <a:tailEnd/>
          </a:ln>
          <a:effectLst/>
        </p:spPr>
        <p:txBody>
          <a:bodyPr>
            <a:spAutoFit/>
          </a:bodyPr>
          <a:lstStyle/>
          <a:p>
            <a:pPr>
              <a:spcBef>
                <a:spcPct val="50000"/>
              </a:spcBef>
            </a:pPr>
            <a:r>
              <a:rPr lang="en-US" sz="2000">
                <a:solidFill>
                  <a:srgbClr val="3333CC"/>
                </a:solidFill>
              </a:rPr>
              <a:t>Letting the kernel do the work</a:t>
            </a:r>
          </a:p>
        </p:txBody>
      </p:sp>
      <p:sp>
        <p:nvSpPr>
          <p:cNvPr id="349202" name="AutoShape 18"/>
          <p:cNvSpPr>
            <a:spLocks noChangeArrowheads="1"/>
          </p:cNvSpPr>
          <p:nvPr/>
        </p:nvSpPr>
        <p:spPr bwMode="auto">
          <a:xfrm>
            <a:off x="1260475" y="5408613"/>
            <a:ext cx="142875" cy="252412"/>
          </a:xfrm>
          <a:prstGeom prst="upArrow">
            <a:avLst>
              <a:gd name="adj1" fmla="val 50000"/>
              <a:gd name="adj2" fmla="val 44167"/>
            </a:avLst>
          </a:prstGeom>
          <a:solidFill>
            <a:srgbClr val="3333CC"/>
          </a:solidFill>
          <a:ln w="9525">
            <a:solidFill>
              <a:srgbClr val="3333CC"/>
            </a:solidFill>
            <a:miter lim="800000"/>
            <a:headEnd/>
            <a:tailEnd/>
          </a:ln>
          <a:effectLst/>
        </p:spPr>
        <p:txBody>
          <a:bodyPr wrap="none" anchor="ctr"/>
          <a:lstStyle/>
          <a:p>
            <a:endParaRPr lang="en-US"/>
          </a:p>
        </p:txBody>
      </p:sp>
      <p:graphicFrame>
        <p:nvGraphicFramePr>
          <p:cNvPr id="349203" name="Object 19"/>
          <p:cNvGraphicFramePr>
            <a:graphicFrameLocks noChangeAspect="1"/>
          </p:cNvGraphicFramePr>
          <p:nvPr/>
        </p:nvGraphicFramePr>
        <p:xfrm>
          <a:off x="6840538" y="2384425"/>
          <a:ext cx="450850" cy="539750"/>
        </p:xfrm>
        <a:graphic>
          <a:graphicData uri="http://schemas.openxmlformats.org/presentationml/2006/ole">
            <p:oleObj spid="_x0000_s71720" name="Equation" r:id="rId5" imgW="4572000" imgH="5486400" progId="Equation.3">
              <p:embed/>
            </p:oleObj>
          </a:graphicData>
        </a:graphic>
      </p:graphicFrame>
      <p:graphicFrame>
        <p:nvGraphicFramePr>
          <p:cNvPr id="349204" name="Object 20"/>
          <p:cNvGraphicFramePr>
            <a:graphicFrameLocks noChangeAspect="1"/>
          </p:cNvGraphicFramePr>
          <p:nvPr/>
        </p:nvGraphicFramePr>
        <p:xfrm>
          <a:off x="7272338" y="5010150"/>
          <a:ext cx="952500" cy="614363"/>
        </p:xfrm>
        <a:graphic>
          <a:graphicData uri="http://schemas.openxmlformats.org/presentationml/2006/ole">
            <p:oleObj spid="_x0000_s71721" name="Equation" r:id="rId6" imgW="9448800" imgH="6096000" progId="Equation.3">
              <p:embed/>
            </p:oleObj>
          </a:graphicData>
        </a:graphic>
      </p:graphicFrame>
      <p:graphicFrame>
        <p:nvGraphicFramePr>
          <p:cNvPr id="349205" name="Object 21"/>
          <p:cNvGraphicFramePr>
            <a:graphicFrameLocks noChangeAspect="1"/>
          </p:cNvGraphicFramePr>
          <p:nvPr/>
        </p:nvGraphicFramePr>
        <p:xfrm>
          <a:off x="5795963" y="5407025"/>
          <a:ext cx="952500" cy="614363"/>
        </p:xfrm>
        <a:graphic>
          <a:graphicData uri="http://schemas.openxmlformats.org/presentationml/2006/ole">
            <p:oleObj spid="_x0000_s71722" name="Equation" r:id="rId7" imgW="9448800" imgH="6096000" progId="Equation.3">
              <p:embed/>
            </p:oleObj>
          </a:graphicData>
        </a:graphic>
      </p:graphicFrame>
      <p:graphicFrame>
        <p:nvGraphicFramePr>
          <p:cNvPr id="349206" name="Object 22"/>
          <p:cNvGraphicFramePr>
            <a:graphicFrameLocks noChangeAspect="1"/>
          </p:cNvGraphicFramePr>
          <p:nvPr/>
        </p:nvGraphicFramePr>
        <p:xfrm>
          <a:off x="6084888" y="2097088"/>
          <a:ext cx="455612" cy="546100"/>
        </p:xfrm>
        <a:graphic>
          <a:graphicData uri="http://schemas.openxmlformats.org/presentationml/2006/ole">
            <p:oleObj spid="_x0000_s71723" name="Equation" r:id="rId8" imgW="4572000" imgH="5486400" progId="Equation.3">
              <p:embed/>
            </p:oleObj>
          </a:graphicData>
        </a:graphic>
      </p:graphicFrame>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A3A516C0-5FAB-497C-8570-C846AB158956}" type="datetime1">
              <a:rPr lang="zh-CN" altLang="en-US"/>
              <a:pPr/>
              <a:t>2024/5/6</a:t>
            </a:fld>
            <a:endParaRPr lang="en-US" altLang="zh-CN"/>
          </a:p>
        </p:txBody>
      </p:sp>
      <p:sp>
        <p:nvSpPr>
          <p:cNvPr id="8" name="Slide Number Placeholder 4"/>
          <p:cNvSpPr>
            <a:spLocks noGrp="1"/>
          </p:cNvSpPr>
          <p:nvPr>
            <p:ph type="sldNum" sz="quarter" idx="11"/>
          </p:nvPr>
        </p:nvSpPr>
        <p:spPr/>
        <p:txBody>
          <a:bodyPr/>
          <a:lstStyle/>
          <a:p>
            <a:fld id="{C563A349-5A1C-4041-9FF0-B06FBDC288EF}" type="slidenum">
              <a:rPr lang="zh-CN" altLang="en-US"/>
              <a:pPr/>
              <a:t>227</a:t>
            </a:fld>
            <a:endParaRPr lang="en-US" altLang="zh-CN"/>
          </a:p>
        </p:txBody>
      </p:sp>
      <p:sp>
        <p:nvSpPr>
          <p:cNvPr id="225282" name="Rectangle 2"/>
          <p:cNvSpPr>
            <a:spLocks noGrp="1" noChangeArrowheads="1"/>
          </p:cNvSpPr>
          <p:nvPr>
            <p:ph type="title"/>
          </p:nvPr>
        </p:nvSpPr>
        <p:spPr>
          <a:xfrm>
            <a:off x="381000" y="304800"/>
            <a:ext cx="8229600" cy="1143000"/>
          </a:xfrm>
        </p:spPr>
        <p:txBody>
          <a:bodyPr>
            <a:normAutofit/>
          </a:bodyPr>
          <a:lstStyle/>
          <a:p>
            <a:r>
              <a:rPr lang="en-US" altLang="zh-CN" sz="3600" dirty="0">
                <a:ea typeface="宋体" pitchFamily="2" charset="-122"/>
              </a:rPr>
              <a:t>An Example for </a:t>
            </a:r>
            <a:r>
              <a:rPr lang="en-US" altLang="zh-CN" sz="3600" dirty="0">
                <a:latin typeface="Symbol" pitchFamily="18" charset="2"/>
                <a:ea typeface="宋体" pitchFamily="2" charset="-122"/>
              </a:rPr>
              <a:t>f</a:t>
            </a:r>
            <a:r>
              <a:rPr lang="en-US" altLang="zh-CN" sz="3600" dirty="0">
                <a:ea typeface="宋体" pitchFamily="2" charset="-122"/>
              </a:rPr>
              <a:t>(.) and K(.,.)</a:t>
            </a:r>
          </a:p>
        </p:txBody>
      </p:sp>
      <p:sp>
        <p:nvSpPr>
          <p:cNvPr id="225283" name="Rectangle 3"/>
          <p:cNvSpPr>
            <a:spLocks noGrp="1" noChangeArrowheads="1"/>
          </p:cNvSpPr>
          <p:nvPr>
            <p:ph type="body" idx="1"/>
          </p:nvPr>
        </p:nvSpPr>
        <p:spPr/>
        <p:txBody>
          <a:bodyPr>
            <a:normAutofit fontScale="92500" lnSpcReduction="20000"/>
          </a:bodyPr>
          <a:lstStyle/>
          <a:p>
            <a:r>
              <a:rPr lang="en-US" altLang="zh-CN">
                <a:ea typeface="宋体" pitchFamily="2" charset="-122"/>
              </a:rPr>
              <a:t>Suppose </a:t>
            </a:r>
            <a:r>
              <a:rPr lang="en-US" altLang="zh-CN">
                <a:latin typeface="Symbol" pitchFamily="18" charset="2"/>
                <a:ea typeface="宋体" pitchFamily="2" charset="-122"/>
              </a:rPr>
              <a:t>f</a:t>
            </a:r>
            <a:r>
              <a:rPr lang="en-US" altLang="zh-CN">
                <a:ea typeface="宋体" pitchFamily="2" charset="-122"/>
              </a:rPr>
              <a:t>(.) is given as follows</a:t>
            </a:r>
          </a:p>
          <a:p>
            <a:endParaRPr lang="en-US" altLang="zh-CN">
              <a:ea typeface="宋体" pitchFamily="2" charset="-122"/>
            </a:endParaRPr>
          </a:p>
          <a:p>
            <a:endParaRPr lang="en-US" altLang="zh-CN">
              <a:ea typeface="宋体" pitchFamily="2" charset="-122"/>
            </a:endParaRPr>
          </a:p>
          <a:p>
            <a:r>
              <a:rPr lang="en-US" altLang="zh-CN">
                <a:ea typeface="宋体" pitchFamily="2" charset="-122"/>
              </a:rPr>
              <a:t>An inner product in the feature space is</a:t>
            </a:r>
          </a:p>
          <a:p>
            <a:endParaRPr lang="en-US" altLang="zh-CN">
              <a:ea typeface="宋体" pitchFamily="2" charset="-122"/>
            </a:endParaRPr>
          </a:p>
          <a:p>
            <a:endParaRPr lang="en-US" altLang="zh-CN">
              <a:ea typeface="宋体" pitchFamily="2" charset="-122"/>
            </a:endParaRPr>
          </a:p>
          <a:p>
            <a:r>
              <a:rPr lang="en-US" altLang="zh-CN">
                <a:ea typeface="宋体" pitchFamily="2" charset="-122"/>
              </a:rPr>
              <a:t>So, if we define the kernel function as follows, there is no need to carry out </a:t>
            </a:r>
            <a:r>
              <a:rPr lang="en-US" altLang="zh-CN">
                <a:latin typeface="Symbol" pitchFamily="18" charset="2"/>
                <a:ea typeface="宋体" pitchFamily="2" charset="-122"/>
              </a:rPr>
              <a:t>f</a:t>
            </a:r>
            <a:r>
              <a:rPr lang="en-US" altLang="zh-CN">
                <a:ea typeface="宋体" pitchFamily="2" charset="-122"/>
              </a:rPr>
              <a:t>(.) explicitly</a:t>
            </a:r>
          </a:p>
          <a:p>
            <a:endParaRPr lang="en-US" altLang="zh-CN">
              <a:ea typeface="宋体" pitchFamily="2" charset="-122"/>
            </a:endParaRPr>
          </a:p>
          <a:p>
            <a:endParaRPr lang="en-US" altLang="zh-CN">
              <a:ea typeface="宋体" pitchFamily="2" charset="-122"/>
            </a:endParaRPr>
          </a:p>
          <a:p>
            <a:r>
              <a:rPr lang="en-US" altLang="zh-CN">
                <a:ea typeface="宋体" pitchFamily="2" charset="-122"/>
              </a:rPr>
              <a:t>This use of kernel function to avoid carrying out </a:t>
            </a:r>
            <a:r>
              <a:rPr lang="en-US" altLang="zh-CN">
                <a:latin typeface="Symbol" pitchFamily="18" charset="2"/>
                <a:ea typeface="宋体" pitchFamily="2" charset="-122"/>
              </a:rPr>
              <a:t>f</a:t>
            </a:r>
            <a:r>
              <a:rPr lang="en-US" altLang="zh-CN">
                <a:ea typeface="宋体" pitchFamily="2" charset="-122"/>
              </a:rPr>
              <a:t>(.) explicitly is known as the </a:t>
            </a:r>
            <a:r>
              <a:rPr lang="en-US" altLang="zh-CN">
                <a:solidFill>
                  <a:schemeClr val="hlink"/>
                </a:solidFill>
                <a:ea typeface="宋体" pitchFamily="2" charset="-122"/>
              </a:rPr>
              <a:t>kernel trick</a:t>
            </a:r>
          </a:p>
        </p:txBody>
      </p:sp>
      <p:pic>
        <p:nvPicPr>
          <p:cNvPr id="225284" name="Picture 4" descr="txp_fig"/>
          <p:cNvPicPr>
            <a:picLocks noChangeAspect="1" noChangeArrowheads="1"/>
          </p:cNvPicPr>
          <p:nvPr>
            <p:custDataLst>
              <p:tags r:id="rId1"/>
            </p:custDataLst>
          </p:nvPr>
        </p:nvPicPr>
        <p:blipFill>
          <a:blip r:embed="rId6" cstate="print"/>
          <a:srcRect/>
          <a:stretch>
            <a:fillRect/>
          </a:stretch>
        </p:blipFill>
        <p:spPr bwMode="auto">
          <a:xfrm>
            <a:off x="1524000" y="2286000"/>
            <a:ext cx="6553200" cy="515937"/>
          </a:xfrm>
          <a:prstGeom prst="rect">
            <a:avLst/>
          </a:prstGeom>
          <a:noFill/>
          <a:ln w="9525">
            <a:noFill/>
            <a:miter lim="800000"/>
            <a:headEnd/>
            <a:tailEnd/>
          </a:ln>
          <a:effectLst/>
        </p:spPr>
      </p:pic>
      <p:pic>
        <p:nvPicPr>
          <p:cNvPr id="225287" name="Picture 7" descr="txp_fig"/>
          <p:cNvPicPr>
            <a:picLocks noChangeAspect="1" noChangeArrowheads="1"/>
          </p:cNvPicPr>
          <p:nvPr>
            <p:custDataLst>
              <p:tags r:id="rId2"/>
            </p:custDataLst>
          </p:nvPr>
        </p:nvPicPr>
        <p:blipFill>
          <a:blip r:embed="rId7" cstate="print"/>
          <a:srcRect/>
          <a:stretch>
            <a:fillRect/>
          </a:stretch>
        </p:blipFill>
        <p:spPr bwMode="auto">
          <a:xfrm>
            <a:off x="1752600" y="4876800"/>
            <a:ext cx="5911850" cy="468313"/>
          </a:xfrm>
          <a:prstGeom prst="rect">
            <a:avLst/>
          </a:prstGeom>
          <a:noFill/>
          <a:ln w="9525">
            <a:noFill/>
            <a:miter lim="800000"/>
            <a:headEnd/>
            <a:tailEnd/>
          </a:ln>
          <a:effectLst/>
        </p:spPr>
      </p:pic>
      <p:pic>
        <p:nvPicPr>
          <p:cNvPr id="225289" name="Picture 9" descr="txp_fig"/>
          <p:cNvPicPr>
            <a:picLocks noChangeAspect="1" noChangeArrowheads="1"/>
          </p:cNvPicPr>
          <p:nvPr>
            <p:custDataLst>
              <p:tags r:id="rId3"/>
            </p:custDataLst>
          </p:nvPr>
        </p:nvPicPr>
        <p:blipFill>
          <a:blip r:embed="rId8" cstate="print"/>
          <a:srcRect/>
          <a:stretch>
            <a:fillRect/>
          </a:stretch>
        </p:blipFill>
        <p:spPr bwMode="auto">
          <a:xfrm>
            <a:off x="1447800" y="3429000"/>
            <a:ext cx="6705600" cy="5349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5D9989-CD57-4FCD-A866-8D46E742DA99}" type="datetime1">
              <a:rPr lang="zh-CN" altLang="en-US"/>
              <a:pPr/>
              <a:t>2024/5/6</a:t>
            </a:fld>
            <a:endParaRPr lang="en-US" altLang="zh-CN"/>
          </a:p>
        </p:txBody>
      </p:sp>
      <p:sp>
        <p:nvSpPr>
          <p:cNvPr id="5" name="Slide Number Placeholder 4"/>
          <p:cNvSpPr>
            <a:spLocks noGrp="1"/>
          </p:cNvSpPr>
          <p:nvPr>
            <p:ph type="sldNum" sz="quarter" idx="11"/>
          </p:nvPr>
        </p:nvSpPr>
        <p:spPr/>
        <p:txBody>
          <a:bodyPr/>
          <a:lstStyle/>
          <a:p>
            <a:fld id="{348EF7D6-DF62-4E8A-A093-1FFD8217C755}" type="slidenum">
              <a:rPr lang="zh-CN" altLang="en-US"/>
              <a:pPr/>
              <a:t>228</a:t>
            </a:fld>
            <a:endParaRPr lang="en-US" altLang="zh-CN"/>
          </a:p>
        </p:txBody>
      </p:sp>
      <p:sp>
        <p:nvSpPr>
          <p:cNvPr id="265218" name="Rectangle 1026"/>
          <p:cNvSpPr>
            <a:spLocks noGrp="1" noChangeArrowheads="1"/>
          </p:cNvSpPr>
          <p:nvPr>
            <p:ph type="title"/>
          </p:nvPr>
        </p:nvSpPr>
        <p:spPr/>
        <p:txBody>
          <a:bodyPr/>
          <a:lstStyle/>
          <a:p>
            <a:r>
              <a:rPr lang="en-US" altLang="zh-CN">
                <a:ea typeface="宋体" pitchFamily="2" charset="-122"/>
              </a:rPr>
              <a:t>More on Kernel Functions</a:t>
            </a:r>
          </a:p>
        </p:txBody>
      </p:sp>
      <p:sp>
        <p:nvSpPr>
          <p:cNvPr id="265219" name="Rectangle 1027"/>
          <p:cNvSpPr>
            <a:spLocks noGrp="1" noChangeArrowheads="1"/>
          </p:cNvSpPr>
          <p:nvPr>
            <p:ph type="body" idx="1"/>
          </p:nvPr>
        </p:nvSpPr>
        <p:spPr/>
        <p:txBody>
          <a:bodyPr/>
          <a:lstStyle/>
          <a:p>
            <a:r>
              <a:rPr lang="en-US" altLang="zh-CN">
                <a:ea typeface="宋体" pitchFamily="2" charset="-122"/>
              </a:rPr>
              <a:t>Not all similarity measures can be used as kernel function, however</a:t>
            </a:r>
          </a:p>
          <a:p>
            <a:pPr lvl="1"/>
            <a:r>
              <a:rPr lang="en-US" altLang="zh-CN">
                <a:ea typeface="宋体" pitchFamily="2" charset="-122"/>
              </a:rPr>
              <a:t>The kernel function needs to satisfy the </a:t>
            </a:r>
            <a:r>
              <a:rPr lang="en-US" altLang="zh-CN">
                <a:solidFill>
                  <a:schemeClr val="hlink"/>
                </a:solidFill>
                <a:ea typeface="宋体" pitchFamily="2" charset="-122"/>
              </a:rPr>
              <a:t>Mercer function</a:t>
            </a:r>
            <a:r>
              <a:rPr lang="en-US" altLang="zh-CN">
                <a:ea typeface="宋体" pitchFamily="2" charset="-122"/>
              </a:rPr>
              <a:t>, i.e., the function is “positive-definite”</a:t>
            </a:r>
          </a:p>
          <a:p>
            <a:r>
              <a:rPr lang="en-US" altLang="zh-CN">
                <a:ea typeface="宋体" pitchFamily="2" charset="-122"/>
              </a:rPr>
              <a:t>This implies that </a:t>
            </a:r>
          </a:p>
          <a:p>
            <a:pPr lvl="2"/>
            <a:r>
              <a:rPr lang="en-US" altLang="zh-CN">
                <a:solidFill>
                  <a:schemeClr val="hlink"/>
                </a:solidFill>
                <a:ea typeface="宋体" pitchFamily="2" charset="-122"/>
              </a:rPr>
              <a:t>the </a:t>
            </a:r>
            <a:r>
              <a:rPr lang="en-US" altLang="zh-CN" i="1">
                <a:solidFill>
                  <a:schemeClr val="hlink"/>
                </a:solidFill>
                <a:ea typeface="宋体" pitchFamily="2" charset="-122"/>
              </a:rPr>
              <a:t>n</a:t>
            </a:r>
            <a:r>
              <a:rPr lang="en-US" altLang="zh-CN">
                <a:solidFill>
                  <a:schemeClr val="hlink"/>
                </a:solidFill>
                <a:ea typeface="宋体" pitchFamily="2" charset="-122"/>
              </a:rPr>
              <a:t> by </a:t>
            </a:r>
            <a:r>
              <a:rPr lang="en-US" altLang="zh-CN" i="1">
                <a:solidFill>
                  <a:schemeClr val="hlink"/>
                </a:solidFill>
                <a:ea typeface="宋体" pitchFamily="2" charset="-122"/>
              </a:rPr>
              <a:t>n</a:t>
            </a:r>
            <a:r>
              <a:rPr lang="en-US" altLang="zh-CN">
                <a:solidFill>
                  <a:schemeClr val="hlink"/>
                </a:solidFill>
                <a:ea typeface="宋体" pitchFamily="2" charset="-122"/>
              </a:rPr>
              <a:t> kernel matrix, </a:t>
            </a:r>
          </a:p>
          <a:p>
            <a:pPr lvl="2"/>
            <a:r>
              <a:rPr lang="en-US" altLang="zh-CN">
                <a:solidFill>
                  <a:schemeClr val="hlink"/>
                </a:solidFill>
                <a:ea typeface="宋体" pitchFamily="2" charset="-122"/>
              </a:rPr>
              <a:t>in which the (i,j)-th entry is the </a:t>
            </a:r>
            <a:r>
              <a:rPr lang="en-US" altLang="zh-CN" i="1">
                <a:solidFill>
                  <a:schemeClr val="hlink"/>
                </a:solidFill>
                <a:ea typeface="宋体" pitchFamily="2" charset="-122"/>
              </a:rPr>
              <a:t>K</a:t>
            </a:r>
            <a:r>
              <a:rPr lang="en-US" altLang="zh-CN">
                <a:solidFill>
                  <a:schemeClr val="hlink"/>
                </a:solidFill>
                <a:ea typeface="宋体" pitchFamily="2" charset="-122"/>
              </a:rPr>
              <a:t>(</a:t>
            </a:r>
            <a:r>
              <a:rPr lang="en-US" altLang="zh-CN" b="1">
                <a:solidFill>
                  <a:schemeClr val="hlink"/>
                </a:solidFill>
                <a:ea typeface="宋体" pitchFamily="2" charset="-122"/>
              </a:rPr>
              <a:t>x</a:t>
            </a:r>
            <a:r>
              <a:rPr lang="en-US" altLang="zh-CN" baseline="-25000">
                <a:solidFill>
                  <a:schemeClr val="hlink"/>
                </a:solidFill>
                <a:ea typeface="宋体" pitchFamily="2" charset="-122"/>
              </a:rPr>
              <a:t>i</a:t>
            </a:r>
            <a:r>
              <a:rPr lang="en-US" altLang="zh-CN">
                <a:solidFill>
                  <a:schemeClr val="hlink"/>
                </a:solidFill>
                <a:ea typeface="宋体" pitchFamily="2" charset="-122"/>
              </a:rPr>
              <a:t>, </a:t>
            </a:r>
            <a:r>
              <a:rPr lang="en-US" altLang="zh-CN" b="1">
                <a:solidFill>
                  <a:schemeClr val="hlink"/>
                </a:solidFill>
                <a:ea typeface="宋体" pitchFamily="2" charset="-122"/>
              </a:rPr>
              <a:t>x</a:t>
            </a:r>
            <a:r>
              <a:rPr lang="en-US" altLang="zh-CN" baseline="-25000">
                <a:solidFill>
                  <a:schemeClr val="hlink"/>
                </a:solidFill>
                <a:ea typeface="宋体" pitchFamily="2" charset="-122"/>
              </a:rPr>
              <a:t>j</a:t>
            </a:r>
            <a:r>
              <a:rPr lang="en-US" altLang="zh-CN">
                <a:solidFill>
                  <a:schemeClr val="hlink"/>
                </a:solidFill>
                <a:ea typeface="宋体" pitchFamily="2" charset="-122"/>
              </a:rPr>
              <a:t>), is always positive definite</a:t>
            </a:r>
          </a:p>
          <a:p>
            <a:r>
              <a:rPr lang="en-US" altLang="zh-CN">
                <a:ea typeface="宋体" pitchFamily="2" charset="-122"/>
                <a:sym typeface="Wingdings" pitchFamily="2" charset="2"/>
              </a:rPr>
              <a:t>This also means that optimization problem can be solved in polynomial time!</a:t>
            </a:r>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1981200"/>
          </a:xfrm>
        </p:spPr>
        <p:txBody>
          <a:bodyPr>
            <a:normAutofit fontScale="92500"/>
          </a:bodyPr>
          <a:lstStyle/>
          <a:p>
            <a:pPr marL="342900" indent="-342900">
              <a:buClr>
                <a:schemeClr val="accent1"/>
              </a:buClr>
              <a:buSzPct val="65000"/>
              <a:buFont typeface="Wingdings" pitchFamily="2" charset="2"/>
              <a:buChar char="n"/>
            </a:pPr>
            <a:r>
              <a:rPr lang="en-US" altLang="zh-CN" sz="2800" b="1" dirty="0">
                <a:latin typeface="Times New Roman" pitchFamily="18" charset="0"/>
              </a:rPr>
              <a:t>Mercer’s theorem:  </a:t>
            </a:r>
          </a:p>
          <a:p>
            <a:pPr marL="342900" indent="-342900">
              <a:buClr>
                <a:schemeClr val="accent1"/>
              </a:buClr>
              <a:buSzPct val="65000"/>
              <a:buNone/>
            </a:pPr>
            <a:r>
              <a:rPr lang="en-US" altLang="zh-CN" sz="2800" b="1" i="1" dirty="0">
                <a:latin typeface="Times New Roman" pitchFamily="18" charset="0"/>
              </a:rPr>
              <a:t>Every semi-positive definite symmetric function is a kernel</a:t>
            </a:r>
          </a:p>
          <a:p>
            <a:pPr marL="342900" indent="-342900">
              <a:buClr>
                <a:schemeClr val="accent1"/>
              </a:buClr>
              <a:buSzPct val="65000"/>
              <a:buFont typeface="Wingdings" pitchFamily="2" charset="2"/>
              <a:buChar char="n"/>
            </a:pPr>
            <a:r>
              <a:rPr lang="en-US" altLang="zh-CN" sz="2800" b="1" dirty="0">
                <a:latin typeface="Times New Roman" pitchFamily="18" charset="0"/>
              </a:rPr>
              <a:t>Semi-positive definite symmetric functions correspond to a semi-positive definite symmetric Gram matrix:</a:t>
            </a:r>
          </a:p>
          <a:p>
            <a:endParaRPr lang="en-US" dirty="0"/>
          </a:p>
        </p:txBody>
      </p:sp>
      <p:graphicFrame>
        <p:nvGraphicFramePr>
          <p:cNvPr id="5" name="Group 47"/>
          <p:cNvGraphicFramePr>
            <a:graphicFrameLocks noGrp="1"/>
          </p:cNvGraphicFramePr>
          <p:nvPr/>
        </p:nvGraphicFramePr>
        <p:xfrm>
          <a:off x="1447800" y="2971800"/>
          <a:ext cx="6858000" cy="1950720"/>
        </p:xfrm>
        <a:graphic>
          <a:graphicData uri="http://schemas.openxmlformats.org/drawingml/2006/table">
            <a:tbl>
              <a:tblPr/>
              <a:tblGrid>
                <a:gridCol w="1370013">
                  <a:extLst>
                    <a:ext uri="{9D8B030D-6E8A-4147-A177-3AD203B41FA5}">
                      <a16:colId xmlns="" xmlns:a16="http://schemas.microsoft.com/office/drawing/2014/main" val="20000"/>
                    </a:ext>
                  </a:extLst>
                </a:gridCol>
                <a:gridCol w="1373187">
                  <a:extLst>
                    <a:ext uri="{9D8B030D-6E8A-4147-A177-3AD203B41FA5}">
                      <a16:colId xmlns="" xmlns:a16="http://schemas.microsoft.com/office/drawing/2014/main" val="20001"/>
                    </a:ext>
                  </a:extLst>
                </a:gridCol>
                <a:gridCol w="1371600">
                  <a:extLst>
                    <a:ext uri="{9D8B030D-6E8A-4147-A177-3AD203B41FA5}">
                      <a16:colId xmlns="" xmlns:a16="http://schemas.microsoft.com/office/drawing/2014/main" val="20002"/>
                    </a:ext>
                  </a:extLst>
                </a:gridCol>
                <a:gridCol w="1373188">
                  <a:extLst>
                    <a:ext uri="{9D8B030D-6E8A-4147-A177-3AD203B41FA5}">
                      <a16:colId xmlns="" xmlns:a16="http://schemas.microsoft.com/office/drawing/2014/main" val="20003"/>
                    </a:ext>
                  </a:extLst>
                </a:gridCol>
                <a:gridCol w="1370012">
                  <a:extLst>
                    <a:ext uri="{9D8B030D-6E8A-4147-A177-3AD203B41FA5}">
                      <a16:colId xmlns="" xmlns:a16="http://schemas.microsoft.com/office/drawing/2014/main" val="20004"/>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dirty="0">
                          <a:ln>
                            <a:noFill/>
                          </a:ln>
                          <a:solidFill>
                            <a:schemeClr val="tx1"/>
                          </a:solidFill>
                          <a:effectLst/>
                          <a:latin typeface="Arial" charset="0"/>
                          <a:ea typeface="宋体" pitchFamily="2" charset="-122"/>
                        </a:rPr>
                        <a:t>K</a:t>
                      </a:r>
                      <a:r>
                        <a:rPr kumimoji="0" lang="en-US" altLang="zh-CN" sz="2600" b="0" i="0" u="none" strike="noStrike" cap="none" normalizeH="0" baseline="0" dirty="0">
                          <a:ln>
                            <a:noFill/>
                          </a:ln>
                          <a:solidFill>
                            <a:schemeClr val="tx1"/>
                          </a:solidFill>
                          <a:effectLst/>
                          <a:latin typeface="Arial" charset="0"/>
                          <a:ea typeface="宋体" pitchFamily="2" charset="-122"/>
                        </a:rPr>
                        <a:t>(</a:t>
                      </a:r>
                      <a:r>
                        <a:rPr kumimoji="0" lang="en-US" altLang="zh-CN" sz="2600" b="1" i="0" u="none" strike="noStrike" cap="none" normalizeH="0" baseline="0" dirty="0">
                          <a:ln>
                            <a:noFill/>
                          </a:ln>
                          <a:solidFill>
                            <a:schemeClr val="tx1"/>
                          </a:solidFill>
                          <a:effectLst/>
                          <a:latin typeface="Arial" charset="0"/>
                          <a:ea typeface="宋体" pitchFamily="2" charset="-122"/>
                        </a:rPr>
                        <a:t>x</a:t>
                      </a:r>
                      <a:r>
                        <a:rPr kumimoji="0" lang="en-US" altLang="zh-CN" sz="2600" b="1" i="0" u="none" strike="noStrike" cap="none" normalizeH="0" baseline="-25000" dirty="0">
                          <a:ln>
                            <a:noFill/>
                          </a:ln>
                          <a:solidFill>
                            <a:schemeClr val="tx1"/>
                          </a:solidFill>
                          <a:effectLst/>
                          <a:latin typeface="Arial" charset="0"/>
                          <a:ea typeface="宋体" pitchFamily="2" charset="-122"/>
                        </a:rPr>
                        <a:t>1</a:t>
                      </a:r>
                      <a:r>
                        <a:rPr kumimoji="0" lang="en-US" altLang="zh-CN" sz="2600" b="0" i="0" u="none" strike="noStrike" cap="none" normalizeH="0" baseline="0" dirty="0">
                          <a:ln>
                            <a:noFill/>
                          </a:ln>
                          <a:solidFill>
                            <a:schemeClr val="tx1"/>
                          </a:solidFill>
                          <a:effectLst/>
                          <a:latin typeface="Arial" charset="0"/>
                          <a:ea typeface="宋体" pitchFamily="2" charset="-122"/>
                        </a:rPr>
                        <a:t>,</a:t>
                      </a:r>
                      <a:r>
                        <a:rPr kumimoji="0" lang="en-US" altLang="zh-CN" sz="2600" b="1" i="0" u="none" strike="noStrike" cap="none" normalizeH="0" baseline="0" dirty="0">
                          <a:ln>
                            <a:noFill/>
                          </a:ln>
                          <a:solidFill>
                            <a:schemeClr val="tx1"/>
                          </a:solidFill>
                          <a:effectLst/>
                          <a:latin typeface="Arial" charset="0"/>
                          <a:ea typeface="宋体" pitchFamily="2" charset="-122"/>
                        </a:rPr>
                        <a:t>x</a:t>
                      </a:r>
                      <a:r>
                        <a:rPr kumimoji="0" lang="en-US" altLang="zh-CN" sz="2600" b="1" i="0" u="none" strike="noStrike" cap="none" normalizeH="0" baseline="-25000" dirty="0">
                          <a:ln>
                            <a:noFill/>
                          </a:ln>
                          <a:solidFill>
                            <a:schemeClr val="tx1"/>
                          </a:solidFill>
                          <a:effectLst/>
                          <a:latin typeface="Arial" charset="0"/>
                          <a:ea typeface="宋体" pitchFamily="2" charset="-122"/>
                        </a:rPr>
                        <a:t>1</a:t>
                      </a:r>
                      <a:r>
                        <a:rPr kumimoji="0" lang="en-US" altLang="zh-CN" sz="2600" b="0" i="0" u="none" strike="noStrike" cap="none" normalizeH="0" baseline="0" dirty="0">
                          <a:ln>
                            <a:noFill/>
                          </a:ln>
                          <a:solidFill>
                            <a:schemeClr val="tx1"/>
                          </a:solidFill>
                          <a:effectLst/>
                          <a:latin typeface="Arial"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1</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1</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3</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1</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N</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1</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3</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N</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N</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1</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N</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2</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a:ln>
                            <a:noFill/>
                          </a:ln>
                          <a:solidFill>
                            <a:schemeClr val="tx1"/>
                          </a:solidFill>
                          <a:effectLst/>
                          <a:latin typeface="Arial" charset="0"/>
                          <a:ea typeface="宋体" pitchFamily="2" charset="-122"/>
                        </a:rPr>
                        <a:t>K</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N</a:t>
                      </a:r>
                      <a:r>
                        <a:rPr kumimoji="0" lang="en-US" altLang="zh-CN" sz="2600" b="0" i="0" u="none" strike="noStrike" cap="none" normalizeH="0" baseline="0">
                          <a:ln>
                            <a:noFill/>
                          </a:ln>
                          <a:solidFill>
                            <a:schemeClr val="tx1"/>
                          </a:solidFill>
                          <a:effectLst/>
                          <a:latin typeface="Arial" charset="0"/>
                          <a:ea typeface="宋体" pitchFamily="2" charset="-122"/>
                        </a:rPr>
                        <a:t>,</a:t>
                      </a:r>
                      <a:r>
                        <a:rPr kumimoji="0" lang="en-US" altLang="zh-CN" sz="2600" b="1" i="0" u="none" strike="noStrike" cap="none" normalizeH="0" baseline="0">
                          <a:ln>
                            <a:noFill/>
                          </a:ln>
                          <a:solidFill>
                            <a:schemeClr val="tx1"/>
                          </a:solidFill>
                          <a:effectLst/>
                          <a:latin typeface="Arial" charset="0"/>
                          <a:ea typeface="宋体" pitchFamily="2" charset="-122"/>
                        </a:rPr>
                        <a:t>x</a:t>
                      </a:r>
                      <a:r>
                        <a:rPr kumimoji="0" lang="en-US" altLang="zh-CN" sz="2600" b="1" i="0" u="none" strike="noStrike" cap="none" normalizeH="0" baseline="-25000">
                          <a:ln>
                            <a:noFill/>
                          </a:ln>
                          <a:solidFill>
                            <a:schemeClr val="tx1"/>
                          </a:solidFill>
                          <a:effectLst/>
                          <a:latin typeface="Arial" charset="0"/>
                          <a:ea typeface="宋体" pitchFamily="2" charset="-122"/>
                        </a:rPr>
                        <a:t>3</a:t>
                      </a:r>
                      <a:r>
                        <a:rPr kumimoji="0" lang="en-US" altLang="zh-CN" sz="2600" b="0" i="0" u="none" strike="noStrike" cap="none" normalizeH="0" baseline="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Times New Roman"/>
                          <a:ea typeface="宋体" pitchFamily="2" charset="-122"/>
                        </a:rPr>
                        <a:t>…</a:t>
                      </a:r>
                      <a:r>
                        <a:rPr kumimoji="0" lang="en-US" altLang="zh-CN" sz="26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1" u="none" strike="noStrike" cap="none" normalizeH="0" baseline="0" dirty="0">
                          <a:ln>
                            <a:noFill/>
                          </a:ln>
                          <a:solidFill>
                            <a:schemeClr val="tx1"/>
                          </a:solidFill>
                          <a:effectLst/>
                          <a:latin typeface="Arial" charset="0"/>
                          <a:ea typeface="宋体" pitchFamily="2" charset="-122"/>
                        </a:rPr>
                        <a:t>K</a:t>
                      </a:r>
                      <a:r>
                        <a:rPr kumimoji="0" lang="en-US" altLang="zh-CN" sz="2600" b="0" i="0" u="none" strike="noStrike" cap="none" normalizeH="0" baseline="0" dirty="0">
                          <a:ln>
                            <a:noFill/>
                          </a:ln>
                          <a:solidFill>
                            <a:schemeClr val="tx1"/>
                          </a:solidFill>
                          <a:effectLst/>
                          <a:latin typeface="Arial" charset="0"/>
                          <a:ea typeface="宋体" pitchFamily="2" charset="-122"/>
                        </a:rPr>
                        <a:t>(</a:t>
                      </a:r>
                      <a:r>
                        <a:rPr kumimoji="0" lang="en-US" altLang="zh-CN" sz="2600" b="1" i="0" u="none" strike="noStrike" cap="none" normalizeH="0" baseline="0" dirty="0" err="1">
                          <a:ln>
                            <a:noFill/>
                          </a:ln>
                          <a:solidFill>
                            <a:schemeClr val="tx1"/>
                          </a:solidFill>
                          <a:effectLst/>
                          <a:latin typeface="Arial" charset="0"/>
                          <a:ea typeface="宋体" pitchFamily="2" charset="-122"/>
                        </a:rPr>
                        <a:t>x</a:t>
                      </a:r>
                      <a:r>
                        <a:rPr kumimoji="0" lang="en-US" altLang="zh-CN" sz="2600" b="1" i="0" u="none" strike="noStrike" cap="none" normalizeH="0" baseline="-25000" dirty="0" err="1">
                          <a:ln>
                            <a:noFill/>
                          </a:ln>
                          <a:solidFill>
                            <a:schemeClr val="tx1"/>
                          </a:solidFill>
                          <a:effectLst/>
                          <a:latin typeface="Arial" charset="0"/>
                          <a:ea typeface="宋体" pitchFamily="2" charset="-122"/>
                        </a:rPr>
                        <a:t>N</a:t>
                      </a:r>
                      <a:r>
                        <a:rPr kumimoji="0" lang="en-US" altLang="zh-CN" sz="2600" b="0" i="0" u="none" strike="noStrike" cap="none" normalizeH="0" baseline="0" dirty="0" err="1">
                          <a:ln>
                            <a:noFill/>
                          </a:ln>
                          <a:solidFill>
                            <a:schemeClr val="tx1"/>
                          </a:solidFill>
                          <a:effectLst/>
                          <a:latin typeface="Arial" charset="0"/>
                          <a:ea typeface="宋体" pitchFamily="2" charset="-122"/>
                        </a:rPr>
                        <a:t>,</a:t>
                      </a:r>
                      <a:r>
                        <a:rPr kumimoji="0" lang="en-US" altLang="zh-CN" sz="2600" b="1" i="0" u="none" strike="noStrike" cap="none" normalizeH="0" baseline="0" dirty="0" err="1">
                          <a:ln>
                            <a:noFill/>
                          </a:ln>
                          <a:solidFill>
                            <a:schemeClr val="tx1"/>
                          </a:solidFill>
                          <a:effectLst/>
                          <a:latin typeface="Arial" charset="0"/>
                          <a:ea typeface="宋体" pitchFamily="2" charset="-122"/>
                        </a:rPr>
                        <a:t>x</a:t>
                      </a:r>
                      <a:r>
                        <a:rPr kumimoji="0" lang="en-US" altLang="zh-CN" sz="2600" b="1" i="0" u="none" strike="noStrike" cap="none" normalizeH="0" baseline="-25000" dirty="0" err="1">
                          <a:ln>
                            <a:noFill/>
                          </a:ln>
                          <a:solidFill>
                            <a:schemeClr val="tx1"/>
                          </a:solidFill>
                          <a:effectLst/>
                          <a:latin typeface="Arial" charset="0"/>
                          <a:ea typeface="宋体" pitchFamily="2" charset="-122"/>
                        </a:rPr>
                        <a:t>N</a:t>
                      </a:r>
                      <a:r>
                        <a:rPr kumimoji="0" lang="en-US" altLang="zh-CN" sz="2600" b="0" i="0" u="none" strike="noStrike" cap="none" normalizeH="0" baseline="0" dirty="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6" name="Text Box 44"/>
          <p:cNvSpPr txBox="1">
            <a:spLocks noChangeArrowheads="1"/>
          </p:cNvSpPr>
          <p:nvPr/>
        </p:nvSpPr>
        <p:spPr bwMode="auto">
          <a:xfrm>
            <a:off x="304800" y="3733800"/>
            <a:ext cx="971550" cy="457200"/>
          </a:xfrm>
          <a:prstGeom prst="rect">
            <a:avLst/>
          </a:prstGeom>
          <a:noFill/>
          <a:ln w="9525" algn="ctr">
            <a:noFill/>
            <a:miter lim="800000"/>
            <a:headEnd/>
            <a:tailEnd/>
          </a:ln>
          <a:effectLst/>
        </p:spPr>
        <p:txBody>
          <a:bodyPr>
            <a:spAutoFit/>
          </a:bodyPr>
          <a:lstStyle/>
          <a:p>
            <a:pPr algn="l">
              <a:spcBef>
                <a:spcPct val="50000"/>
              </a:spcBef>
            </a:pPr>
            <a:r>
              <a:rPr lang="en-US" altLang="zh-CN" sz="2400" dirty="0">
                <a:latin typeface="Times New Roman" pitchFamily="18" charset="0"/>
              </a:rPr>
              <a:t>K=</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1406FD-73C6-4F5C-9847-D9B238CCD6D3}"/>
              </a:ext>
            </a:extLst>
          </p:cNvPr>
          <p:cNvSpPr>
            <a:spLocks noGrp="1"/>
          </p:cNvSpPr>
          <p:nvPr>
            <p:ph type="title"/>
          </p:nvPr>
        </p:nvSpPr>
        <p:spPr/>
        <p:txBody>
          <a:bodyPr/>
          <a:lstStyle/>
          <a:p>
            <a:r>
              <a:rPr lang="en-US" dirty="0"/>
              <a:t>Important Point: Least Square</a:t>
            </a:r>
            <a:endParaRPr lang="en-IN" dirty="0"/>
          </a:p>
        </p:txBody>
      </p:sp>
      <p:sp>
        <p:nvSpPr>
          <p:cNvPr id="3" name="Content Placeholder 2">
            <a:extLst>
              <a:ext uri="{FF2B5EF4-FFF2-40B4-BE49-F238E27FC236}">
                <a16:creationId xmlns="" xmlns:a16="http://schemas.microsoft.com/office/drawing/2014/main" id="{435F1DCD-25AA-49D6-9FE1-B547AC58CD49}"/>
              </a:ext>
            </a:extLst>
          </p:cNvPr>
          <p:cNvSpPr>
            <a:spLocks noGrp="1"/>
          </p:cNvSpPr>
          <p:nvPr>
            <p:ph idx="1"/>
          </p:nvPr>
        </p:nvSpPr>
        <p:spPr/>
        <p:txBody>
          <a:bodyPr/>
          <a:lstStyle/>
          <a:p>
            <a:r>
              <a:rPr lang="en-US" b="0" i="0" dirty="0">
                <a:solidFill>
                  <a:srgbClr val="111111"/>
                </a:solidFill>
                <a:effectLst/>
              </a:rPr>
              <a:t>In contrast to a linear problem, a non-linear least squares problem has no closed solution and is generally solved by iteration. </a:t>
            </a:r>
            <a:endParaRPr lang="en-US" b="0" i="0" dirty="0" smtClean="0">
              <a:solidFill>
                <a:srgbClr val="111111"/>
              </a:solidFill>
              <a:effectLst/>
            </a:endParaRPr>
          </a:p>
          <a:p>
            <a:endParaRPr lang="en-US" dirty="0" smtClean="0">
              <a:solidFill>
                <a:srgbClr val="111111"/>
              </a:solidFill>
            </a:endParaRPr>
          </a:p>
          <a:p>
            <a:r>
              <a:rPr lang="en-US" b="0" i="0" dirty="0" smtClean="0">
                <a:solidFill>
                  <a:srgbClr val="111111"/>
                </a:solidFill>
                <a:effectLst/>
              </a:rPr>
              <a:t>The </a:t>
            </a:r>
            <a:r>
              <a:rPr lang="en-US" b="0" i="0" dirty="0">
                <a:solidFill>
                  <a:srgbClr val="111111"/>
                </a:solidFill>
                <a:effectLst/>
              </a:rPr>
              <a:t>discovery of the least squares method is attributed to Carl Friedrich Gauss, who discovered the method in 1795.</a:t>
            </a:r>
            <a:endParaRPr lang="en-IN" dirty="0"/>
          </a:p>
        </p:txBody>
      </p:sp>
    </p:spTree>
    <p:extLst>
      <p:ext uri="{BB962C8B-B14F-4D97-AF65-F5344CB8AC3E}">
        <p14:creationId xmlns="" xmlns:p14="http://schemas.microsoft.com/office/powerpoint/2010/main" val="151837110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B7713819-E8EB-4285-A77B-971561A980C7}" type="datetime1">
              <a:rPr lang="zh-CN" altLang="en-US"/>
              <a:pPr/>
              <a:t>2024/5/6</a:t>
            </a:fld>
            <a:endParaRPr lang="en-US" altLang="zh-CN"/>
          </a:p>
        </p:txBody>
      </p:sp>
      <p:sp>
        <p:nvSpPr>
          <p:cNvPr id="8" name="Slide Number Placeholder 4"/>
          <p:cNvSpPr>
            <a:spLocks noGrp="1"/>
          </p:cNvSpPr>
          <p:nvPr>
            <p:ph type="sldNum" sz="quarter" idx="11"/>
          </p:nvPr>
        </p:nvSpPr>
        <p:spPr/>
        <p:txBody>
          <a:bodyPr/>
          <a:lstStyle/>
          <a:p>
            <a:fld id="{E263FD92-C63B-434B-806C-78FB409B4028}" type="slidenum">
              <a:rPr lang="zh-CN" altLang="en-US"/>
              <a:pPr/>
              <a:t>230</a:t>
            </a:fld>
            <a:endParaRPr lang="en-US" altLang="zh-CN"/>
          </a:p>
        </p:txBody>
      </p:sp>
      <p:sp>
        <p:nvSpPr>
          <p:cNvPr id="112642" name="Rectangle 2"/>
          <p:cNvSpPr>
            <a:spLocks noGrp="1" noChangeArrowheads="1"/>
          </p:cNvSpPr>
          <p:nvPr>
            <p:ph type="title"/>
          </p:nvPr>
        </p:nvSpPr>
        <p:spPr>
          <a:xfrm>
            <a:off x="457200" y="228600"/>
            <a:ext cx="8229600" cy="1143000"/>
          </a:xfrm>
        </p:spPr>
        <p:txBody>
          <a:bodyPr/>
          <a:lstStyle/>
          <a:p>
            <a:r>
              <a:rPr lang="en-US" altLang="zh-CN" dirty="0">
                <a:ea typeface="宋体" pitchFamily="2" charset="-122"/>
              </a:rPr>
              <a:t>Examples of Kernel Functions</a:t>
            </a:r>
          </a:p>
        </p:txBody>
      </p:sp>
      <p:sp>
        <p:nvSpPr>
          <p:cNvPr id="112643" name="Rectangle 3"/>
          <p:cNvSpPr>
            <a:spLocks noGrp="1" noChangeArrowheads="1"/>
          </p:cNvSpPr>
          <p:nvPr>
            <p:ph type="body" idx="1"/>
          </p:nvPr>
        </p:nvSpPr>
        <p:spPr>
          <a:xfrm>
            <a:off x="914400" y="1447800"/>
            <a:ext cx="8229600" cy="5105400"/>
          </a:xfrm>
        </p:spPr>
        <p:txBody>
          <a:bodyPr>
            <a:normAutofit fontScale="92500" lnSpcReduction="20000"/>
          </a:bodyPr>
          <a:lstStyle/>
          <a:p>
            <a:r>
              <a:rPr lang="en-US" altLang="zh-CN" sz="2400" dirty="0"/>
              <a:t>Linear: </a:t>
            </a:r>
            <a:r>
              <a:rPr lang="en-US" altLang="zh-CN" sz="2400" i="1" dirty="0"/>
              <a:t>K</a:t>
            </a:r>
            <a:r>
              <a:rPr lang="en-US" altLang="zh-CN" sz="2400" dirty="0"/>
              <a:t>(</a:t>
            </a:r>
            <a:r>
              <a:rPr lang="en-US" altLang="zh-CN" sz="2400" b="1" dirty="0" err="1"/>
              <a:t>x</a:t>
            </a:r>
            <a:r>
              <a:rPr lang="en-US" altLang="zh-CN" sz="2400" dirty="0" err="1"/>
              <a:t>,</a:t>
            </a:r>
            <a:r>
              <a:rPr lang="en-US" altLang="zh-CN" sz="2400" b="1" dirty="0" err="1"/>
              <a:t>y</a:t>
            </a:r>
            <a:r>
              <a:rPr lang="en-US" altLang="zh-CN" sz="2400" dirty="0"/>
              <a:t>)= </a:t>
            </a:r>
            <a:r>
              <a:rPr lang="en-US" altLang="zh-CN" sz="2400" b="1" dirty="0"/>
              <a:t>x</a:t>
            </a:r>
            <a:r>
              <a:rPr lang="en-US" altLang="zh-CN" sz="2400" b="1" baseline="-25000" dirty="0"/>
              <a:t> </a:t>
            </a:r>
            <a:r>
              <a:rPr lang="en-US" altLang="zh-CN" sz="2400" b="1" baseline="30000" dirty="0"/>
              <a:t>T</a:t>
            </a:r>
            <a:r>
              <a:rPr lang="en-US" altLang="zh-CN" sz="2400" b="1" dirty="0"/>
              <a:t>y</a:t>
            </a:r>
            <a:endParaRPr lang="en-US" altLang="zh-CN" sz="2400" dirty="0"/>
          </a:p>
          <a:p>
            <a:endParaRPr lang="en-US" altLang="zh-CN" dirty="0">
              <a:ea typeface="宋体" pitchFamily="2" charset="-122"/>
            </a:endParaRPr>
          </a:p>
          <a:p>
            <a:r>
              <a:rPr lang="en-US" altLang="zh-CN" dirty="0">
                <a:ea typeface="宋体" pitchFamily="2" charset="-122"/>
              </a:rPr>
              <a:t>Polynomial kernel with degree </a:t>
            </a:r>
            <a:r>
              <a:rPr lang="en-US" altLang="zh-CN" i="1" dirty="0">
                <a:ea typeface="宋体" pitchFamily="2" charset="-122"/>
              </a:rPr>
              <a:t>d</a:t>
            </a:r>
          </a:p>
          <a:p>
            <a:pPr lvl="1"/>
            <a:endParaRPr lang="en-US" altLang="zh-CN" dirty="0">
              <a:ea typeface="宋体" pitchFamily="2" charset="-122"/>
            </a:endParaRPr>
          </a:p>
          <a:p>
            <a:pPr lvl="2"/>
            <a:endParaRPr lang="en-US" altLang="zh-CN" dirty="0">
              <a:ea typeface="宋体" pitchFamily="2" charset="-122"/>
            </a:endParaRPr>
          </a:p>
          <a:p>
            <a:r>
              <a:rPr lang="en-US" altLang="zh-CN" dirty="0">
                <a:ea typeface="宋体" pitchFamily="2" charset="-122"/>
              </a:rPr>
              <a:t>Radial (Gaussian) basis function kernel with width </a:t>
            </a:r>
            <a:r>
              <a:rPr lang="en-US" altLang="zh-CN" dirty="0">
                <a:latin typeface="Symbol" pitchFamily="18" charset="2"/>
                <a:ea typeface="宋体" pitchFamily="2" charset="-122"/>
              </a:rPr>
              <a:t>s</a:t>
            </a:r>
            <a:endParaRPr lang="en-US" altLang="zh-CN" dirty="0">
              <a:ea typeface="宋体" pitchFamily="2" charset="-122"/>
            </a:endParaRPr>
          </a:p>
          <a:p>
            <a:pPr lvl="1"/>
            <a:endParaRPr lang="en-US" altLang="zh-CN" dirty="0">
              <a:ea typeface="宋体" pitchFamily="2" charset="-122"/>
            </a:endParaRPr>
          </a:p>
          <a:p>
            <a:pPr lvl="2"/>
            <a:endParaRPr lang="en-US" altLang="zh-CN" dirty="0">
              <a:ea typeface="宋体" pitchFamily="2" charset="-122"/>
            </a:endParaRPr>
          </a:p>
          <a:p>
            <a:pPr lvl="1"/>
            <a:r>
              <a:rPr lang="en-US" altLang="zh-CN" dirty="0">
                <a:ea typeface="宋体" pitchFamily="2" charset="-122"/>
              </a:rPr>
              <a:t>Closely related to radial basis function neural networks</a:t>
            </a:r>
          </a:p>
          <a:p>
            <a:pPr lvl="1"/>
            <a:r>
              <a:rPr lang="en-US" altLang="zh-CN" dirty="0">
                <a:ea typeface="宋体" pitchFamily="2" charset="-122"/>
              </a:rPr>
              <a:t>The feature space is infinite-dimensional</a:t>
            </a:r>
          </a:p>
          <a:p>
            <a:r>
              <a:rPr lang="en-US" altLang="zh-CN" dirty="0">
                <a:ea typeface="宋体" pitchFamily="2" charset="-122"/>
              </a:rPr>
              <a:t>Sigmoid with parameter </a:t>
            </a:r>
            <a:r>
              <a:rPr lang="en-US" altLang="zh-CN" dirty="0">
                <a:latin typeface="Symbol" pitchFamily="18" charset="2"/>
                <a:ea typeface="宋体" pitchFamily="2" charset="-122"/>
              </a:rPr>
              <a:t>k</a:t>
            </a:r>
            <a:r>
              <a:rPr lang="en-US" altLang="zh-CN" dirty="0">
                <a:ea typeface="宋体" pitchFamily="2" charset="-122"/>
              </a:rPr>
              <a:t> and </a:t>
            </a:r>
            <a:r>
              <a:rPr lang="en-US" altLang="zh-CN" dirty="0">
                <a:latin typeface="Symbol" pitchFamily="18" charset="2"/>
                <a:ea typeface="宋体" pitchFamily="2" charset="-122"/>
              </a:rPr>
              <a:t>q</a:t>
            </a:r>
            <a:r>
              <a:rPr lang="en-US" altLang="zh-CN" dirty="0">
                <a:ea typeface="宋体" pitchFamily="2" charset="-122"/>
              </a:rPr>
              <a:t> </a:t>
            </a:r>
          </a:p>
          <a:p>
            <a:pPr lvl="3"/>
            <a:endParaRPr lang="en-US" altLang="zh-CN" dirty="0">
              <a:ea typeface="宋体" pitchFamily="2" charset="-122"/>
            </a:endParaRPr>
          </a:p>
          <a:p>
            <a:pPr lvl="3"/>
            <a:endParaRPr lang="en-US" altLang="zh-CN" dirty="0">
              <a:ea typeface="宋体" pitchFamily="2" charset="-122"/>
            </a:endParaRPr>
          </a:p>
          <a:p>
            <a:pPr lvl="1"/>
            <a:r>
              <a:rPr lang="en-US" altLang="zh-CN" dirty="0">
                <a:ea typeface="宋体" pitchFamily="2" charset="-122"/>
              </a:rPr>
              <a:t>It does not satisfy the Mercer condition on all </a:t>
            </a:r>
            <a:r>
              <a:rPr lang="en-US" altLang="zh-CN" dirty="0">
                <a:latin typeface="Symbol" pitchFamily="18" charset="2"/>
                <a:ea typeface="宋体" pitchFamily="2" charset="-122"/>
              </a:rPr>
              <a:t>k</a:t>
            </a:r>
            <a:r>
              <a:rPr lang="en-US" altLang="zh-CN" dirty="0">
                <a:ea typeface="宋体" pitchFamily="2" charset="-122"/>
              </a:rPr>
              <a:t> and </a:t>
            </a:r>
            <a:r>
              <a:rPr lang="en-US" altLang="zh-CN" dirty="0">
                <a:latin typeface="Symbol" pitchFamily="18" charset="2"/>
                <a:ea typeface="宋体" pitchFamily="2" charset="-122"/>
              </a:rPr>
              <a:t>q</a:t>
            </a:r>
            <a:endParaRPr lang="en-US" altLang="zh-CN" dirty="0">
              <a:ea typeface="宋体" pitchFamily="2" charset="-122"/>
            </a:endParaRPr>
          </a:p>
        </p:txBody>
      </p:sp>
      <p:pic>
        <p:nvPicPr>
          <p:cNvPr id="112644" name="Picture 4" descr="txp_fig"/>
          <p:cNvPicPr>
            <a:picLocks noChangeAspect="1" noChangeArrowheads="1"/>
          </p:cNvPicPr>
          <p:nvPr>
            <p:custDataLst>
              <p:tags r:id="rId1"/>
            </p:custDataLst>
          </p:nvPr>
        </p:nvPicPr>
        <p:blipFill>
          <a:blip r:embed="rId6" cstate="print"/>
          <a:srcRect/>
          <a:stretch>
            <a:fillRect/>
          </a:stretch>
        </p:blipFill>
        <p:spPr bwMode="auto">
          <a:xfrm>
            <a:off x="2209800" y="2563812"/>
            <a:ext cx="3581400" cy="407988"/>
          </a:xfrm>
          <a:prstGeom prst="rect">
            <a:avLst/>
          </a:prstGeom>
          <a:noFill/>
          <a:ln w="9525">
            <a:noFill/>
            <a:miter lim="800000"/>
            <a:headEnd/>
            <a:tailEnd/>
          </a:ln>
          <a:effectLst/>
        </p:spPr>
      </p:pic>
      <p:pic>
        <p:nvPicPr>
          <p:cNvPr id="112646" name="Picture 6" descr="txp_fig"/>
          <p:cNvPicPr>
            <a:picLocks noChangeAspect="1" noChangeArrowheads="1"/>
          </p:cNvPicPr>
          <p:nvPr>
            <p:custDataLst>
              <p:tags r:id="rId2"/>
            </p:custDataLst>
          </p:nvPr>
        </p:nvPicPr>
        <p:blipFill>
          <a:blip r:embed="rId7" cstate="print"/>
          <a:srcRect/>
          <a:stretch>
            <a:fillRect/>
          </a:stretch>
        </p:blipFill>
        <p:spPr bwMode="auto">
          <a:xfrm>
            <a:off x="2209800" y="3581400"/>
            <a:ext cx="5105400" cy="396875"/>
          </a:xfrm>
          <a:prstGeom prst="rect">
            <a:avLst/>
          </a:prstGeom>
          <a:noFill/>
          <a:ln w="9525">
            <a:noFill/>
            <a:miter lim="800000"/>
            <a:headEnd/>
            <a:tailEnd/>
          </a:ln>
          <a:effectLst/>
        </p:spPr>
      </p:pic>
      <p:pic>
        <p:nvPicPr>
          <p:cNvPr id="112649" name="Picture 9" descr="txp_fig"/>
          <p:cNvPicPr>
            <a:picLocks noChangeAspect="1" noChangeArrowheads="1"/>
          </p:cNvPicPr>
          <p:nvPr>
            <p:custDataLst>
              <p:tags r:id="rId3"/>
            </p:custDataLst>
          </p:nvPr>
        </p:nvPicPr>
        <p:blipFill>
          <a:blip r:embed="rId8" cstate="print"/>
          <a:srcRect/>
          <a:stretch>
            <a:fillRect/>
          </a:stretch>
        </p:blipFill>
        <p:spPr bwMode="auto">
          <a:xfrm>
            <a:off x="2209800" y="5181600"/>
            <a:ext cx="4264025" cy="384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0E9A63A-5C54-46C3-B3B5-22C93E77C486}" type="datetime1">
              <a:rPr lang="zh-CN" altLang="en-US"/>
              <a:pPr/>
              <a:t>2024/5/6</a:t>
            </a:fld>
            <a:endParaRPr lang="en-US" altLang="zh-CN"/>
          </a:p>
        </p:txBody>
      </p:sp>
      <p:sp>
        <p:nvSpPr>
          <p:cNvPr id="7" name="Slide Number Placeholder 4"/>
          <p:cNvSpPr>
            <a:spLocks noGrp="1"/>
          </p:cNvSpPr>
          <p:nvPr>
            <p:ph type="sldNum" sz="quarter" idx="11"/>
          </p:nvPr>
        </p:nvSpPr>
        <p:spPr/>
        <p:txBody>
          <a:bodyPr/>
          <a:lstStyle/>
          <a:p>
            <a:fld id="{89AF4772-64A6-4C89-97C9-53158DBB82CA}" type="slidenum">
              <a:rPr lang="zh-CN" altLang="en-US"/>
              <a:pPr/>
              <a:t>231</a:t>
            </a:fld>
            <a:endParaRPr lang="en-US" altLang="zh-CN"/>
          </a:p>
        </p:txBody>
      </p:sp>
      <p:sp>
        <p:nvSpPr>
          <p:cNvPr id="207874" name="Rectangle 2"/>
          <p:cNvSpPr>
            <a:spLocks noGrp="1" noChangeArrowheads="1"/>
          </p:cNvSpPr>
          <p:nvPr>
            <p:ph type="title"/>
          </p:nvPr>
        </p:nvSpPr>
        <p:spPr/>
        <p:txBody>
          <a:bodyPr/>
          <a:lstStyle/>
          <a:p>
            <a:r>
              <a:rPr lang="en-US" altLang="zh-CN">
                <a:ea typeface="宋体" pitchFamily="2" charset="-122"/>
              </a:rPr>
              <a:t>Example</a:t>
            </a:r>
          </a:p>
        </p:txBody>
      </p:sp>
      <p:sp>
        <p:nvSpPr>
          <p:cNvPr id="207875" name="Rectangle 3"/>
          <p:cNvSpPr>
            <a:spLocks noGrp="1" noChangeArrowheads="1"/>
          </p:cNvSpPr>
          <p:nvPr>
            <p:ph type="body" idx="1"/>
          </p:nvPr>
        </p:nvSpPr>
        <p:spPr>
          <a:xfrm>
            <a:off x="457200" y="1935480"/>
            <a:ext cx="8229600" cy="2788920"/>
          </a:xfrm>
        </p:spPr>
        <p:txBody>
          <a:bodyPr>
            <a:normAutofit fontScale="92500" lnSpcReduction="10000"/>
          </a:bodyPr>
          <a:lstStyle/>
          <a:p>
            <a:r>
              <a:rPr lang="en-US" altLang="zh-CN" dirty="0">
                <a:ea typeface="宋体" pitchFamily="2" charset="-122"/>
              </a:rPr>
              <a:t>Suppose we have 5 one-dimensional data points</a:t>
            </a:r>
          </a:p>
          <a:p>
            <a:pPr lvl="1"/>
            <a:r>
              <a:rPr lang="en-US" altLang="zh-CN" dirty="0">
                <a:ea typeface="宋体" pitchFamily="2" charset="-122"/>
              </a:rPr>
              <a:t>x</a:t>
            </a:r>
            <a:r>
              <a:rPr lang="en-US" altLang="zh-CN" baseline="-25000" dirty="0">
                <a:ea typeface="宋体" pitchFamily="2" charset="-122"/>
              </a:rPr>
              <a:t>1</a:t>
            </a:r>
            <a:r>
              <a:rPr lang="en-US" altLang="zh-CN" dirty="0">
                <a:ea typeface="宋体" pitchFamily="2" charset="-122"/>
              </a:rPr>
              <a:t>=1, x</a:t>
            </a:r>
            <a:r>
              <a:rPr lang="en-US" altLang="zh-CN" baseline="-25000" dirty="0">
                <a:ea typeface="宋体" pitchFamily="2" charset="-122"/>
              </a:rPr>
              <a:t>2</a:t>
            </a:r>
            <a:r>
              <a:rPr lang="en-US" altLang="zh-CN" dirty="0">
                <a:ea typeface="宋体" pitchFamily="2" charset="-122"/>
              </a:rPr>
              <a:t>=2, x</a:t>
            </a:r>
            <a:r>
              <a:rPr lang="en-US" altLang="zh-CN" baseline="-25000" dirty="0">
                <a:ea typeface="宋体" pitchFamily="2" charset="-122"/>
              </a:rPr>
              <a:t>3</a:t>
            </a:r>
            <a:r>
              <a:rPr lang="en-US" altLang="zh-CN" dirty="0">
                <a:ea typeface="宋体" pitchFamily="2" charset="-122"/>
              </a:rPr>
              <a:t>=4, x</a:t>
            </a:r>
            <a:r>
              <a:rPr lang="en-US" altLang="zh-CN" baseline="-25000" dirty="0">
                <a:ea typeface="宋体" pitchFamily="2" charset="-122"/>
              </a:rPr>
              <a:t>4</a:t>
            </a:r>
            <a:r>
              <a:rPr lang="en-US" altLang="zh-CN" dirty="0">
                <a:ea typeface="宋体" pitchFamily="2" charset="-122"/>
              </a:rPr>
              <a:t>=5, x</a:t>
            </a:r>
            <a:r>
              <a:rPr lang="en-US" altLang="zh-CN" baseline="-25000" dirty="0">
                <a:ea typeface="宋体" pitchFamily="2" charset="-122"/>
              </a:rPr>
              <a:t>5</a:t>
            </a:r>
            <a:r>
              <a:rPr lang="en-US" altLang="zh-CN" dirty="0">
                <a:ea typeface="宋体" pitchFamily="2" charset="-122"/>
              </a:rPr>
              <a:t>=6, with 1, 2, 6 as class 1 and 4, 5 as class 2 </a:t>
            </a:r>
            <a:r>
              <a:rPr lang="en-US" altLang="zh-CN" dirty="0">
                <a:ea typeface="宋体" pitchFamily="2" charset="-122"/>
                <a:sym typeface="Symbol" pitchFamily="18" charset="2"/>
              </a:rPr>
              <a:t></a:t>
            </a:r>
            <a:r>
              <a:rPr lang="en-US" altLang="zh-CN" dirty="0">
                <a:ea typeface="宋体" pitchFamily="2" charset="-122"/>
              </a:rPr>
              <a:t> y</a:t>
            </a:r>
            <a:r>
              <a:rPr lang="en-US" altLang="zh-CN" baseline="-25000" dirty="0">
                <a:ea typeface="宋体" pitchFamily="2" charset="-122"/>
              </a:rPr>
              <a:t>1</a:t>
            </a:r>
            <a:r>
              <a:rPr lang="en-US" altLang="zh-CN" dirty="0">
                <a:ea typeface="宋体" pitchFamily="2" charset="-122"/>
              </a:rPr>
              <a:t>=1, y</a:t>
            </a:r>
            <a:r>
              <a:rPr lang="en-US" altLang="zh-CN" baseline="-25000" dirty="0">
                <a:ea typeface="宋体" pitchFamily="2" charset="-122"/>
              </a:rPr>
              <a:t>2</a:t>
            </a:r>
            <a:r>
              <a:rPr lang="en-US" altLang="zh-CN" dirty="0">
                <a:ea typeface="宋体" pitchFamily="2" charset="-122"/>
              </a:rPr>
              <a:t>=1, y</a:t>
            </a:r>
            <a:r>
              <a:rPr lang="en-US" altLang="zh-CN" baseline="-25000" dirty="0">
                <a:ea typeface="宋体" pitchFamily="2" charset="-122"/>
              </a:rPr>
              <a:t>3</a:t>
            </a:r>
            <a:r>
              <a:rPr lang="en-US" altLang="zh-CN" dirty="0">
                <a:ea typeface="宋体" pitchFamily="2" charset="-122"/>
              </a:rPr>
              <a:t>=-1, y</a:t>
            </a:r>
            <a:r>
              <a:rPr lang="en-US" altLang="zh-CN" baseline="-25000" dirty="0">
                <a:ea typeface="宋体" pitchFamily="2" charset="-122"/>
              </a:rPr>
              <a:t>4</a:t>
            </a:r>
            <a:r>
              <a:rPr lang="en-US" altLang="zh-CN" dirty="0">
                <a:ea typeface="宋体" pitchFamily="2" charset="-122"/>
              </a:rPr>
              <a:t>=-1, y</a:t>
            </a:r>
            <a:r>
              <a:rPr lang="en-US" altLang="zh-CN" baseline="-25000" dirty="0">
                <a:ea typeface="宋体" pitchFamily="2" charset="-122"/>
              </a:rPr>
              <a:t>5</a:t>
            </a:r>
            <a:r>
              <a:rPr lang="en-US" altLang="zh-CN" dirty="0">
                <a:ea typeface="宋体" pitchFamily="2" charset="-122"/>
              </a:rPr>
              <a:t>=1</a:t>
            </a:r>
          </a:p>
          <a:p>
            <a:r>
              <a:rPr lang="en-US" altLang="zh-CN" dirty="0">
                <a:ea typeface="宋体" pitchFamily="2" charset="-122"/>
              </a:rPr>
              <a:t>We use the polynomial kernel of degree 2</a:t>
            </a:r>
          </a:p>
          <a:p>
            <a:pPr lvl="1"/>
            <a:r>
              <a:rPr lang="en-US" altLang="zh-CN" dirty="0">
                <a:ea typeface="宋体" pitchFamily="2" charset="-122"/>
              </a:rPr>
              <a:t>K(</a:t>
            </a:r>
            <a:r>
              <a:rPr lang="en-US" altLang="zh-CN" dirty="0" err="1">
                <a:ea typeface="宋体" pitchFamily="2" charset="-122"/>
              </a:rPr>
              <a:t>x,y</a:t>
            </a:r>
            <a:r>
              <a:rPr lang="en-US" altLang="zh-CN" dirty="0">
                <a:ea typeface="宋体" pitchFamily="2" charset="-122"/>
              </a:rPr>
              <a:t>) = (xy+1)</a:t>
            </a:r>
            <a:r>
              <a:rPr lang="en-US" altLang="zh-CN" baseline="30000" dirty="0">
                <a:ea typeface="宋体" pitchFamily="2" charset="-122"/>
              </a:rPr>
              <a:t>2</a:t>
            </a:r>
            <a:endParaRPr lang="en-US" altLang="zh-CN" dirty="0">
              <a:ea typeface="宋体" pitchFamily="2" charset="-122"/>
            </a:endParaRPr>
          </a:p>
          <a:p>
            <a:pPr lvl="1"/>
            <a:r>
              <a:rPr lang="en-US" altLang="zh-CN" dirty="0">
                <a:ea typeface="宋体" pitchFamily="2" charset="-122"/>
              </a:rPr>
              <a:t>C is set to 100</a:t>
            </a:r>
          </a:p>
          <a:p>
            <a:r>
              <a:rPr lang="en-US" altLang="zh-CN" dirty="0">
                <a:ea typeface="宋体" pitchFamily="2" charset="-122"/>
              </a:rPr>
              <a:t>We first find </a:t>
            </a:r>
            <a:r>
              <a:rPr lang="en-US" altLang="zh-CN" dirty="0" err="1">
                <a:latin typeface="Symbol" pitchFamily="18" charset="2"/>
                <a:ea typeface="宋体" pitchFamily="2" charset="-122"/>
              </a:rPr>
              <a:t>a</a:t>
            </a:r>
            <a:r>
              <a:rPr lang="en-US" altLang="zh-CN" baseline="-25000" dirty="0" err="1">
                <a:ea typeface="宋体" pitchFamily="2" charset="-122"/>
              </a:rPr>
              <a:t>i</a:t>
            </a:r>
            <a:r>
              <a:rPr lang="en-US" altLang="zh-CN" dirty="0">
                <a:ea typeface="宋体" pitchFamily="2" charset="-122"/>
              </a:rPr>
              <a:t> (</a:t>
            </a:r>
            <a:r>
              <a:rPr lang="en-US" altLang="zh-CN" i="1" dirty="0">
                <a:ea typeface="宋体" pitchFamily="2" charset="-122"/>
              </a:rPr>
              <a:t>i</a:t>
            </a:r>
            <a:r>
              <a:rPr lang="en-US" altLang="zh-CN" dirty="0">
                <a:ea typeface="宋体" pitchFamily="2" charset="-122"/>
              </a:rPr>
              <a:t>=1, …, 5) by</a:t>
            </a:r>
          </a:p>
        </p:txBody>
      </p:sp>
      <p:pic>
        <p:nvPicPr>
          <p:cNvPr id="207879" name="Picture 7" descr="txp_fig"/>
          <p:cNvPicPr>
            <a:picLocks noChangeAspect="1" noChangeArrowheads="1"/>
          </p:cNvPicPr>
          <p:nvPr>
            <p:custDataLst>
              <p:tags r:id="rId1"/>
            </p:custDataLst>
          </p:nvPr>
        </p:nvPicPr>
        <p:blipFill>
          <a:blip r:embed="rId5" cstate="print"/>
          <a:srcRect/>
          <a:stretch>
            <a:fillRect/>
          </a:stretch>
        </p:blipFill>
        <p:spPr bwMode="auto">
          <a:xfrm>
            <a:off x="2209800" y="4724400"/>
            <a:ext cx="5907666" cy="838200"/>
          </a:xfrm>
          <a:prstGeom prst="rect">
            <a:avLst/>
          </a:prstGeom>
          <a:noFill/>
          <a:ln w="9525">
            <a:noFill/>
            <a:miter lim="800000"/>
            <a:headEnd/>
            <a:tailEnd/>
          </a:ln>
          <a:effectLst/>
        </p:spPr>
      </p:pic>
      <p:pic>
        <p:nvPicPr>
          <p:cNvPr id="207880" name="Picture 8" descr="txp_fig"/>
          <p:cNvPicPr>
            <a:picLocks noChangeAspect="1" noChangeArrowheads="1"/>
          </p:cNvPicPr>
          <p:nvPr>
            <p:custDataLst>
              <p:tags r:id="rId2"/>
            </p:custDataLst>
          </p:nvPr>
        </p:nvPicPr>
        <p:blipFill>
          <a:blip r:embed="rId6" cstate="print"/>
          <a:srcRect/>
          <a:stretch>
            <a:fillRect/>
          </a:stretch>
        </p:blipFill>
        <p:spPr bwMode="auto">
          <a:xfrm>
            <a:off x="2514600" y="5638800"/>
            <a:ext cx="4648200" cy="7357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half" idx="10"/>
          </p:nvPr>
        </p:nvSpPr>
        <p:spPr/>
        <p:txBody>
          <a:bodyPr/>
          <a:lstStyle/>
          <a:p>
            <a:fld id="{F439110C-F5BF-4778-8EFF-DF35D0ABF735}" type="datetime1">
              <a:rPr lang="zh-CN" altLang="en-US"/>
              <a:pPr/>
              <a:t>2024/5/6</a:t>
            </a:fld>
            <a:endParaRPr lang="en-US" altLang="zh-CN"/>
          </a:p>
        </p:txBody>
      </p:sp>
      <p:sp>
        <p:nvSpPr>
          <p:cNvPr id="16" name="Slide Number Placeholder 4"/>
          <p:cNvSpPr>
            <a:spLocks noGrp="1"/>
          </p:cNvSpPr>
          <p:nvPr>
            <p:ph type="sldNum" sz="quarter" idx="11"/>
          </p:nvPr>
        </p:nvSpPr>
        <p:spPr/>
        <p:txBody>
          <a:bodyPr/>
          <a:lstStyle/>
          <a:p>
            <a:fld id="{BF2B6433-8655-46C5-A52D-1DE6FF15F394}" type="slidenum">
              <a:rPr lang="zh-CN" altLang="en-US"/>
              <a:pPr/>
              <a:t>232</a:t>
            </a:fld>
            <a:endParaRPr lang="en-US" altLang="zh-CN"/>
          </a:p>
        </p:txBody>
      </p:sp>
      <p:pic>
        <p:nvPicPr>
          <p:cNvPr id="209945" name="Picture 25" descr="txp_fig"/>
          <p:cNvPicPr>
            <a:picLocks noChangeAspect="1" noChangeArrowheads="1"/>
          </p:cNvPicPr>
          <p:nvPr>
            <p:custDataLst>
              <p:tags r:id="rId1"/>
            </p:custDataLst>
          </p:nvPr>
        </p:nvPicPr>
        <p:blipFill>
          <a:blip r:embed="rId10" cstate="print"/>
          <a:srcRect/>
          <a:stretch>
            <a:fillRect/>
          </a:stretch>
        </p:blipFill>
        <p:spPr bwMode="auto">
          <a:xfrm>
            <a:off x="996950" y="3281363"/>
            <a:ext cx="7988300" cy="987425"/>
          </a:xfrm>
          <a:prstGeom prst="rect">
            <a:avLst/>
          </a:prstGeom>
          <a:noFill/>
          <a:ln w="9525">
            <a:noFill/>
            <a:miter lim="800000"/>
            <a:headEnd/>
            <a:tailEnd/>
          </a:ln>
          <a:effectLst/>
        </p:spPr>
      </p:pic>
      <p:sp>
        <p:nvSpPr>
          <p:cNvPr id="209922" name="Rectangle 2"/>
          <p:cNvSpPr>
            <a:spLocks noGrp="1" noChangeArrowheads="1"/>
          </p:cNvSpPr>
          <p:nvPr>
            <p:ph type="title"/>
          </p:nvPr>
        </p:nvSpPr>
        <p:spPr>
          <a:xfrm>
            <a:off x="457200" y="0"/>
            <a:ext cx="8229600" cy="1143000"/>
          </a:xfrm>
        </p:spPr>
        <p:txBody>
          <a:bodyPr/>
          <a:lstStyle/>
          <a:p>
            <a:r>
              <a:rPr lang="en-US" altLang="zh-CN" dirty="0">
                <a:ea typeface="宋体" pitchFamily="2" charset="-122"/>
              </a:rPr>
              <a:t>Example</a:t>
            </a:r>
          </a:p>
        </p:txBody>
      </p:sp>
      <p:sp>
        <p:nvSpPr>
          <p:cNvPr id="209923" name="Rectangle 3"/>
          <p:cNvSpPr>
            <a:spLocks noGrp="1" noChangeArrowheads="1"/>
          </p:cNvSpPr>
          <p:nvPr>
            <p:ph type="body" idx="1"/>
          </p:nvPr>
        </p:nvSpPr>
        <p:spPr>
          <a:xfrm>
            <a:off x="152400" y="1447800"/>
            <a:ext cx="8763000" cy="4876800"/>
          </a:xfrm>
        </p:spPr>
        <p:txBody>
          <a:bodyPr>
            <a:normAutofit fontScale="92500" lnSpcReduction="20000"/>
          </a:bodyPr>
          <a:lstStyle/>
          <a:p>
            <a:r>
              <a:rPr lang="en-US" altLang="zh-CN" dirty="0">
                <a:ea typeface="宋体" pitchFamily="2" charset="-122"/>
              </a:rPr>
              <a:t>By using a QP solver, we get</a:t>
            </a:r>
          </a:p>
          <a:p>
            <a:pPr lvl="1"/>
            <a:r>
              <a:rPr lang="en-US" altLang="zh-CN" dirty="0">
                <a:latin typeface="Symbol" pitchFamily="18" charset="2"/>
                <a:ea typeface="宋体" pitchFamily="2" charset="-122"/>
              </a:rPr>
              <a:t>a</a:t>
            </a:r>
            <a:r>
              <a:rPr lang="en-US" altLang="zh-CN" baseline="-25000" dirty="0">
                <a:ea typeface="宋体" pitchFamily="2" charset="-122"/>
              </a:rPr>
              <a:t>1</a:t>
            </a:r>
            <a:r>
              <a:rPr lang="en-US" altLang="zh-CN" dirty="0">
                <a:ea typeface="宋体" pitchFamily="2" charset="-122"/>
              </a:rPr>
              <a:t>=0, </a:t>
            </a:r>
            <a:r>
              <a:rPr lang="en-US" altLang="zh-CN" dirty="0">
                <a:latin typeface="Symbol" pitchFamily="18" charset="2"/>
                <a:ea typeface="宋体" pitchFamily="2" charset="-122"/>
              </a:rPr>
              <a:t>a</a:t>
            </a:r>
            <a:r>
              <a:rPr lang="en-US" altLang="zh-CN" baseline="-25000" dirty="0">
                <a:ea typeface="宋体" pitchFamily="2" charset="-122"/>
              </a:rPr>
              <a:t>2</a:t>
            </a:r>
            <a:r>
              <a:rPr lang="en-US" altLang="zh-CN" dirty="0">
                <a:ea typeface="宋体" pitchFamily="2" charset="-122"/>
              </a:rPr>
              <a:t>=2.5, </a:t>
            </a:r>
            <a:r>
              <a:rPr lang="en-US" altLang="zh-CN" dirty="0">
                <a:latin typeface="Symbol" pitchFamily="18" charset="2"/>
                <a:ea typeface="宋体" pitchFamily="2" charset="-122"/>
              </a:rPr>
              <a:t>a</a:t>
            </a:r>
            <a:r>
              <a:rPr lang="en-US" altLang="zh-CN" baseline="-25000" dirty="0">
                <a:ea typeface="宋体" pitchFamily="2" charset="-122"/>
              </a:rPr>
              <a:t>3</a:t>
            </a:r>
            <a:r>
              <a:rPr lang="en-US" altLang="zh-CN" dirty="0">
                <a:ea typeface="宋体" pitchFamily="2" charset="-122"/>
              </a:rPr>
              <a:t>=0, </a:t>
            </a:r>
            <a:r>
              <a:rPr lang="en-US" altLang="zh-CN" dirty="0">
                <a:latin typeface="Symbol" pitchFamily="18" charset="2"/>
                <a:ea typeface="宋体" pitchFamily="2" charset="-122"/>
              </a:rPr>
              <a:t>a</a:t>
            </a:r>
            <a:r>
              <a:rPr lang="en-US" altLang="zh-CN" baseline="-25000" dirty="0">
                <a:ea typeface="宋体" pitchFamily="2" charset="-122"/>
              </a:rPr>
              <a:t>4</a:t>
            </a:r>
            <a:r>
              <a:rPr lang="en-US" altLang="zh-CN" dirty="0">
                <a:ea typeface="宋体" pitchFamily="2" charset="-122"/>
              </a:rPr>
              <a:t>=7.333, </a:t>
            </a:r>
            <a:r>
              <a:rPr lang="en-US" altLang="zh-CN" dirty="0">
                <a:latin typeface="Symbol" pitchFamily="18" charset="2"/>
                <a:ea typeface="宋体" pitchFamily="2" charset="-122"/>
              </a:rPr>
              <a:t>a</a:t>
            </a:r>
            <a:r>
              <a:rPr lang="en-US" altLang="zh-CN" baseline="-25000" dirty="0">
                <a:ea typeface="宋体" pitchFamily="2" charset="-122"/>
              </a:rPr>
              <a:t>5</a:t>
            </a:r>
            <a:r>
              <a:rPr lang="en-US" altLang="zh-CN" dirty="0">
                <a:ea typeface="宋体" pitchFamily="2" charset="-122"/>
              </a:rPr>
              <a:t>=4.833</a:t>
            </a:r>
          </a:p>
          <a:p>
            <a:pPr lvl="1"/>
            <a:r>
              <a:rPr lang="en-US" altLang="zh-CN" dirty="0">
                <a:ea typeface="宋体" pitchFamily="2" charset="-122"/>
              </a:rPr>
              <a:t>Note that the constraints are indeed satisfied</a:t>
            </a:r>
          </a:p>
          <a:p>
            <a:pPr lvl="1"/>
            <a:r>
              <a:rPr lang="en-US" altLang="zh-CN" dirty="0">
                <a:ea typeface="宋体" pitchFamily="2" charset="-122"/>
              </a:rPr>
              <a:t>The support vectors are {x</a:t>
            </a:r>
            <a:r>
              <a:rPr lang="en-US" altLang="zh-CN" baseline="-25000" dirty="0">
                <a:ea typeface="宋体" pitchFamily="2" charset="-122"/>
              </a:rPr>
              <a:t>2</a:t>
            </a:r>
            <a:r>
              <a:rPr lang="en-US" altLang="zh-CN" dirty="0">
                <a:ea typeface="宋体" pitchFamily="2" charset="-122"/>
              </a:rPr>
              <a:t>=2, x</a:t>
            </a:r>
            <a:r>
              <a:rPr lang="en-US" altLang="zh-CN" baseline="-25000" dirty="0">
                <a:ea typeface="宋体" pitchFamily="2" charset="-122"/>
              </a:rPr>
              <a:t>4</a:t>
            </a:r>
            <a:r>
              <a:rPr lang="en-US" altLang="zh-CN" dirty="0">
                <a:ea typeface="宋体" pitchFamily="2" charset="-122"/>
              </a:rPr>
              <a:t>=5, x</a:t>
            </a:r>
            <a:r>
              <a:rPr lang="en-US" altLang="zh-CN" baseline="-25000" dirty="0">
                <a:ea typeface="宋体" pitchFamily="2" charset="-122"/>
              </a:rPr>
              <a:t>5</a:t>
            </a:r>
            <a:r>
              <a:rPr lang="en-US" altLang="zh-CN" dirty="0">
                <a:ea typeface="宋体" pitchFamily="2" charset="-122"/>
              </a:rPr>
              <a:t>=6}</a:t>
            </a:r>
          </a:p>
          <a:p>
            <a:r>
              <a:rPr lang="en-US" altLang="zh-CN" dirty="0">
                <a:ea typeface="宋体" pitchFamily="2" charset="-122"/>
              </a:rPr>
              <a:t>The </a:t>
            </a:r>
            <a:r>
              <a:rPr lang="en-US" altLang="zh-CN" dirty="0" err="1">
                <a:ea typeface="宋体" pitchFamily="2" charset="-122"/>
              </a:rPr>
              <a:t>discriminant</a:t>
            </a:r>
            <a:r>
              <a:rPr lang="en-US" altLang="zh-CN" dirty="0">
                <a:ea typeface="宋体" pitchFamily="2" charset="-122"/>
              </a:rPr>
              <a:t> function is</a:t>
            </a:r>
          </a:p>
          <a:p>
            <a:endParaRPr lang="en-US" altLang="zh-CN" dirty="0">
              <a:ea typeface="宋体" pitchFamily="2" charset="-122"/>
            </a:endParaRPr>
          </a:p>
          <a:p>
            <a:pPr lvl="1"/>
            <a:endParaRPr lang="en-US" altLang="zh-CN" dirty="0">
              <a:ea typeface="宋体" pitchFamily="2" charset="-122"/>
            </a:endParaRPr>
          </a:p>
          <a:p>
            <a:pPr lvl="1"/>
            <a:endParaRPr lang="en-US" altLang="zh-CN" dirty="0">
              <a:ea typeface="宋体" pitchFamily="2" charset="-122"/>
            </a:endParaRPr>
          </a:p>
          <a:p>
            <a:pPr lvl="1"/>
            <a:endParaRPr lang="en-US" altLang="zh-CN" dirty="0">
              <a:ea typeface="宋体" pitchFamily="2" charset="-122"/>
            </a:endParaRPr>
          </a:p>
          <a:p>
            <a:r>
              <a:rPr lang="en-US" altLang="zh-CN" i="1" dirty="0">
                <a:ea typeface="宋体" pitchFamily="2" charset="-122"/>
              </a:rPr>
              <a:t>b</a:t>
            </a:r>
            <a:r>
              <a:rPr lang="en-US" altLang="zh-CN" dirty="0">
                <a:ea typeface="宋体" pitchFamily="2" charset="-122"/>
              </a:rPr>
              <a:t> is recovered by solving </a:t>
            </a:r>
            <a:r>
              <a:rPr lang="en-US" altLang="zh-CN" sz="2000" dirty="0">
                <a:ea typeface="宋体" pitchFamily="2" charset="-122"/>
              </a:rPr>
              <a:t>f(2)=1</a:t>
            </a:r>
            <a:r>
              <a:rPr lang="en-US" altLang="zh-CN" dirty="0">
                <a:ea typeface="宋体" pitchFamily="2" charset="-122"/>
              </a:rPr>
              <a:t> or by </a:t>
            </a:r>
            <a:r>
              <a:rPr lang="en-US" altLang="zh-CN" sz="2000" dirty="0">
                <a:ea typeface="宋体" pitchFamily="2" charset="-122"/>
              </a:rPr>
              <a:t>f(5)=-1</a:t>
            </a:r>
            <a:r>
              <a:rPr lang="en-US" altLang="zh-CN" dirty="0">
                <a:ea typeface="宋体" pitchFamily="2" charset="-122"/>
              </a:rPr>
              <a:t> or by </a:t>
            </a:r>
            <a:r>
              <a:rPr lang="en-US" altLang="zh-CN" sz="2000" dirty="0">
                <a:ea typeface="宋体" pitchFamily="2" charset="-122"/>
              </a:rPr>
              <a:t>f(6)=1</a:t>
            </a:r>
            <a:r>
              <a:rPr lang="en-US" altLang="zh-CN" dirty="0">
                <a:ea typeface="宋体" pitchFamily="2" charset="-122"/>
              </a:rPr>
              <a:t>, as x</a:t>
            </a:r>
            <a:r>
              <a:rPr lang="en-US" altLang="zh-CN" baseline="-25000" dirty="0">
                <a:ea typeface="宋体" pitchFamily="2" charset="-122"/>
              </a:rPr>
              <a:t>2</a:t>
            </a:r>
            <a:r>
              <a:rPr lang="en-US" altLang="zh-CN" dirty="0">
                <a:ea typeface="宋体" pitchFamily="2" charset="-122"/>
              </a:rPr>
              <a:t> and x</a:t>
            </a:r>
            <a:r>
              <a:rPr lang="en-US" altLang="zh-CN" baseline="-25000" dirty="0">
                <a:ea typeface="宋体" pitchFamily="2" charset="-122"/>
              </a:rPr>
              <a:t>5</a:t>
            </a:r>
            <a:r>
              <a:rPr lang="en-US" altLang="zh-CN" dirty="0">
                <a:ea typeface="宋体" pitchFamily="2" charset="-122"/>
              </a:rPr>
              <a:t> lie on the line                                  and x</a:t>
            </a:r>
            <a:r>
              <a:rPr lang="en-US" altLang="zh-CN" baseline="-25000" dirty="0">
                <a:ea typeface="宋体" pitchFamily="2" charset="-122"/>
              </a:rPr>
              <a:t>4</a:t>
            </a:r>
            <a:r>
              <a:rPr lang="en-US" altLang="zh-CN" dirty="0">
                <a:ea typeface="宋体" pitchFamily="2" charset="-122"/>
              </a:rPr>
              <a:t> lies on the line</a:t>
            </a:r>
          </a:p>
          <a:p>
            <a:pPr>
              <a:buNone/>
            </a:pPr>
            <a:r>
              <a:rPr lang="en-US" altLang="zh-CN" dirty="0">
                <a:ea typeface="宋体" pitchFamily="2" charset="-122"/>
              </a:rPr>
              <a:t>                              </a:t>
            </a:r>
          </a:p>
          <a:p>
            <a:r>
              <a:rPr lang="en-US" altLang="zh-CN" dirty="0">
                <a:ea typeface="宋体" pitchFamily="2" charset="-122"/>
              </a:rPr>
              <a:t>All three give </a:t>
            </a:r>
            <a:r>
              <a:rPr lang="en-US" altLang="zh-CN" sz="2000" b="1" dirty="0">
                <a:ea typeface="宋体" pitchFamily="2" charset="-122"/>
              </a:rPr>
              <a:t>b=9</a:t>
            </a:r>
          </a:p>
        </p:txBody>
      </p:sp>
      <p:sp>
        <p:nvSpPr>
          <p:cNvPr id="209930" name="AutoShape 10"/>
          <p:cNvSpPr>
            <a:spLocks noChangeArrowheads="1"/>
          </p:cNvSpPr>
          <p:nvPr/>
        </p:nvSpPr>
        <p:spPr bwMode="auto">
          <a:xfrm>
            <a:off x="2895600" y="5638800"/>
            <a:ext cx="533400" cy="228600"/>
          </a:xfrm>
          <a:prstGeom prst="rightArrow">
            <a:avLst>
              <a:gd name="adj1" fmla="val 34722"/>
              <a:gd name="adj2" fmla="val 53958"/>
            </a:avLst>
          </a:prstGeom>
          <a:solidFill>
            <a:schemeClr val="folHlink"/>
          </a:solidFill>
          <a:ln w="9525">
            <a:solidFill>
              <a:schemeClr val="tx1"/>
            </a:solidFill>
            <a:miter lim="800000"/>
            <a:headEnd/>
            <a:tailEnd/>
          </a:ln>
          <a:effectLst/>
        </p:spPr>
        <p:txBody>
          <a:bodyPr wrap="none" anchor="ctr"/>
          <a:lstStyle/>
          <a:p>
            <a:endParaRPr lang="en-US"/>
          </a:p>
        </p:txBody>
      </p:sp>
      <p:pic>
        <p:nvPicPr>
          <p:cNvPr id="209934" name="Picture 14" descr="txp_fig"/>
          <p:cNvPicPr>
            <a:picLocks noChangeAspect="1" noChangeArrowheads="1"/>
          </p:cNvPicPr>
          <p:nvPr>
            <p:custDataLst>
              <p:tags r:id="rId2"/>
            </p:custDataLst>
          </p:nvPr>
        </p:nvPicPr>
        <p:blipFill>
          <a:blip r:embed="rId11" cstate="print"/>
          <a:srcRect/>
          <a:stretch>
            <a:fillRect/>
          </a:stretch>
        </p:blipFill>
        <p:spPr bwMode="auto">
          <a:xfrm>
            <a:off x="6172200" y="2971800"/>
            <a:ext cx="304800" cy="185738"/>
          </a:xfrm>
          <a:prstGeom prst="rect">
            <a:avLst/>
          </a:prstGeom>
          <a:noFill/>
          <a:ln w="9525">
            <a:noFill/>
            <a:miter lim="800000"/>
            <a:headEnd/>
            <a:tailEnd/>
          </a:ln>
          <a:effectLst/>
        </p:spPr>
      </p:pic>
      <p:sp>
        <p:nvSpPr>
          <p:cNvPr id="209935" name="Line 15"/>
          <p:cNvSpPr>
            <a:spLocks noChangeShapeType="1"/>
          </p:cNvSpPr>
          <p:nvPr/>
        </p:nvSpPr>
        <p:spPr bwMode="auto">
          <a:xfrm>
            <a:off x="6400800" y="3200400"/>
            <a:ext cx="152400" cy="457200"/>
          </a:xfrm>
          <a:prstGeom prst="line">
            <a:avLst/>
          </a:prstGeom>
          <a:noFill/>
          <a:ln w="9525">
            <a:solidFill>
              <a:schemeClr val="hlink"/>
            </a:solidFill>
            <a:miter lim="800000"/>
            <a:headEnd/>
            <a:tailEnd type="triangle" w="med" len="med"/>
          </a:ln>
          <a:effectLst/>
        </p:spPr>
        <p:txBody>
          <a:bodyPr wrap="none"/>
          <a:lstStyle/>
          <a:p>
            <a:endParaRPr lang="en-US"/>
          </a:p>
        </p:txBody>
      </p:sp>
      <p:sp>
        <p:nvSpPr>
          <p:cNvPr id="209941" name="Line 21"/>
          <p:cNvSpPr>
            <a:spLocks noChangeShapeType="1"/>
          </p:cNvSpPr>
          <p:nvPr/>
        </p:nvSpPr>
        <p:spPr bwMode="auto">
          <a:xfrm>
            <a:off x="7162800" y="2971800"/>
            <a:ext cx="0" cy="609600"/>
          </a:xfrm>
          <a:prstGeom prst="line">
            <a:avLst/>
          </a:prstGeom>
          <a:noFill/>
          <a:ln w="9525">
            <a:solidFill>
              <a:schemeClr val="hlink"/>
            </a:solidFill>
            <a:miter lim="800000"/>
            <a:headEnd/>
            <a:tailEnd type="triangle" w="med" len="med"/>
          </a:ln>
          <a:effectLst/>
        </p:spPr>
        <p:txBody>
          <a:bodyPr wrap="none"/>
          <a:lstStyle/>
          <a:p>
            <a:endParaRPr lang="en-US"/>
          </a:p>
        </p:txBody>
      </p:sp>
      <p:pic>
        <p:nvPicPr>
          <p:cNvPr id="209942" name="Picture 22" descr="txp_fig"/>
          <p:cNvPicPr>
            <a:picLocks noChangeAspect="1" noChangeArrowheads="1"/>
          </p:cNvPicPr>
          <p:nvPr>
            <p:custDataLst>
              <p:tags r:id="rId3"/>
            </p:custDataLst>
          </p:nvPr>
        </p:nvPicPr>
        <p:blipFill>
          <a:blip r:embed="rId12" cstate="print"/>
          <a:srcRect/>
          <a:stretch>
            <a:fillRect/>
          </a:stretch>
        </p:blipFill>
        <p:spPr bwMode="auto">
          <a:xfrm>
            <a:off x="7021513" y="2733675"/>
            <a:ext cx="277812" cy="185738"/>
          </a:xfrm>
          <a:prstGeom prst="rect">
            <a:avLst/>
          </a:prstGeom>
          <a:noFill/>
          <a:ln w="9525">
            <a:noFill/>
            <a:miter lim="800000"/>
            <a:headEnd/>
            <a:tailEnd/>
          </a:ln>
          <a:effectLst/>
        </p:spPr>
      </p:pic>
      <p:pic>
        <p:nvPicPr>
          <p:cNvPr id="209943" name="Picture 23" descr="txp_fig"/>
          <p:cNvPicPr>
            <a:picLocks noChangeAspect="1" noChangeArrowheads="1"/>
          </p:cNvPicPr>
          <p:nvPr>
            <p:custDataLst>
              <p:tags r:id="rId4"/>
            </p:custDataLst>
          </p:nvPr>
        </p:nvPicPr>
        <p:blipFill>
          <a:blip r:embed="rId13" cstate="print"/>
          <a:srcRect/>
          <a:stretch>
            <a:fillRect/>
          </a:stretch>
        </p:blipFill>
        <p:spPr bwMode="auto">
          <a:xfrm>
            <a:off x="7720013" y="2844800"/>
            <a:ext cx="1044575" cy="265113"/>
          </a:xfrm>
          <a:prstGeom prst="rect">
            <a:avLst/>
          </a:prstGeom>
          <a:noFill/>
          <a:ln w="9525">
            <a:noFill/>
            <a:miter lim="800000"/>
            <a:headEnd/>
            <a:tailEnd/>
          </a:ln>
          <a:effectLst/>
        </p:spPr>
      </p:pic>
      <p:sp>
        <p:nvSpPr>
          <p:cNvPr id="209944" name="Line 24"/>
          <p:cNvSpPr>
            <a:spLocks noChangeShapeType="1"/>
          </p:cNvSpPr>
          <p:nvPr/>
        </p:nvSpPr>
        <p:spPr bwMode="auto">
          <a:xfrm flipH="1">
            <a:off x="7924800" y="3124200"/>
            <a:ext cx="152400" cy="457200"/>
          </a:xfrm>
          <a:prstGeom prst="line">
            <a:avLst/>
          </a:prstGeom>
          <a:noFill/>
          <a:ln w="9525">
            <a:solidFill>
              <a:schemeClr val="hlink"/>
            </a:solidFill>
            <a:miter lim="800000"/>
            <a:headEnd/>
            <a:tailEnd type="triangle" w="med" len="med"/>
          </a:ln>
          <a:effectLst/>
        </p:spPr>
        <p:txBody>
          <a:bodyPr wrap="none"/>
          <a:lstStyle/>
          <a:p>
            <a:endParaRPr lang="en-US"/>
          </a:p>
        </p:txBody>
      </p:sp>
      <p:pic>
        <p:nvPicPr>
          <p:cNvPr id="209946" name="Picture 26" descr="txp_fig"/>
          <p:cNvPicPr>
            <a:picLocks noChangeAspect="1" noChangeArrowheads="1"/>
          </p:cNvPicPr>
          <p:nvPr>
            <p:custDataLst>
              <p:tags r:id="rId5"/>
            </p:custDataLst>
          </p:nvPr>
        </p:nvPicPr>
        <p:blipFill>
          <a:blip r:embed="rId14" cstate="print"/>
          <a:srcRect/>
          <a:stretch>
            <a:fillRect/>
          </a:stretch>
        </p:blipFill>
        <p:spPr bwMode="auto">
          <a:xfrm>
            <a:off x="3581400" y="5562600"/>
            <a:ext cx="4537075" cy="369888"/>
          </a:xfrm>
          <a:prstGeom prst="rect">
            <a:avLst/>
          </a:prstGeom>
          <a:noFill/>
          <a:ln w="9525">
            <a:noFill/>
            <a:miter lim="800000"/>
            <a:headEnd/>
            <a:tailEnd/>
          </a:ln>
          <a:effectLst/>
        </p:spPr>
      </p:pic>
      <p:pic>
        <p:nvPicPr>
          <p:cNvPr id="209950" name="Picture 30" descr="txp_fig"/>
          <p:cNvPicPr>
            <a:picLocks noChangeAspect="1" noChangeArrowheads="1"/>
          </p:cNvPicPr>
          <p:nvPr>
            <p:custDataLst>
              <p:tags r:id="rId6"/>
            </p:custDataLst>
          </p:nvPr>
        </p:nvPicPr>
        <p:blipFill>
          <a:blip r:embed="rId15" cstate="print"/>
          <a:srcRect/>
          <a:stretch>
            <a:fillRect/>
          </a:stretch>
        </p:blipFill>
        <p:spPr bwMode="auto">
          <a:xfrm>
            <a:off x="2286000" y="4953000"/>
            <a:ext cx="2286000" cy="295949"/>
          </a:xfrm>
          <a:prstGeom prst="rect">
            <a:avLst/>
          </a:prstGeom>
          <a:noFill/>
          <a:ln w="9525">
            <a:noFill/>
            <a:miter lim="800000"/>
            <a:headEnd/>
            <a:tailEnd/>
          </a:ln>
          <a:effectLst/>
        </p:spPr>
      </p:pic>
      <p:pic>
        <p:nvPicPr>
          <p:cNvPr id="209952" name="Picture 32" descr="txp_fig"/>
          <p:cNvPicPr>
            <a:picLocks noChangeAspect="1" noChangeArrowheads="1"/>
          </p:cNvPicPr>
          <p:nvPr>
            <p:custDataLst>
              <p:tags r:id="rId7"/>
            </p:custDataLst>
          </p:nvPr>
        </p:nvPicPr>
        <p:blipFill>
          <a:blip r:embed="rId16" cstate="print"/>
          <a:srcRect/>
          <a:stretch>
            <a:fillRect/>
          </a:stretch>
        </p:blipFill>
        <p:spPr bwMode="auto">
          <a:xfrm>
            <a:off x="838200" y="5257800"/>
            <a:ext cx="2667000" cy="3177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457200" y="228600"/>
            <a:ext cx="8229600" cy="1143000"/>
          </a:xfrm>
        </p:spPr>
        <p:txBody>
          <a:bodyPr/>
          <a:lstStyle/>
          <a:p>
            <a:r>
              <a:rPr lang="en-US" altLang="zh-CN" dirty="0"/>
              <a:t>Characteristics of SVM</a:t>
            </a:r>
          </a:p>
        </p:txBody>
      </p:sp>
      <p:sp>
        <p:nvSpPr>
          <p:cNvPr id="317443" name="Rectangle 3"/>
          <p:cNvSpPr>
            <a:spLocks noGrp="1" noChangeArrowheads="1"/>
          </p:cNvSpPr>
          <p:nvPr>
            <p:ph type="body" idx="1"/>
          </p:nvPr>
        </p:nvSpPr>
        <p:spPr>
          <a:xfrm>
            <a:off x="304800" y="1524000"/>
            <a:ext cx="8382000" cy="5029200"/>
          </a:xfrm>
        </p:spPr>
        <p:txBody>
          <a:bodyPr>
            <a:normAutofit lnSpcReduction="10000"/>
          </a:bodyPr>
          <a:lstStyle/>
          <a:p>
            <a:pPr>
              <a:buNone/>
            </a:pPr>
            <a:r>
              <a:rPr lang="en-US" sz="1900" dirty="0"/>
              <a:t>SVM has many desirable qualities that make it one of the most widely </a:t>
            </a:r>
            <a:r>
              <a:rPr lang="en-US" sz="1900" dirty="0" err="1"/>
              <a:t>usedclassication</a:t>
            </a:r>
            <a:r>
              <a:rPr lang="en-US" sz="1900" dirty="0"/>
              <a:t> algorithms. Following is a summary of the general characteristics of SVM:</a:t>
            </a:r>
          </a:p>
          <a:p>
            <a:pPr>
              <a:buNone/>
            </a:pPr>
            <a:endParaRPr lang="en-US" altLang="zh-CN" sz="1900" b="1" dirty="0"/>
          </a:p>
          <a:p>
            <a:pPr>
              <a:lnSpc>
                <a:spcPct val="80000"/>
              </a:lnSpc>
            </a:pPr>
            <a:r>
              <a:rPr lang="en-US" altLang="zh-CN" sz="1900" dirty="0"/>
              <a:t>Flexibility in choosing a similarity function</a:t>
            </a:r>
          </a:p>
          <a:p>
            <a:pPr>
              <a:lnSpc>
                <a:spcPct val="80000"/>
              </a:lnSpc>
            </a:pPr>
            <a:r>
              <a:rPr lang="en-US" altLang="zh-CN" sz="1900" dirty="0"/>
              <a:t>Sparseness of solution when dealing with large data sets</a:t>
            </a:r>
          </a:p>
          <a:p>
            <a:pPr>
              <a:lnSpc>
                <a:spcPct val="80000"/>
              </a:lnSpc>
              <a:buFont typeface="Wingdings" pitchFamily="2" charset="2"/>
              <a:buNone/>
            </a:pPr>
            <a:r>
              <a:rPr lang="en-US" altLang="zh-CN" sz="1900" dirty="0"/>
              <a:t>    - only support vectors are used to specify the separating hyperplane </a:t>
            </a:r>
          </a:p>
          <a:p>
            <a:pPr>
              <a:lnSpc>
                <a:spcPct val="80000"/>
              </a:lnSpc>
            </a:pPr>
            <a:r>
              <a:rPr lang="en-US" altLang="zh-CN" sz="1900" dirty="0"/>
              <a:t>Ability to handle large feature spaces</a:t>
            </a:r>
          </a:p>
          <a:p>
            <a:pPr>
              <a:lnSpc>
                <a:spcPct val="80000"/>
              </a:lnSpc>
              <a:buFont typeface="Wingdings" pitchFamily="2" charset="2"/>
              <a:buNone/>
            </a:pPr>
            <a:r>
              <a:rPr lang="en-US" altLang="zh-CN" sz="1900" dirty="0"/>
              <a:t>   - complexity does not depend on the dimensionality of the feature space</a:t>
            </a:r>
          </a:p>
          <a:p>
            <a:pPr>
              <a:lnSpc>
                <a:spcPct val="80000"/>
              </a:lnSpc>
            </a:pPr>
            <a:r>
              <a:rPr lang="en-US" altLang="zh-CN" sz="1900" dirty="0" err="1"/>
              <a:t>Overfitting</a:t>
            </a:r>
            <a:r>
              <a:rPr lang="en-US" altLang="zh-CN" sz="1900" dirty="0"/>
              <a:t> can be controlled by soft margin approach</a:t>
            </a:r>
          </a:p>
          <a:p>
            <a:pPr>
              <a:lnSpc>
                <a:spcPct val="80000"/>
              </a:lnSpc>
            </a:pPr>
            <a:r>
              <a:rPr lang="en-US" altLang="zh-CN" sz="1900" dirty="0"/>
              <a:t>Nice math property: a simple convex optimization problem which is guaranteed to converge to a single global solution</a:t>
            </a:r>
          </a:p>
          <a:p>
            <a:pPr>
              <a:lnSpc>
                <a:spcPct val="80000"/>
              </a:lnSpc>
            </a:pPr>
            <a:r>
              <a:rPr lang="en-US" altLang="zh-CN" sz="1900" dirty="0"/>
              <a:t>Feature Selection</a:t>
            </a:r>
          </a:p>
          <a:p>
            <a:r>
              <a:rPr lang="en-US" sz="2000" dirty="0"/>
              <a:t>SVM can be applied to categorical data,</a:t>
            </a:r>
          </a:p>
          <a:p>
            <a:pPr lvl="1"/>
            <a:r>
              <a:rPr lang="en-US" sz="1800" dirty="0"/>
              <a:t>By introducing dummy variables for each categorical attribute value present in the data.</a:t>
            </a:r>
          </a:p>
          <a:p>
            <a:pPr lvl="1"/>
            <a:r>
              <a:rPr lang="en-US" sz="1800" dirty="0"/>
              <a:t>For example, if Marital Status has three values (Single, Married, Di-</a:t>
            </a:r>
            <a:r>
              <a:rPr lang="en-US" sz="1800" dirty="0" err="1"/>
              <a:t>vorced</a:t>
            </a:r>
            <a:r>
              <a:rPr lang="en-US" sz="1800" dirty="0"/>
              <a:t>), we can introduce a binary variable for each of the attribute values.</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229600" cy="5410200"/>
          </a:xfrm>
        </p:spPr>
        <p:txBody>
          <a:bodyPr>
            <a:normAutofit fontScale="92500" lnSpcReduction="10000"/>
          </a:bodyPr>
          <a:lstStyle/>
          <a:p>
            <a:endParaRPr lang="en-US" dirty="0"/>
          </a:p>
          <a:p>
            <a:r>
              <a:rPr lang="en-US" dirty="0"/>
              <a:t>The SVM learning problem can be formulated as a convex optimization problem,</a:t>
            </a:r>
          </a:p>
          <a:p>
            <a:pPr lvl="1"/>
            <a:r>
              <a:rPr lang="en-US" dirty="0"/>
              <a:t>In which </a:t>
            </a:r>
            <a:r>
              <a:rPr lang="en-US" dirty="0" err="1"/>
              <a:t>ecient</a:t>
            </a:r>
            <a:r>
              <a:rPr lang="en-US" dirty="0"/>
              <a:t> algorithms are available to </a:t>
            </a:r>
            <a:r>
              <a:rPr lang="en-US" dirty="0" err="1"/>
              <a:t>nd</a:t>
            </a:r>
            <a:r>
              <a:rPr lang="en-US" dirty="0"/>
              <a:t> the global </a:t>
            </a:r>
            <a:r>
              <a:rPr lang="en-US" dirty="0" err="1"/>
              <a:t>minimumof</a:t>
            </a:r>
            <a:r>
              <a:rPr lang="en-US" dirty="0"/>
              <a:t> the objective function.</a:t>
            </a:r>
          </a:p>
          <a:p>
            <a:pPr lvl="1"/>
            <a:r>
              <a:rPr lang="en-US" dirty="0"/>
              <a:t>Other </a:t>
            </a:r>
            <a:r>
              <a:rPr lang="en-US" dirty="0" err="1"/>
              <a:t>classication</a:t>
            </a:r>
            <a:r>
              <a:rPr lang="en-US" dirty="0"/>
              <a:t> methods, such as rule-based </a:t>
            </a:r>
            <a:r>
              <a:rPr lang="en-US" dirty="0" err="1"/>
              <a:t>classiers</a:t>
            </a:r>
            <a:r>
              <a:rPr lang="en-US" dirty="0"/>
              <a:t> and artificial neural networks,</a:t>
            </a:r>
          </a:p>
          <a:p>
            <a:pPr lvl="2"/>
            <a:r>
              <a:rPr lang="en-US" dirty="0"/>
              <a:t>Employ a greedy based strategy to search the hypothesis space.</a:t>
            </a:r>
          </a:p>
          <a:p>
            <a:pPr lvl="1"/>
            <a:r>
              <a:rPr lang="en-US" dirty="0"/>
              <a:t>Such methods tend to find only locally optimum solutions.</a:t>
            </a:r>
          </a:p>
          <a:p>
            <a:pPr lvl="1"/>
            <a:endParaRPr lang="en-US" dirty="0"/>
          </a:p>
          <a:p>
            <a:r>
              <a:rPr lang="en-US" sz="2800" dirty="0"/>
              <a:t>SVM performs capacity control,</a:t>
            </a:r>
          </a:p>
          <a:p>
            <a:pPr lvl="1"/>
            <a:r>
              <a:rPr lang="en-US" dirty="0"/>
              <a:t>By maximizing the margin of the decision boundary.</a:t>
            </a:r>
          </a:p>
          <a:p>
            <a:pPr lvl="1"/>
            <a:r>
              <a:rPr lang="en-US" dirty="0" err="1"/>
              <a:t>Nevertheless,the</a:t>
            </a:r>
            <a:r>
              <a:rPr lang="en-US" dirty="0"/>
              <a:t> user must still provide other parameters such as the type of kernel function to use and the cost function C for introducing each slack variable.</a:t>
            </a:r>
          </a:p>
        </p:txBody>
      </p:sp>
      <p:sp>
        <p:nvSpPr>
          <p:cNvPr id="4" name="Rectangle 2"/>
          <p:cNvSpPr>
            <a:spLocks noGrp="1" noChangeArrowheads="1"/>
          </p:cNvSpPr>
          <p:nvPr>
            <p:ph type="title"/>
          </p:nvPr>
        </p:nvSpPr>
        <p:spPr>
          <a:xfrm>
            <a:off x="457200" y="228600"/>
            <a:ext cx="8229600" cy="1143000"/>
          </a:xfrm>
        </p:spPr>
        <p:txBody>
          <a:bodyPr/>
          <a:lstStyle/>
          <a:p>
            <a:r>
              <a:rPr lang="en-US" altLang="zh-CN" dirty="0"/>
              <a:t>Characteristics of SVM</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zh-CN"/>
              <a:t>SVM Applications</a:t>
            </a:r>
          </a:p>
        </p:txBody>
      </p:sp>
      <p:sp>
        <p:nvSpPr>
          <p:cNvPr id="337923" name="Rectangle 3"/>
          <p:cNvSpPr>
            <a:spLocks noGrp="1" noChangeArrowheads="1"/>
          </p:cNvSpPr>
          <p:nvPr>
            <p:ph type="body" idx="1"/>
          </p:nvPr>
        </p:nvSpPr>
        <p:spPr/>
        <p:txBody>
          <a:bodyPr/>
          <a:lstStyle/>
          <a:p>
            <a:r>
              <a:rPr lang="en-US" altLang="zh-CN" b="1"/>
              <a:t>SVM has been used successfully in many real-world problems</a:t>
            </a:r>
          </a:p>
          <a:p>
            <a:pPr>
              <a:buFont typeface="Wingdings" pitchFamily="2" charset="2"/>
              <a:buNone/>
            </a:pPr>
            <a:r>
              <a:rPr lang="en-US" altLang="zh-CN" sz="2400"/>
              <a:t>   </a:t>
            </a:r>
            <a:r>
              <a:rPr lang="en-US" altLang="zh-CN" sz="2400" b="1"/>
              <a:t>- text (and hypertext) categorization</a:t>
            </a:r>
          </a:p>
          <a:p>
            <a:pPr>
              <a:buFont typeface="Wingdings" pitchFamily="2" charset="2"/>
              <a:buNone/>
            </a:pPr>
            <a:r>
              <a:rPr lang="en-US" altLang="zh-CN" sz="2400" b="1"/>
              <a:t>   - image classification</a:t>
            </a:r>
          </a:p>
          <a:p>
            <a:pPr>
              <a:buFont typeface="Wingdings" pitchFamily="2" charset="2"/>
              <a:buNone/>
            </a:pPr>
            <a:r>
              <a:rPr lang="en-US" altLang="zh-CN" sz="2400" b="1"/>
              <a:t>   - bioinformatics (Protein classification,   </a:t>
            </a:r>
          </a:p>
          <a:p>
            <a:pPr>
              <a:buFont typeface="Wingdings" pitchFamily="2" charset="2"/>
              <a:buNone/>
            </a:pPr>
            <a:r>
              <a:rPr lang="en-US" altLang="zh-CN" sz="2400" b="1"/>
              <a:t>      Cancer classification)</a:t>
            </a:r>
          </a:p>
          <a:p>
            <a:pPr>
              <a:buFont typeface="Wingdings" pitchFamily="2" charset="2"/>
              <a:buNone/>
            </a:pPr>
            <a:r>
              <a:rPr lang="en-US" altLang="zh-CN" sz="2400" b="1"/>
              <a:t>   - hand-written character recognition</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Strengths and Weaknesses of SVM</a:t>
            </a:r>
          </a:p>
        </p:txBody>
      </p:sp>
      <p:sp>
        <p:nvSpPr>
          <p:cNvPr id="3" name="Content Placeholder 2"/>
          <p:cNvSpPr>
            <a:spLocks noGrp="1"/>
          </p:cNvSpPr>
          <p:nvPr>
            <p:ph idx="1"/>
          </p:nvPr>
        </p:nvSpPr>
        <p:spPr/>
        <p:txBody>
          <a:bodyPr/>
          <a:lstStyle/>
          <a:p>
            <a:endParaRPr lang="en-US" dirty="0"/>
          </a:p>
        </p:txBody>
      </p:sp>
      <p:pic>
        <p:nvPicPr>
          <p:cNvPr id="247810" name="Picture 2"/>
          <p:cNvPicPr>
            <a:picLocks noChangeAspect="1" noChangeArrowheads="1"/>
          </p:cNvPicPr>
          <p:nvPr/>
        </p:nvPicPr>
        <p:blipFill>
          <a:blip r:embed="rId2" cstate="print"/>
          <a:srcRect/>
          <a:stretch>
            <a:fillRect/>
          </a:stretch>
        </p:blipFill>
        <p:spPr bwMode="auto">
          <a:xfrm>
            <a:off x="457200" y="1981200"/>
            <a:ext cx="8153400" cy="43117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704088"/>
            <a:ext cx="8229600" cy="515112"/>
          </a:xfrm>
        </p:spPr>
        <p:txBody>
          <a:bodyPr>
            <a:normAutofit fontScale="90000"/>
          </a:bodyPr>
          <a:lstStyle/>
          <a:p>
            <a:pPr algn="ctr"/>
            <a:r>
              <a:rPr lang="en-US" sz="4000" dirty="0" smtClean="0"/>
              <a:t>Linear </a:t>
            </a:r>
            <a:r>
              <a:rPr lang="en-US" sz="4000" dirty="0"/>
              <a:t>SVM Model</a:t>
            </a:r>
            <a:endParaRPr lang="en-US" altLang="zh-CN" sz="4000" dirty="0">
              <a:ea typeface="宋体" pitchFamily="2" charset="-122"/>
            </a:endParaRPr>
          </a:p>
        </p:txBody>
      </p:sp>
      <p:sp>
        <p:nvSpPr>
          <p:cNvPr id="6" name="Content Placeholder 5"/>
          <p:cNvSpPr>
            <a:spLocks noGrp="1"/>
          </p:cNvSpPr>
          <p:nvPr>
            <p:ph idx="1"/>
          </p:nvPr>
        </p:nvSpPr>
        <p:spPr>
          <a:xfrm>
            <a:off x="228600" y="1447800"/>
            <a:ext cx="8763000" cy="5410200"/>
          </a:xfrm>
        </p:spPr>
        <p:txBody>
          <a:bodyPr>
            <a:normAutofit fontScale="92500" lnSpcReduction="10000"/>
          </a:bodyPr>
          <a:lstStyle/>
          <a:p>
            <a:r>
              <a:rPr lang="en-IN" sz="2400" dirty="0" smtClean="0"/>
              <a:t>For given a training dataset of �n points of the form:</a:t>
            </a:r>
          </a:p>
          <a:p>
            <a:pPr>
              <a:buNone/>
            </a:pPr>
            <a:r>
              <a:rPr lang="en-IN" sz="2400" dirty="0" smtClean="0"/>
              <a:t> 	</a:t>
            </a:r>
            <a:r>
              <a:rPr lang="en-US" sz="2400" dirty="0" smtClean="0"/>
              <a:t>(x</a:t>
            </a:r>
            <a:r>
              <a:rPr lang="en-US" sz="2400" baseline="-25000" dirty="0" smtClean="0"/>
              <a:t>1</a:t>
            </a:r>
            <a:r>
              <a:rPr lang="en-US" sz="2400" dirty="0" smtClean="0"/>
              <a:t>, y</a:t>
            </a:r>
            <a:r>
              <a:rPr lang="en-US" sz="2400" baseline="-25000" dirty="0" smtClean="0"/>
              <a:t>1</a:t>
            </a:r>
            <a:r>
              <a:rPr lang="en-US" sz="2400" dirty="0" smtClean="0"/>
              <a:t>)…, (</a:t>
            </a:r>
            <a:r>
              <a:rPr lang="en-US" sz="2400" dirty="0" err="1" smtClean="0"/>
              <a:t>x</a:t>
            </a:r>
            <a:r>
              <a:rPr lang="en-US" sz="2400" baseline="-25000" dirty="0" err="1" smtClean="0"/>
              <a:t>n</a:t>
            </a:r>
            <a:r>
              <a:rPr lang="en-US" sz="2400" dirty="0" smtClean="0"/>
              <a:t>, </a:t>
            </a:r>
            <a:r>
              <a:rPr lang="en-US" sz="2400" dirty="0" err="1" smtClean="0"/>
              <a:t>y</a:t>
            </a:r>
            <a:r>
              <a:rPr lang="en-US" sz="2400" baseline="-25000" dirty="0" err="1" smtClean="0"/>
              <a:t>n</a:t>
            </a:r>
            <a:r>
              <a:rPr lang="en-US" sz="2400" dirty="0" smtClean="0"/>
              <a:t>)</a:t>
            </a:r>
          </a:p>
          <a:p>
            <a:r>
              <a:rPr lang="en-US" sz="2400" dirty="0" smtClean="0"/>
              <a:t>where the ��</a:t>
            </a:r>
            <a:r>
              <a:rPr lang="en-US" sz="2400" dirty="0" err="1" smtClean="0"/>
              <a:t>y</a:t>
            </a:r>
            <a:r>
              <a:rPr lang="en-US" sz="2400" baseline="-25000" dirty="0" err="1" smtClean="0"/>
              <a:t>i</a:t>
            </a:r>
            <a:r>
              <a:rPr lang="en-US" sz="2400" dirty="0" smtClean="0"/>
              <a:t> are either 1 or −1, each indicating the class to which the point ��x</a:t>
            </a:r>
            <a:r>
              <a:rPr lang="en-US" sz="2400" baseline="-25000" dirty="0" smtClean="0"/>
              <a:t>i</a:t>
            </a:r>
            <a:r>
              <a:rPr lang="en-US" sz="2400" dirty="0" smtClean="0"/>
              <a:t> belongs. Each �� x</a:t>
            </a:r>
            <a:r>
              <a:rPr lang="en-US" sz="2400" baseline="-25000" dirty="0" smtClean="0"/>
              <a:t>i</a:t>
            </a:r>
            <a:r>
              <a:rPr lang="en-US" sz="2400" dirty="0" smtClean="0"/>
              <a:t>  is a �p-dimensional real vector. </a:t>
            </a:r>
          </a:p>
          <a:p>
            <a:r>
              <a:rPr lang="en-US" sz="2400" dirty="0" smtClean="0"/>
              <a:t>We want to find the "maximum-margin hyperplane" that divides the group of points ��x</a:t>
            </a:r>
            <a:r>
              <a:rPr lang="en-US" sz="2400" baseline="-25000" dirty="0" smtClean="0"/>
              <a:t>i</a:t>
            </a:r>
            <a:r>
              <a:rPr lang="en-US" sz="2400" dirty="0" smtClean="0"/>
              <a:t> for which �</a:t>
            </a:r>
            <a:r>
              <a:rPr lang="en-US" sz="2400" dirty="0" err="1" smtClean="0"/>
              <a:t>y</a:t>
            </a:r>
            <a:r>
              <a:rPr lang="en-US" sz="2400" baseline="-25000" dirty="0" err="1" smtClean="0"/>
              <a:t>i</a:t>
            </a:r>
            <a:r>
              <a:rPr lang="en-US" sz="2400" dirty="0" smtClean="0"/>
              <a:t> =1 from the group of points for which ��</a:t>
            </a:r>
            <a:r>
              <a:rPr lang="en-US" sz="2400" dirty="0" err="1" smtClean="0"/>
              <a:t>y</a:t>
            </a:r>
            <a:r>
              <a:rPr lang="en-US" sz="2400" baseline="-25000" dirty="0" err="1" smtClean="0"/>
              <a:t>i</a:t>
            </a:r>
            <a:r>
              <a:rPr lang="en-US" sz="2400" dirty="0" smtClean="0"/>
              <a:t> = -1, </a:t>
            </a:r>
          </a:p>
          <a:p>
            <a:r>
              <a:rPr lang="en-US" sz="2400" dirty="0" smtClean="0"/>
              <a:t>Which is defined so that the distance between the hyperplane and the nearest point ��x</a:t>
            </a:r>
            <a:r>
              <a:rPr lang="en-US" sz="2400" baseline="-25000" dirty="0" smtClean="0"/>
              <a:t>i</a:t>
            </a:r>
            <a:r>
              <a:rPr lang="en-US" sz="2400" dirty="0" smtClean="0"/>
              <a:t> from either group is maximized.</a:t>
            </a:r>
          </a:p>
          <a:p>
            <a:r>
              <a:rPr lang="en-IN" sz="2400" dirty="0" smtClean="0"/>
              <a:t>Any hyperplane can be written as the set of points �x satisfying:</a:t>
            </a:r>
          </a:p>
          <a:p>
            <a:pPr>
              <a:buNone/>
            </a:pPr>
            <a:r>
              <a:rPr lang="en-US" sz="2400" dirty="0" smtClean="0"/>
              <a:t>	</a:t>
            </a:r>
            <a:r>
              <a:rPr lang="en-US" sz="2400" dirty="0" err="1" smtClean="0"/>
              <a:t>w</a:t>
            </a:r>
            <a:r>
              <a:rPr lang="en-US" sz="2400" baseline="30000" dirty="0" err="1" smtClean="0"/>
              <a:t>T</a:t>
            </a:r>
            <a:r>
              <a:rPr lang="en-US" sz="2400" dirty="0" err="1" smtClean="0"/>
              <a:t>.x</a:t>
            </a:r>
            <a:r>
              <a:rPr lang="en-US" sz="2400" dirty="0" smtClean="0"/>
              <a:t>-b=0</a:t>
            </a:r>
          </a:p>
          <a:p>
            <a:r>
              <a:rPr lang="en-IN" sz="2400" dirty="0" smtClean="0"/>
              <a:t>where  w� is the (not necessarily normalized) normal vector to the hyperplane (). This is much like </a:t>
            </a:r>
            <a:r>
              <a:rPr lang="en-IN" sz="2400" dirty="0" err="1" smtClean="0"/>
              <a:t>Hesse</a:t>
            </a:r>
            <a:r>
              <a:rPr lang="en-IN" sz="2400" dirty="0" smtClean="0"/>
              <a:t> normal form, except that � is not necessarily a unit vector. </a:t>
            </a:r>
          </a:p>
          <a:p>
            <a:r>
              <a:rPr lang="en-IN" sz="2000" dirty="0" smtClean="0"/>
              <a:t>The parameter �b/||w|| determines the offset of the hyperplane from the origin along the normal vector �.</a:t>
            </a:r>
            <a:endParaRPr lang="en-IN" sz="2400" dirty="0" smtClean="0"/>
          </a:p>
          <a:p>
            <a:pPr>
              <a:buNone/>
            </a:pPr>
            <a:endParaRPr lang="en-IN" sz="2400" dirty="0" smtClean="0"/>
          </a:p>
          <a:p>
            <a:pPr>
              <a:buNone/>
            </a:pPr>
            <a:endParaRPr lang="en-IN" sz="2400" dirty="0" smtClean="0"/>
          </a:p>
          <a:p>
            <a:endParaRPr lang="en-IN" sz="2400" dirty="0" smtClean="0"/>
          </a:p>
          <a:p>
            <a:pPr>
              <a:buNone/>
            </a:pPr>
            <a:endParaRPr lang="en-IN" sz="2400" dirty="0" smtClean="0"/>
          </a:p>
          <a:p>
            <a:endParaRPr lang="en-IN" sz="2400"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704088"/>
            <a:ext cx="8229600" cy="515112"/>
          </a:xfrm>
        </p:spPr>
        <p:txBody>
          <a:bodyPr>
            <a:normAutofit fontScale="90000"/>
          </a:bodyPr>
          <a:lstStyle/>
          <a:p>
            <a:pPr algn="ctr"/>
            <a:r>
              <a:rPr lang="en-US" sz="4000" dirty="0" smtClean="0"/>
              <a:t>Linear </a:t>
            </a:r>
            <a:r>
              <a:rPr lang="en-US" sz="4000" dirty="0"/>
              <a:t>SVM Model</a:t>
            </a:r>
            <a:endParaRPr lang="en-US" altLang="zh-CN" sz="4000" dirty="0">
              <a:ea typeface="宋体" pitchFamily="2" charset="-122"/>
            </a:endParaRPr>
          </a:p>
        </p:txBody>
      </p:sp>
      <p:pic>
        <p:nvPicPr>
          <p:cNvPr id="357378" name="Picture 2" descr="https://upload.wikimedia.org/wikipedia/commons/thumb/7/72/SVM_margin.png/300px-SVM_margin.png"/>
          <p:cNvPicPr>
            <a:picLocks noChangeAspect="1" noChangeArrowheads="1"/>
          </p:cNvPicPr>
          <p:nvPr/>
        </p:nvPicPr>
        <p:blipFill>
          <a:blip r:embed="rId3" cstate="print"/>
          <a:srcRect/>
          <a:stretch>
            <a:fillRect/>
          </a:stretch>
        </p:blipFill>
        <p:spPr bwMode="auto">
          <a:xfrm>
            <a:off x="1447800" y="1828800"/>
            <a:ext cx="5029200" cy="3657600"/>
          </a:xfrm>
          <a:prstGeom prst="rect">
            <a:avLst/>
          </a:prstGeom>
          <a:noFill/>
        </p:spPr>
      </p:pic>
      <p:sp>
        <p:nvSpPr>
          <p:cNvPr id="7" name="Rectangle 6"/>
          <p:cNvSpPr/>
          <p:nvPr/>
        </p:nvSpPr>
        <p:spPr>
          <a:xfrm>
            <a:off x="914400" y="5867400"/>
            <a:ext cx="7391400" cy="646331"/>
          </a:xfrm>
          <a:prstGeom prst="rect">
            <a:avLst/>
          </a:prstGeom>
        </p:spPr>
        <p:txBody>
          <a:bodyPr wrap="square">
            <a:spAutoFit/>
          </a:bodyPr>
          <a:lstStyle/>
          <a:p>
            <a:r>
              <a:rPr lang="en-IN" dirty="0" smtClean="0"/>
              <a:t>Maximum-margin hyperplane and margins for an SVM trained with samples from two classes. Samples on the margin are called the support vectors.</a:t>
            </a:r>
            <a:endParaRPr lang="en-IN" dirty="0"/>
          </a:p>
        </p:txBody>
      </p:sp>
      <p:sp>
        <p:nvSpPr>
          <p:cNvPr id="357380" name="AutoShape 4" descr="{\displaystyle \mathbf {w} }"/>
          <p:cNvSpPr>
            <a:spLocks noChangeAspect="1" noChangeArrowheads="1"/>
          </p:cNvSpPr>
          <p:nvPr/>
        </p:nvSpPr>
        <p:spPr bwMode="auto">
          <a:xfrm>
            <a:off x="50641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57381" name="AutoShape 5" descr="{\displaystyle \mathbf {w} }"/>
          <p:cNvSpPr>
            <a:spLocks noChangeAspect="1" noChangeArrowheads="1"/>
          </p:cNvSpPr>
          <p:nvPr/>
        </p:nvSpPr>
        <p:spPr bwMode="auto">
          <a:xfrm>
            <a:off x="72040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704088"/>
            <a:ext cx="8229600" cy="515112"/>
          </a:xfrm>
        </p:spPr>
        <p:txBody>
          <a:bodyPr>
            <a:normAutofit fontScale="90000"/>
          </a:bodyPr>
          <a:lstStyle/>
          <a:p>
            <a:pPr algn="ctr"/>
            <a:r>
              <a:rPr lang="en-US" sz="4000" dirty="0" smtClean="0"/>
              <a:t>Linear </a:t>
            </a:r>
            <a:r>
              <a:rPr lang="en-US" sz="4000" dirty="0"/>
              <a:t>SVM Model</a:t>
            </a:r>
            <a:endParaRPr lang="en-US" altLang="zh-CN" sz="4000" dirty="0">
              <a:ea typeface="宋体" pitchFamily="2" charset="-122"/>
            </a:endParaRPr>
          </a:p>
        </p:txBody>
      </p:sp>
      <p:sp>
        <p:nvSpPr>
          <p:cNvPr id="6" name="Content Placeholder 5"/>
          <p:cNvSpPr>
            <a:spLocks noGrp="1"/>
          </p:cNvSpPr>
          <p:nvPr>
            <p:ph idx="1"/>
          </p:nvPr>
        </p:nvSpPr>
        <p:spPr>
          <a:xfrm>
            <a:off x="228600" y="1752600"/>
            <a:ext cx="5486400" cy="4114800"/>
          </a:xfrm>
        </p:spPr>
        <p:txBody>
          <a:bodyPr>
            <a:normAutofit/>
          </a:bodyPr>
          <a:lstStyle/>
          <a:p>
            <a:pPr algn="just"/>
            <a:r>
              <a:rPr lang="en-IN" sz="2800" dirty="0" smtClean="0"/>
              <a:t>In geometry, a </a:t>
            </a:r>
            <a:r>
              <a:rPr lang="en-IN" sz="2800" b="1" dirty="0" smtClean="0"/>
              <a:t>normal</a:t>
            </a:r>
            <a:r>
              <a:rPr lang="en-IN" sz="2800" dirty="0" smtClean="0"/>
              <a:t> is an object e.g. a line, ray or vector that is perpendicular to a given object. </a:t>
            </a:r>
          </a:p>
          <a:p>
            <a:pPr algn="just"/>
            <a:r>
              <a:rPr lang="en-IN" sz="2800" dirty="0" smtClean="0"/>
              <a:t>For example, the </a:t>
            </a:r>
            <a:r>
              <a:rPr lang="en-IN" sz="2800" b="1" dirty="0" smtClean="0"/>
              <a:t>normal line</a:t>
            </a:r>
            <a:r>
              <a:rPr lang="en-IN" sz="2800" dirty="0" smtClean="0"/>
              <a:t> to a plane curve at a given point is the line perpendicular to the tangent line to the curve at the point.</a:t>
            </a:r>
            <a:endParaRPr lang="en-IN" sz="3200" dirty="0" smtClean="0"/>
          </a:p>
          <a:p>
            <a:pPr>
              <a:buNone/>
            </a:pPr>
            <a:endParaRPr lang="en-IN" sz="3200" dirty="0" smtClean="0"/>
          </a:p>
          <a:p>
            <a:endParaRPr lang="en-IN" sz="2400" dirty="0" smtClean="0"/>
          </a:p>
          <a:p>
            <a:pPr>
              <a:buNone/>
            </a:pPr>
            <a:endParaRPr lang="en-IN" sz="2400" dirty="0" smtClean="0"/>
          </a:p>
          <a:p>
            <a:endParaRPr lang="en-IN" sz="2400" dirty="0"/>
          </a:p>
        </p:txBody>
      </p:sp>
      <p:pic>
        <p:nvPicPr>
          <p:cNvPr id="361474" name="Picture 2" descr="https://upload.wikimedia.org/wikipedia/commons/thumb/a/a5/Normal_vectors2.svg/220px-Normal_vectors2.svg.png"/>
          <p:cNvPicPr>
            <a:picLocks noChangeAspect="1" noChangeArrowheads="1"/>
          </p:cNvPicPr>
          <p:nvPr/>
        </p:nvPicPr>
        <p:blipFill>
          <a:blip r:embed="rId3" cstate="print"/>
          <a:srcRect/>
          <a:stretch>
            <a:fillRect/>
          </a:stretch>
        </p:blipFill>
        <p:spPr bwMode="auto">
          <a:xfrm>
            <a:off x="5715000" y="2286000"/>
            <a:ext cx="3200400" cy="328612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6820E-B232-4DB2-AA67-11673C57DB2B}"/>
              </a:ext>
            </a:extLst>
          </p:cNvPr>
          <p:cNvSpPr>
            <a:spLocks noGrp="1"/>
          </p:cNvSpPr>
          <p:nvPr>
            <p:ph type="title"/>
          </p:nvPr>
        </p:nvSpPr>
        <p:spPr>
          <a:xfrm>
            <a:off x="0" y="685800"/>
            <a:ext cx="8991600" cy="1066800"/>
          </a:xfrm>
        </p:spPr>
        <p:txBody>
          <a:bodyPr>
            <a:noAutofit/>
          </a:bodyPr>
          <a:lstStyle/>
          <a:p>
            <a:r>
              <a:rPr lang="en-US" sz="3600" b="0" i="0" dirty="0" smtClean="0">
                <a:solidFill>
                  <a:srgbClr val="111111"/>
                </a:solidFill>
                <a:effectLst/>
              </a:rPr>
              <a:t/>
            </a:r>
            <a:br>
              <a:rPr lang="en-US" sz="3600" b="0" i="0" dirty="0" smtClean="0">
                <a:solidFill>
                  <a:srgbClr val="111111"/>
                </a:solidFill>
                <a:effectLst/>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r>
            <a:br>
              <a:rPr lang="en-US" sz="3600" dirty="0" smtClean="0">
                <a:solidFill>
                  <a:srgbClr val="111111"/>
                </a:solidFill>
              </a:rPr>
            </a:br>
            <a:r>
              <a:rPr lang="en-US" sz="3600" dirty="0" smtClean="0">
                <a:solidFill>
                  <a:srgbClr val="111111"/>
                </a:solidFill>
              </a:rPr>
              <a:t>	</a:t>
            </a:r>
            <a:br>
              <a:rPr lang="en-US" sz="3600" dirty="0" smtClean="0">
                <a:solidFill>
                  <a:srgbClr val="111111"/>
                </a:solidFill>
              </a:rPr>
            </a:br>
            <a:r>
              <a:rPr lang="en-US" sz="3600" dirty="0" smtClean="0">
                <a:solidFill>
                  <a:srgbClr val="111111"/>
                </a:solidFill>
              </a:rPr>
              <a:t>	</a:t>
            </a:r>
            <a:r>
              <a:rPr lang="en-US" sz="3600" b="0" i="0" dirty="0" smtClean="0">
                <a:solidFill>
                  <a:srgbClr val="111111"/>
                </a:solidFill>
                <a:effectLst/>
              </a:rPr>
              <a:t>The </a:t>
            </a:r>
            <a:r>
              <a:rPr lang="en-US" sz="3600" b="0" i="0" dirty="0">
                <a:solidFill>
                  <a:srgbClr val="111111"/>
                </a:solidFill>
                <a:effectLst/>
              </a:rPr>
              <a:t>Line of Best Fit Equation</a:t>
            </a:r>
            <a:r>
              <a:rPr lang="en-US" sz="4000" b="0" i="0" dirty="0">
                <a:solidFill>
                  <a:srgbClr val="111111"/>
                </a:solidFill>
                <a:effectLst/>
                <a:latin typeface="SourceSansPro"/>
              </a:rPr>
              <a:t/>
            </a:r>
            <a:br>
              <a:rPr lang="en-US" sz="4000" b="0" i="0" dirty="0">
                <a:solidFill>
                  <a:srgbClr val="111111"/>
                </a:solidFill>
                <a:effectLst/>
                <a:latin typeface="SourceSansPro"/>
              </a:rPr>
            </a:br>
            <a:endParaRPr lang="en-IN" sz="4000" dirty="0"/>
          </a:p>
        </p:txBody>
      </p:sp>
      <p:sp>
        <p:nvSpPr>
          <p:cNvPr id="3" name="Content Placeholder 2">
            <a:extLst>
              <a:ext uri="{FF2B5EF4-FFF2-40B4-BE49-F238E27FC236}">
                <a16:creationId xmlns="" xmlns:a16="http://schemas.microsoft.com/office/drawing/2014/main" id="{8F678A35-3A16-471F-85BF-C9953D7B4489}"/>
              </a:ext>
            </a:extLst>
          </p:cNvPr>
          <p:cNvSpPr>
            <a:spLocks noGrp="1"/>
          </p:cNvSpPr>
          <p:nvPr>
            <p:ph idx="1"/>
          </p:nvPr>
        </p:nvSpPr>
        <p:spPr>
          <a:xfrm>
            <a:off x="457200" y="1600200"/>
            <a:ext cx="8229600" cy="4724400"/>
          </a:xfrm>
        </p:spPr>
        <p:txBody>
          <a:bodyPr>
            <a:normAutofit/>
          </a:bodyPr>
          <a:lstStyle/>
          <a:p>
            <a:r>
              <a:rPr lang="en-US" b="0" i="0" dirty="0">
                <a:solidFill>
                  <a:srgbClr val="111111"/>
                </a:solidFill>
                <a:effectLst/>
              </a:rPr>
              <a:t>The line of best fit determined from the least squares method has an equation that tells the story of the relationship between the data points. </a:t>
            </a:r>
            <a:endParaRPr lang="en-US" b="0" i="0" dirty="0" smtClean="0">
              <a:solidFill>
                <a:srgbClr val="111111"/>
              </a:solidFill>
              <a:effectLst/>
            </a:endParaRPr>
          </a:p>
          <a:p>
            <a:endParaRPr lang="en-US" dirty="0" smtClean="0">
              <a:solidFill>
                <a:srgbClr val="111111"/>
              </a:solidFill>
            </a:endParaRPr>
          </a:p>
          <a:p>
            <a:r>
              <a:rPr lang="en-US" b="0" i="0" dirty="0" smtClean="0">
                <a:solidFill>
                  <a:srgbClr val="111111"/>
                </a:solidFill>
                <a:effectLst/>
              </a:rPr>
              <a:t>Line </a:t>
            </a:r>
            <a:r>
              <a:rPr lang="en-US" b="0" i="0" dirty="0">
                <a:solidFill>
                  <a:srgbClr val="111111"/>
                </a:solidFill>
                <a:effectLst/>
              </a:rPr>
              <a:t>of best fit equations may be determined by computer software models, which include a summary of outputs for </a:t>
            </a:r>
            <a:r>
              <a:rPr lang="en-US" b="0" i="0" dirty="0" smtClean="0">
                <a:solidFill>
                  <a:srgbClr val="111111"/>
                </a:solidFill>
                <a:effectLst/>
              </a:rPr>
              <a:t>analysis: </a:t>
            </a:r>
          </a:p>
          <a:p>
            <a:pPr lvl="1"/>
            <a:r>
              <a:rPr lang="en-US" b="0" i="0" dirty="0" smtClean="0">
                <a:solidFill>
                  <a:srgbClr val="111111"/>
                </a:solidFill>
                <a:effectLst/>
              </a:rPr>
              <a:t>Where </a:t>
            </a:r>
            <a:r>
              <a:rPr lang="en-US" b="0" i="0" dirty="0">
                <a:solidFill>
                  <a:srgbClr val="111111"/>
                </a:solidFill>
                <a:effectLst/>
              </a:rPr>
              <a:t>the coefficients and summary outputs explain the dependence of the variables being tested.</a:t>
            </a:r>
            <a:endParaRPr lang="en-IN" dirty="0"/>
          </a:p>
        </p:txBody>
      </p:sp>
    </p:spTree>
    <p:extLst>
      <p:ext uri="{BB962C8B-B14F-4D97-AF65-F5344CB8AC3E}">
        <p14:creationId xmlns="" xmlns:p14="http://schemas.microsoft.com/office/powerpoint/2010/main" val="262438128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704088"/>
            <a:ext cx="8229600" cy="515112"/>
          </a:xfrm>
        </p:spPr>
        <p:txBody>
          <a:bodyPr>
            <a:normAutofit fontScale="90000"/>
          </a:bodyPr>
          <a:lstStyle/>
          <a:p>
            <a:pPr algn="ctr"/>
            <a:r>
              <a:rPr lang="en-US" sz="4000" dirty="0" smtClean="0"/>
              <a:t>Linear </a:t>
            </a:r>
            <a:r>
              <a:rPr lang="en-US" sz="4000" dirty="0"/>
              <a:t>SVM Model</a:t>
            </a:r>
            <a:endParaRPr lang="en-US" altLang="zh-CN" sz="4000" dirty="0">
              <a:ea typeface="宋体" pitchFamily="2" charset="-122"/>
            </a:endParaRPr>
          </a:p>
        </p:txBody>
      </p:sp>
      <p:sp>
        <p:nvSpPr>
          <p:cNvPr id="6" name="Content Placeholder 5"/>
          <p:cNvSpPr>
            <a:spLocks noGrp="1"/>
          </p:cNvSpPr>
          <p:nvPr>
            <p:ph idx="1"/>
          </p:nvPr>
        </p:nvSpPr>
        <p:spPr>
          <a:xfrm>
            <a:off x="0" y="1600200"/>
            <a:ext cx="5715000" cy="3733800"/>
          </a:xfrm>
          <a:noFill/>
          <a:ln>
            <a:solidFill>
              <a:schemeClr val="accent1"/>
            </a:solidFill>
          </a:ln>
        </p:spPr>
        <p:txBody>
          <a:bodyPr>
            <a:normAutofit/>
          </a:bodyPr>
          <a:lstStyle/>
          <a:p>
            <a:pPr algn="just"/>
            <a:r>
              <a:rPr lang="en-IN" sz="2800" dirty="0" smtClean="0"/>
              <a:t>The </a:t>
            </a:r>
            <a:r>
              <a:rPr lang="en-IN" sz="2800" b="1" dirty="0" err="1" smtClean="0"/>
              <a:t>Hesse</a:t>
            </a:r>
            <a:r>
              <a:rPr lang="en-IN" sz="2800" b="1" dirty="0" smtClean="0"/>
              <a:t> normal form</a:t>
            </a:r>
            <a:r>
              <a:rPr lang="en-IN" sz="2800" dirty="0" smtClean="0"/>
              <a:t> named after Otto </a:t>
            </a:r>
            <a:r>
              <a:rPr lang="en-IN" sz="2800" dirty="0" err="1" smtClean="0"/>
              <a:t>Hesse</a:t>
            </a:r>
            <a:r>
              <a:rPr lang="en-IN" sz="2800" dirty="0" smtClean="0"/>
              <a:t>, is an equation used in analytic geometry, and describes a line in </a:t>
            </a:r>
            <a:r>
              <a:rPr lang="en-US" sz="2800" dirty="0" smtClean="0"/>
              <a:t>ℝ</a:t>
            </a:r>
            <a:r>
              <a:rPr lang="en-IN" sz="2800" baseline="30000" dirty="0" smtClean="0"/>
              <a:t>2</a:t>
            </a:r>
            <a:r>
              <a:rPr lang="en-IN" sz="2800" dirty="0" smtClean="0"/>
              <a:t> or a plane in Euclidean space �</a:t>
            </a:r>
            <a:r>
              <a:rPr lang="en-US" sz="2800" dirty="0" smtClean="0"/>
              <a:t>ℝ</a:t>
            </a:r>
            <a:r>
              <a:rPr lang="en-IN" sz="2800" baseline="30000" dirty="0" smtClean="0"/>
              <a:t>3</a:t>
            </a:r>
            <a:r>
              <a:rPr lang="en-IN" sz="2800" dirty="0" smtClean="0"/>
              <a:t> or a hyperplane in higher dimensions. </a:t>
            </a:r>
          </a:p>
          <a:p>
            <a:pPr algn="just"/>
            <a:r>
              <a:rPr lang="en-IN" sz="2800" dirty="0" smtClean="0"/>
              <a:t>It is primarily used for calculating distances </a:t>
            </a:r>
            <a:endParaRPr lang="en-IN" sz="3200" dirty="0" smtClean="0"/>
          </a:p>
          <a:p>
            <a:endParaRPr lang="en-IN" sz="2400" dirty="0" smtClean="0"/>
          </a:p>
          <a:p>
            <a:pPr>
              <a:buNone/>
            </a:pPr>
            <a:endParaRPr lang="en-IN" sz="2400" dirty="0" smtClean="0"/>
          </a:p>
          <a:p>
            <a:endParaRPr lang="en-IN" sz="2400" dirty="0"/>
          </a:p>
        </p:txBody>
      </p:sp>
      <p:pic>
        <p:nvPicPr>
          <p:cNvPr id="363524" name="Picture 4" descr="https://upload.wikimedia.org/wikipedia/commons/thumb/e/e5/Hesse_normalenform.svg/220px-Hesse_normalenform.svg.png"/>
          <p:cNvPicPr>
            <a:picLocks noChangeAspect="1" noChangeArrowheads="1"/>
          </p:cNvPicPr>
          <p:nvPr/>
        </p:nvPicPr>
        <p:blipFill>
          <a:blip r:embed="rId3" cstate="print"/>
          <a:srcRect/>
          <a:stretch>
            <a:fillRect/>
          </a:stretch>
        </p:blipFill>
        <p:spPr bwMode="auto">
          <a:xfrm>
            <a:off x="5867400" y="1752600"/>
            <a:ext cx="3276600" cy="3657600"/>
          </a:xfrm>
          <a:prstGeom prst="rect">
            <a:avLst/>
          </a:prstGeom>
          <a:noFill/>
        </p:spPr>
      </p:pic>
      <p:sp>
        <p:nvSpPr>
          <p:cNvPr id="7" name="Rectangle 6"/>
          <p:cNvSpPr/>
          <p:nvPr/>
        </p:nvSpPr>
        <p:spPr>
          <a:xfrm>
            <a:off x="4876800" y="5257800"/>
            <a:ext cx="4267200" cy="1323439"/>
          </a:xfrm>
          <a:prstGeom prst="rect">
            <a:avLst/>
          </a:prstGeom>
        </p:spPr>
        <p:txBody>
          <a:bodyPr wrap="square">
            <a:spAutoFit/>
          </a:bodyPr>
          <a:lstStyle/>
          <a:p>
            <a:r>
              <a:rPr lang="en-IN" sz="2000" dirty="0" smtClean="0"/>
              <a:t>Distance from the origin O to the line E calculated with the </a:t>
            </a:r>
            <a:r>
              <a:rPr lang="en-IN" sz="2000" dirty="0" err="1" smtClean="0"/>
              <a:t>Hesse</a:t>
            </a:r>
            <a:r>
              <a:rPr lang="en-IN" sz="2000" dirty="0" smtClean="0"/>
              <a:t> normal form. </a:t>
            </a:r>
          </a:p>
          <a:p>
            <a:r>
              <a:rPr lang="en-IN" sz="2000" dirty="0" smtClean="0"/>
              <a:t>Normal vector in red, line in green, point O shown in blue</a:t>
            </a:r>
            <a:r>
              <a:rPr lang="en-IN" dirty="0" smtClean="0"/>
              <a:t>.</a:t>
            </a:r>
            <a:endParaRPr lang="en-IN"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47800"/>
            <a:ext cx="8839200" cy="4800600"/>
          </a:xfrm>
        </p:spPr>
        <p:txBody>
          <a:bodyPr/>
          <a:lstStyle/>
          <a:p>
            <a:r>
              <a:rPr lang="en-IN" dirty="0" smtClean="0"/>
              <a:t>If the training data is linearly separable, we can select two parallel </a:t>
            </a:r>
            <a:r>
              <a:rPr lang="en-IN" dirty="0" err="1" smtClean="0"/>
              <a:t>hyperplanes</a:t>
            </a:r>
            <a:r>
              <a:rPr lang="en-IN" dirty="0" smtClean="0"/>
              <a:t> that separate the two classes of data, so that the distance between them is as large as possible.</a:t>
            </a:r>
          </a:p>
          <a:p>
            <a:r>
              <a:rPr lang="en-IN" dirty="0" smtClean="0"/>
              <a:t>With a normalized or standardized dataset, these </a:t>
            </a:r>
            <a:r>
              <a:rPr lang="en-IN" dirty="0" err="1" smtClean="0"/>
              <a:t>hyperplanes</a:t>
            </a:r>
            <a:r>
              <a:rPr lang="en-IN" dirty="0" smtClean="0"/>
              <a:t> can be described by the equations:</a:t>
            </a:r>
          </a:p>
          <a:p>
            <a:pPr lvl="1"/>
            <a:r>
              <a:rPr lang="en-US" dirty="0" err="1" smtClean="0"/>
              <a:t>w</a:t>
            </a:r>
            <a:r>
              <a:rPr lang="en-US" baseline="30000" dirty="0" err="1" smtClean="0"/>
              <a:t>T</a:t>
            </a:r>
            <a:r>
              <a:rPr lang="en-US" dirty="0" err="1" smtClean="0"/>
              <a:t>.x</a:t>
            </a:r>
            <a:r>
              <a:rPr lang="en-US" dirty="0" smtClean="0"/>
              <a:t>-b=1 </a:t>
            </a:r>
            <a:r>
              <a:rPr lang="en-IN" dirty="0" smtClean="0"/>
              <a:t> (anything on or above this boundary is of one class, with label 1)and</a:t>
            </a:r>
          </a:p>
          <a:p>
            <a:pPr lvl="1"/>
            <a:r>
              <a:rPr lang="en-US" dirty="0" err="1" smtClean="0"/>
              <a:t>w</a:t>
            </a:r>
            <a:r>
              <a:rPr lang="en-US" baseline="30000" dirty="0" err="1" smtClean="0"/>
              <a:t>T</a:t>
            </a:r>
            <a:r>
              <a:rPr lang="en-US" dirty="0" err="1" smtClean="0"/>
              <a:t>.x</a:t>
            </a:r>
            <a:r>
              <a:rPr lang="en-US" dirty="0" smtClean="0"/>
              <a:t>-b=-1 </a:t>
            </a:r>
            <a:r>
              <a:rPr lang="en-IN" dirty="0" smtClean="0"/>
              <a:t> (anything on or below this boundary is of other class, with label -1)</a:t>
            </a:r>
          </a:p>
          <a:p>
            <a:pPr marL="274320" lvl="1" indent="-274320">
              <a:buClr>
                <a:schemeClr val="accent3"/>
              </a:buClr>
              <a:buSzPct val="95000"/>
            </a:pPr>
            <a:r>
              <a:rPr lang="en-IN" sz="2600" dirty="0" smtClean="0"/>
              <a:t>Geometrically, the distance between these two </a:t>
            </a:r>
            <a:r>
              <a:rPr lang="en-IN" sz="2600" dirty="0" err="1" smtClean="0"/>
              <a:t>hyperplanes</a:t>
            </a:r>
            <a:r>
              <a:rPr lang="en-IN" sz="2600" dirty="0" smtClean="0"/>
              <a:t> is 2/||w||.</a:t>
            </a:r>
          </a:p>
          <a:p>
            <a:endParaRPr lang="en-IN" dirty="0" smtClean="0"/>
          </a:p>
          <a:p>
            <a:endParaRPr lang="en-IN" dirty="0"/>
          </a:p>
        </p:txBody>
      </p:sp>
      <p:sp>
        <p:nvSpPr>
          <p:cNvPr id="4" name="Title 3"/>
          <p:cNvSpPr>
            <a:spLocks noGrp="1"/>
          </p:cNvSpPr>
          <p:nvPr>
            <p:ph type="title"/>
          </p:nvPr>
        </p:nvSpPr>
        <p:spPr/>
        <p:txBody>
          <a:bodyPr>
            <a:normAutofit fontScale="90000"/>
          </a:bodyPr>
          <a:lstStyle/>
          <a:p>
            <a:r>
              <a:rPr lang="en-IN" b="1" dirty="0" smtClean="0"/>
              <a:t/>
            </a:r>
            <a:br>
              <a:rPr lang="en-IN" b="1" dirty="0" smtClean="0"/>
            </a:br>
            <a:r>
              <a:rPr lang="en-IN" b="1" dirty="0" smtClean="0"/>
              <a:t>Hard-margin</a:t>
            </a:r>
            <a:br>
              <a:rPr lang="en-IN" b="1" dirty="0" smtClean="0"/>
            </a:br>
            <a:endParaRPr lang="en-IN"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47800"/>
            <a:ext cx="8839200" cy="5181600"/>
          </a:xfrm>
        </p:spPr>
        <p:txBody>
          <a:bodyPr>
            <a:normAutofit lnSpcReduction="10000"/>
          </a:bodyPr>
          <a:lstStyle/>
          <a:p>
            <a:r>
              <a:rPr lang="en-IN" dirty="0" smtClean="0"/>
              <a:t>So to maximize the distance between the planes we want to minimize </a:t>
            </a:r>
            <a:r>
              <a:rPr lang="en-IN" sz="2600" dirty="0" smtClean="0"/>
              <a:t>||w||.</a:t>
            </a:r>
          </a:p>
          <a:p>
            <a:r>
              <a:rPr lang="en-IN" dirty="0" smtClean="0"/>
              <a:t>The distance is computed using the distance from a point to a plane equation. </a:t>
            </a:r>
          </a:p>
          <a:p>
            <a:r>
              <a:rPr lang="en-IN" dirty="0" smtClean="0"/>
              <a:t>We also have to prevent data points from falling into the margin, we add the following constraint: for each �</a:t>
            </a:r>
            <a:r>
              <a:rPr lang="en-IN" dirty="0" err="1" smtClean="0"/>
              <a:t>i</a:t>
            </a:r>
            <a:r>
              <a:rPr lang="en-IN" dirty="0" smtClean="0"/>
              <a:t> either:</a:t>
            </a:r>
          </a:p>
          <a:p>
            <a:pPr lvl="1">
              <a:buNone/>
            </a:pPr>
            <a:r>
              <a:rPr lang="en-US" dirty="0" smtClean="0"/>
              <a:t>		</a:t>
            </a:r>
            <a:r>
              <a:rPr lang="en-US" sz="2800" dirty="0" err="1" smtClean="0"/>
              <a:t>w</a:t>
            </a:r>
            <a:r>
              <a:rPr lang="en-US" sz="2800" baseline="30000" dirty="0" err="1" smtClean="0"/>
              <a:t>T</a:t>
            </a:r>
            <a:r>
              <a:rPr lang="en-US" sz="2800" dirty="0" err="1" smtClean="0"/>
              <a:t>+x</a:t>
            </a:r>
            <a:r>
              <a:rPr lang="en-US" sz="2800" baseline="-25000" dirty="0" err="1" smtClean="0"/>
              <a:t>i</a:t>
            </a:r>
            <a:r>
              <a:rPr lang="en-US" sz="2800" dirty="0" smtClean="0"/>
              <a:t>-b &gt;=1, if </a:t>
            </a:r>
            <a:r>
              <a:rPr lang="en-US" sz="2800" dirty="0" err="1" smtClean="0"/>
              <a:t>y</a:t>
            </a:r>
            <a:r>
              <a:rPr lang="en-US" sz="2800" baseline="-25000" dirty="0" err="1" smtClean="0"/>
              <a:t>i</a:t>
            </a:r>
            <a:r>
              <a:rPr lang="en-US" sz="2800" baseline="-25000" dirty="0" smtClean="0"/>
              <a:t> </a:t>
            </a:r>
            <a:r>
              <a:rPr lang="en-US" sz="2800" dirty="0" smtClean="0"/>
              <a:t>=1</a:t>
            </a:r>
            <a:endParaRPr lang="en-IN" dirty="0" smtClean="0"/>
          </a:p>
          <a:p>
            <a:pPr>
              <a:buNone/>
            </a:pPr>
            <a:r>
              <a:rPr lang="en-US" dirty="0" smtClean="0"/>
              <a:t>			or</a:t>
            </a:r>
            <a:endParaRPr lang="en-IN" dirty="0" smtClean="0"/>
          </a:p>
          <a:p>
            <a:pPr>
              <a:buNone/>
            </a:pPr>
            <a:r>
              <a:rPr lang="en-US" dirty="0" smtClean="0"/>
              <a:t>		</a:t>
            </a:r>
            <a:r>
              <a:rPr lang="en-US" dirty="0" err="1" smtClean="0"/>
              <a:t>w</a:t>
            </a:r>
            <a:r>
              <a:rPr lang="en-US" baseline="30000" dirty="0" err="1" smtClean="0"/>
              <a:t>T</a:t>
            </a:r>
            <a:r>
              <a:rPr lang="en-US" dirty="0" err="1" smtClean="0"/>
              <a:t>+x</a:t>
            </a:r>
            <a:r>
              <a:rPr lang="en-US" baseline="-25000" dirty="0" err="1" smtClean="0"/>
              <a:t>i</a:t>
            </a:r>
            <a:r>
              <a:rPr lang="en-US" dirty="0" smtClean="0"/>
              <a:t>-b &lt;=-1, if </a:t>
            </a:r>
            <a:r>
              <a:rPr lang="en-US" dirty="0" err="1" smtClean="0"/>
              <a:t>y</a:t>
            </a:r>
            <a:r>
              <a:rPr lang="en-US" baseline="-25000" dirty="0" err="1" smtClean="0"/>
              <a:t>i</a:t>
            </a:r>
            <a:r>
              <a:rPr lang="en-US" baseline="-25000" dirty="0" smtClean="0"/>
              <a:t> </a:t>
            </a:r>
            <a:r>
              <a:rPr lang="en-US" dirty="0" smtClean="0"/>
              <a:t>= -1</a:t>
            </a:r>
          </a:p>
          <a:p>
            <a:pPr>
              <a:buNone/>
            </a:pPr>
            <a:r>
              <a:rPr lang="en-IN" dirty="0" smtClean="0"/>
              <a:t>	These constraints state that each data point must lie on the correct side of the margin.</a:t>
            </a:r>
            <a:br>
              <a:rPr lang="en-IN" dirty="0" smtClean="0"/>
            </a:br>
            <a:endParaRPr lang="en-IN" dirty="0" smtClean="0"/>
          </a:p>
          <a:p>
            <a:endParaRPr lang="en-IN" sz="2600" dirty="0" smtClean="0"/>
          </a:p>
          <a:p>
            <a:endParaRPr lang="en-IN" dirty="0" smtClean="0"/>
          </a:p>
          <a:p>
            <a:endParaRPr lang="en-IN" dirty="0"/>
          </a:p>
        </p:txBody>
      </p:sp>
      <p:sp>
        <p:nvSpPr>
          <p:cNvPr id="4" name="Title 3"/>
          <p:cNvSpPr>
            <a:spLocks noGrp="1"/>
          </p:cNvSpPr>
          <p:nvPr>
            <p:ph type="title"/>
          </p:nvPr>
        </p:nvSpPr>
        <p:spPr/>
        <p:txBody>
          <a:bodyPr>
            <a:normAutofit fontScale="90000"/>
          </a:bodyPr>
          <a:lstStyle/>
          <a:p>
            <a:r>
              <a:rPr lang="en-IN" b="1" dirty="0" smtClean="0"/>
              <a:t/>
            </a:r>
            <a:br>
              <a:rPr lang="en-IN" b="1" dirty="0" smtClean="0"/>
            </a:br>
            <a:r>
              <a:rPr lang="en-IN" b="1" dirty="0" smtClean="0"/>
              <a:t>Hard-margin</a:t>
            </a:r>
            <a:br>
              <a:rPr lang="en-IN" b="1" dirty="0" smtClean="0"/>
            </a:b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900DE3-5786-4DBB-A7D1-C5B44063AC3D}"/>
              </a:ext>
            </a:extLst>
          </p:cNvPr>
          <p:cNvSpPr>
            <a:spLocks noGrp="1"/>
          </p:cNvSpPr>
          <p:nvPr>
            <p:ph type="title"/>
          </p:nvPr>
        </p:nvSpPr>
        <p:spPr>
          <a:xfrm>
            <a:off x="304800" y="533400"/>
            <a:ext cx="8229600" cy="1277112"/>
          </a:xfrm>
        </p:spPr>
        <p:txBody>
          <a:bodyPr>
            <a:normAutofit fontScale="90000"/>
          </a:bodyPr>
          <a:lstStyle/>
          <a:p>
            <a:r>
              <a:rPr lang="en-IN" b="0" i="0" dirty="0" smtClean="0">
                <a:solidFill>
                  <a:srgbClr val="111111"/>
                </a:solidFill>
                <a:effectLst/>
                <a:latin typeface="SourceSansPro"/>
              </a:rPr>
              <a:t/>
            </a:r>
            <a:br>
              <a:rPr lang="en-IN" b="0" i="0" dirty="0" smtClean="0">
                <a:solidFill>
                  <a:srgbClr val="111111"/>
                </a:solidFill>
                <a:effectLst/>
                <a:latin typeface="SourceSansPro"/>
              </a:rPr>
            </a:br>
            <a:r>
              <a:rPr lang="en-IN" sz="4900" b="0" i="0" dirty="0" smtClean="0">
                <a:solidFill>
                  <a:srgbClr val="111111"/>
                </a:solidFill>
                <a:effectLst/>
              </a:rPr>
              <a:t>Least </a:t>
            </a:r>
            <a:r>
              <a:rPr lang="en-IN" sz="4900" b="0" i="0" dirty="0">
                <a:solidFill>
                  <a:srgbClr val="111111"/>
                </a:solidFill>
                <a:effectLst/>
              </a:rPr>
              <a:t>Squares Regression Line</a:t>
            </a:r>
            <a:r>
              <a:rPr lang="en-IN" b="0" i="0" dirty="0">
                <a:solidFill>
                  <a:srgbClr val="111111"/>
                </a:solidFill>
                <a:effectLst/>
                <a:latin typeface="SourceSansPro"/>
              </a:rPr>
              <a:t/>
            </a:r>
            <a:br>
              <a:rPr lang="en-IN" b="0" i="0" dirty="0">
                <a:solidFill>
                  <a:srgbClr val="111111"/>
                </a:solidFill>
                <a:effectLst/>
                <a:latin typeface="SourceSansPro"/>
              </a:rPr>
            </a:br>
            <a:endParaRPr lang="en-IN" dirty="0"/>
          </a:p>
        </p:txBody>
      </p:sp>
      <p:sp>
        <p:nvSpPr>
          <p:cNvPr id="3" name="Content Placeholder 2">
            <a:extLst>
              <a:ext uri="{FF2B5EF4-FFF2-40B4-BE49-F238E27FC236}">
                <a16:creationId xmlns="" xmlns:a16="http://schemas.microsoft.com/office/drawing/2014/main" id="{51BFB1BE-C227-467E-AD03-482098306E85}"/>
              </a:ext>
            </a:extLst>
          </p:cNvPr>
          <p:cNvSpPr>
            <a:spLocks noGrp="1"/>
          </p:cNvSpPr>
          <p:nvPr>
            <p:ph idx="1"/>
          </p:nvPr>
        </p:nvSpPr>
        <p:spPr>
          <a:xfrm>
            <a:off x="228600" y="1447800"/>
            <a:ext cx="8686800" cy="4876800"/>
          </a:xfrm>
        </p:spPr>
        <p:txBody>
          <a:bodyPr/>
          <a:lstStyle/>
          <a:p>
            <a:r>
              <a:rPr lang="en-US" b="0" i="0" dirty="0">
                <a:solidFill>
                  <a:srgbClr val="111111"/>
                </a:solidFill>
                <a:effectLst/>
                <a:latin typeface="+mj-lt"/>
              </a:rPr>
              <a:t>If the data shows a leaner relationship between two variables, the line that best fits this linear relationship is known as a least squares regression </a:t>
            </a:r>
            <a:r>
              <a:rPr lang="en-US" b="0" i="0" dirty="0" smtClean="0">
                <a:solidFill>
                  <a:srgbClr val="111111"/>
                </a:solidFill>
                <a:effectLst/>
                <a:latin typeface="+mj-lt"/>
              </a:rPr>
              <a:t>line, which </a:t>
            </a:r>
            <a:r>
              <a:rPr lang="en-US" b="0" i="0" dirty="0">
                <a:solidFill>
                  <a:srgbClr val="111111"/>
                </a:solidFill>
                <a:effectLst/>
                <a:latin typeface="+mj-lt"/>
              </a:rPr>
              <a:t>minimizes the vertical distance from the data points to the regression line. </a:t>
            </a:r>
            <a:endParaRPr lang="en-US" b="0" i="0" dirty="0" smtClean="0">
              <a:solidFill>
                <a:srgbClr val="111111"/>
              </a:solidFill>
              <a:effectLst/>
              <a:latin typeface="+mj-lt"/>
            </a:endParaRPr>
          </a:p>
          <a:p>
            <a:endParaRPr lang="en-US" dirty="0" smtClean="0">
              <a:solidFill>
                <a:srgbClr val="111111"/>
              </a:solidFill>
              <a:latin typeface="+mj-lt"/>
            </a:endParaRPr>
          </a:p>
          <a:p>
            <a:r>
              <a:rPr lang="en-US" b="0" i="0" dirty="0" smtClean="0">
                <a:solidFill>
                  <a:srgbClr val="111111"/>
                </a:solidFill>
                <a:effectLst/>
                <a:latin typeface="+mj-lt"/>
              </a:rPr>
              <a:t>The </a:t>
            </a:r>
            <a:r>
              <a:rPr lang="en-US" b="0" i="0" dirty="0">
                <a:solidFill>
                  <a:srgbClr val="111111"/>
                </a:solidFill>
                <a:effectLst/>
                <a:latin typeface="+mj-lt"/>
              </a:rPr>
              <a:t>term “least squares” is used because it is the smallest sum of squares of errors, which is also called the "variance".</a:t>
            </a:r>
            <a:endParaRPr lang="en-IN" dirty="0">
              <a:latin typeface="+mj-lt"/>
            </a:endParaRPr>
          </a:p>
        </p:txBody>
      </p:sp>
    </p:spTree>
    <p:extLst>
      <p:ext uri="{BB962C8B-B14F-4D97-AF65-F5344CB8AC3E}">
        <p14:creationId xmlns="" xmlns:p14="http://schemas.microsoft.com/office/powerpoint/2010/main" val="205089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pPr algn="ctr"/>
            <a:r>
              <a:rPr lang="en-US" dirty="0"/>
              <a:t>Least Square Method</a:t>
            </a:r>
          </a:p>
        </p:txBody>
      </p:sp>
      <p:pic>
        <p:nvPicPr>
          <p:cNvPr id="33794" name="Picture 2"/>
          <p:cNvPicPr>
            <a:picLocks noChangeAspect="1" noChangeArrowheads="1"/>
          </p:cNvPicPr>
          <p:nvPr/>
        </p:nvPicPr>
        <p:blipFill>
          <a:blip r:embed="rId2" cstate="print"/>
          <a:srcRect/>
          <a:stretch>
            <a:fillRect/>
          </a:stretch>
        </p:blipFill>
        <p:spPr bwMode="auto">
          <a:xfrm>
            <a:off x="1" y="1676400"/>
            <a:ext cx="91440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28600" y="1295400"/>
            <a:ext cx="8580357" cy="5181600"/>
          </a:xfrm>
          <a:prstGeom prst="rect">
            <a:avLst/>
          </a:prstGeom>
          <a:noFill/>
          <a:ln w="9525">
            <a:noFill/>
            <a:miter lim="800000"/>
            <a:headEnd/>
            <a:tailEnd/>
          </a:ln>
          <a:effectLst/>
        </p:spPr>
      </p:pic>
      <p:sp>
        <p:nvSpPr>
          <p:cNvPr id="5" name="Title 1"/>
          <p:cNvSpPr>
            <a:spLocks noGrp="1"/>
          </p:cNvSpPr>
          <p:nvPr>
            <p:ph type="title"/>
          </p:nvPr>
        </p:nvSpPr>
        <p:spPr>
          <a:xfrm>
            <a:off x="609600" y="0"/>
            <a:ext cx="8229600" cy="1143000"/>
          </a:xfrm>
        </p:spPr>
        <p:txBody>
          <a:bodyPr/>
          <a:lstStyle/>
          <a:p>
            <a:pPr algn="ctr"/>
            <a:r>
              <a:rPr lang="en-US" dirty="0"/>
              <a:t>Least Square Method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Equations</a:t>
            </a:r>
          </a:p>
        </p:txBody>
      </p:sp>
      <p:pic>
        <p:nvPicPr>
          <p:cNvPr id="37890" name="Picture 2"/>
          <p:cNvPicPr>
            <a:picLocks noChangeAspect="1" noChangeArrowheads="1"/>
          </p:cNvPicPr>
          <p:nvPr/>
        </p:nvPicPr>
        <p:blipFill>
          <a:blip r:embed="rId2" cstate="print"/>
          <a:srcRect/>
          <a:stretch>
            <a:fillRect/>
          </a:stretch>
        </p:blipFill>
        <p:spPr bwMode="auto">
          <a:xfrm>
            <a:off x="609600" y="2133600"/>
            <a:ext cx="8097078"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228600" y="533400"/>
            <a:ext cx="86868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Overview</a:t>
            </a:r>
          </a:p>
        </p:txBody>
      </p:sp>
      <p:pic>
        <p:nvPicPr>
          <p:cNvPr id="1026" name="Picture 2" descr="Machine Learning Algorithms | Top 5 Machine Learning Algorithms ..."/>
          <p:cNvPicPr>
            <a:picLocks noChangeAspect="1" noChangeArrowheads="1"/>
          </p:cNvPicPr>
          <p:nvPr/>
        </p:nvPicPr>
        <p:blipFill>
          <a:blip r:embed="rId2" cstate="print"/>
          <a:srcRect/>
          <a:stretch>
            <a:fillRect/>
          </a:stretch>
        </p:blipFill>
        <p:spPr bwMode="auto">
          <a:xfrm>
            <a:off x="914400" y="1295400"/>
            <a:ext cx="7010400" cy="5251464"/>
          </a:xfrm>
          <a:prstGeom prst="rect">
            <a:avLst/>
          </a:prstGeom>
          <a:noFill/>
        </p:spPr>
      </p:pic>
      <p:sp>
        <p:nvSpPr>
          <p:cNvPr id="5" name="TextBox 4"/>
          <p:cNvSpPr txBox="1"/>
          <p:nvPr/>
        </p:nvSpPr>
        <p:spPr>
          <a:xfrm>
            <a:off x="7010400" y="2819400"/>
            <a:ext cx="1922321" cy="461665"/>
          </a:xfrm>
          <a:prstGeom prst="rect">
            <a:avLst/>
          </a:prstGeom>
          <a:noFill/>
        </p:spPr>
        <p:txBody>
          <a:bodyPr wrap="none" rtlCol="0">
            <a:spAutoFit/>
          </a:bodyPr>
          <a:lstStyle/>
          <a:p>
            <a:pPr>
              <a:buFont typeface="Arial" pitchFamily="34" charset="0"/>
              <a:buChar char="•"/>
            </a:pPr>
            <a:r>
              <a:rPr lang="en-US" sz="1200" b="1" dirty="0">
                <a:latin typeface="Arial" pitchFamily="34" charset="0"/>
                <a:cs typeface="Arial" pitchFamily="34" charset="0"/>
              </a:rPr>
              <a:t>Dynamic Programming</a:t>
            </a:r>
          </a:p>
          <a:p>
            <a:pPr>
              <a:buFont typeface="Arial" pitchFamily="34" charset="0"/>
              <a:buChar char="•"/>
            </a:pPr>
            <a:r>
              <a:rPr lang="en-US" sz="1200" b="1" dirty="0">
                <a:latin typeface="Arial" pitchFamily="34" charset="0"/>
                <a:cs typeface="Arial" pitchFamily="34" charset="0"/>
              </a:rPr>
              <a:t>Monte Carlo methods</a:t>
            </a:r>
          </a:p>
        </p:txBody>
      </p:sp>
      <p:cxnSp>
        <p:nvCxnSpPr>
          <p:cNvPr id="10" name="Elbow Connector 9"/>
          <p:cNvCxnSpPr/>
          <p:nvPr/>
        </p:nvCxnSpPr>
        <p:spPr>
          <a:xfrm rot="5400000">
            <a:off x="7277100" y="2628900"/>
            <a:ext cx="3810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010400" y="2819400"/>
            <a:ext cx="1905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52600" y="6172200"/>
            <a:ext cx="619080" cy="261610"/>
          </a:xfrm>
          <a:prstGeom prst="rect">
            <a:avLst/>
          </a:prstGeom>
          <a:noFill/>
        </p:spPr>
        <p:txBody>
          <a:bodyPr wrap="none" rtlCol="0">
            <a:spAutoFit/>
          </a:bodyPr>
          <a:lstStyle/>
          <a:p>
            <a:pPr>
              <a:buFont typeface="Arial" pitchFamily="34" charset="0"/>
              <a:buChar char="•"/>
            </a:pPr>
            <a:r>
              <a:rPr lang="en-US" sz="1100" b="1" dirty="0">
                <a:latin typeface="Arial" pitchFamily="34" charset="0"/>
                <a:cs typeface="Arial" pitchFamily="34" charset="0"/>
              </a:rPr>
              <a:t>  ANN</a:t>
            </a:r>
          </a:p>
        </p:txBody>
      </p:sp>
      <p:sp>
        <p:nvSpPr>
          <p:cNvPr id="16" name="Freeform 15"/>
          <p:cNvSpPr/>
          <p:nvPr/>
        </p:nvSpPr>
        <p:spPr>
          <a:xfrm>
            <a:off x="1606488" y="2497809"/>
            <a:ext cx="1361795" cy="932160"/>
          </a:xfrm>
          <a:custGeom>
            <a:avLst/>
            <a:gdLst>
              <a:gd name="connsiteX0" fmla="*/ 362989 w 1361795"/>
              <a:gd name="connsiteY0" fmla="*/ 175053 h 932160"/>
              <a:gd name="connsiteX1" fmla="*/ 180109 w 1361795"/>
              <a:gd name="connsiteY1" fmla="*/ 175053 h 932160"/>
              <a:gd name="connsiteX2" fmla="*/ 109770 w 1361795"/>
              <a:gd name="connsiteY2" fmla="*/ 245391 h 932160"/>
              <a:gd name="connsiteX3" fmla="*/ 67567 w 1361795"/>
              <a:gd name="connsiteY3" fmla="*/ 372000 h 932160"/>
              <a:gd name="connsiteX4" fmla="*/ 53500 w 1361795"/>
              <a:gd name="connsiteY4" fmla="*/ 414203 h 932160"/>
              <a:gd name="connsiteX5" fmla="*/ 39432 w 1361795"/>
              <a:gd name="connsiteY5" fmla="*/ 470474 h 932160"/>
              <a:gd name="connsiteX6" fmla="*/ 53500 w 1361795"/>
              <a:gd name="connsiteY6" fmla="*/ 639286 h 932160"/>
              <a:gd name="connsiteX7" fmla="*/ 67567 w 1361795"/>
              <a:gd name="connsiteY7" fmla="*/ 681489 h 932160"/>
              <a:gd name="connsiteX8" fmla="*/ 109770 w 1361795"/>
              <a:gd name="connsiteY8" fmla="*/ 709625 h 932160"/>
              <a:gd name="connsiteX9" fmla="*/ 208244 w 1361795"/>
              <a:gd name="connsiteY9" fmla="*/ 779963 h 932160"/>
              <a:gd name="connsiteX10" fmla="*/ 236380 w 1361795"/>
              <a:gd name="connsiteY10" fmla="*/ 808099 h 932160"/>
              <a:gd name="connsiteX11" fmla="*/ 292650 w 1361795"/>
              <a:gd name="connsiteY11" fmla="*/ 822166 h 932160"/>
              <a:gd name="connsiteX12" fmla="*/ 447395 w 1361795"/>
              <a:gd name="connsiteY12" fmla="*/ 864369 h 932160"/>
              <a:gd name="connsiteX13" fmla="*/ 503666 w 1361795"/>
              <a:gd name="connsiteY13" fmla="*/ 878437 h 932160"/>
              <a:gd name="connsiteX14" fmla="*/ 644343 w 1361795"/>
              <a:gd name="connsiteY14" fmla="*/ 892505 h 932160"/>
              <a:gd name="connsiteX15" fmla="*/ 1150780 w 1361795"/>
              <a:gd name="connsiteY15" fmla="*/ 892505 h 932160"/>
              <a:gd name="connsiteX16" fmla="*/ 1192983 w 1361795"/>
              <a:gd name="connsiteY16" fmla="*/ 864369 h 932160"/>
              <a:gd name="connsiteX17" fmla="*/ 1249254 w 1361795"/>
              <a:gd name="connsiteY17" fmla="*/ 850302 h 932160"/>
              <a:gd name="connsiteX18" fmla="*/ 1291457 w 1361795"/>
              <a:gd name="connsiteY18" fmla="*/ 836234 h 932160"/>
              <a:gd name="connsiteX19" fmla="*/ 1347727 w 1361795"/>
              <a:gd name="connsiteY19" fmla="*/ 709625 h 932160"/>
              <a:gd name="connsiteX20" fmla="*/ 1361795 w 1361795"/>
              <a:gd name="connsiteY20" fmla="*/ 667422 h 932160"/>
              <a:gd name="connsiteX21" fmla="*/ 1347727 w 1361795"/>
              <a:gd name="connsiteY21" fmla="*/ 414203 h 932160"/>
              <a:gd name="connsiteX22" fmla="*/ 1319592 w 1361795"/>
              <a:gd name="connsiteY22" fmla="*/ 357933 h 932160"/>
              <a:gd name="connsiteX23" fmla="*/ 1305524 w 1361795"/>
              <a:gd name="connsiteY23" fmla="*/ 315729 h 932160"/>
              <a:gd name="connsiteX24" fmla="*/ 1263321 w 1361795"/>
              <a:gd name="connsiteY24" fmla="*/ 259459 h 932160"/>
              <a:gd name="connsiteX25" fmla="*/ 1235186 w 1361795"/>
              <a:gd name="connsiteY25" fmla="*/ 217256 h 932160"/>
              <a:gd name="connsiteX26" fmla="*/ 1192983 w 1361795"/>
              <a:gd name="connsiteY26" fmla="*/ 189120 h 932160"/>
              <a:gd name="connsiteX27" fmla="*/ 1150780 w 1361795"/>
              <a:gd name="connsiteY27" fmla="*/ 146917 h 932160"/>
              <a:gd name="connsiteX28" fmla="*/ 1094509 w 1361795"/>
              <a:gd name="connsiteY28" fmla="*/ 118782 h 932160"/>
              <a:gd name="connsiteX29" fmla="*/ 1052306 w 1361795"/>
              <a:gd name="connsiteY29" fmla="*/ 90646 h 932160"/>
              <a:gd name="connsiteX30" fmla="*/ 1010103 w 1361795"/>
              <a:gd name="connsiteY30" fmla="*/ 76579 h 932160"/>
              <a:gd name="connsiteX31" fmla="*/ 897561 w 1361795"/>
              <a:gd name="connsiteY31" fmla="*/ 48443 h 932160"/>
              <a:gd name="connsiteX32" fmla="*/ 841290 w 1361795"/>
              <a:gd name="connsiteY32" fmla="*/ 20308 h 932160"/>
              <a:gd name="connsiteX33" fmla="*/ 348921 w 1361795"/>
              <a:gd name="connsiteY33" fmla="*/ 48443 h 932160"/>
              <a:gd name="connsiteX34" fmla="*/ 306718 w 1361795"/>
              <a:gd name="connsiteY34" fmla="*/ 62511 h 932160"/>
              <a:gd name="connsiteX35" fmla="*/ 278583 w 1361795"/>
              <a:gd name="connsiteY35" fmla="*/ 104714 h 932160"/>
              <a:gd name="connsiteX36" fmla="*/ 222312 w 1361795"/>
              <a:gd name="connsiteY36" fmla="*/ 160985 h 93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61795" h="932160">
                <a:moveTo>
                  <a:pt x="362989" y="175053"/>
                </a:moveTo>
                <a:cubicBezTo>
                  <a:pt x="296086" y="152751"/>
                  <a:pt x="271957" y="138314"/>
                  <a:pt x="180109" y="175053"/>
                </a:cubicBezTo>
                <a:cubicBezTo>
                  <a:pt x="149323" y="187367"/>
                  <a:pt x="109770" y="245391"/>
                  <a:pt x="109770" y="245391"/>
                </a:cubicBezTo>
                <a:lnTo>
                  <a:pt x="67567" y="372000"/>
                </a:lnTo>
                <a:cubicBezTo>
                  <a:pt x="62878" y="386068"/>
                  <a:pt x="57097" y="399817"/>
                  <a:pt x="53500" y="414203"/>
                </a:cubicBezTo>
                <a:lnTo>
                  <a:pt x="39432" y="470474"/>
                </a:lnTo>
                <a:cubicBezTo>
                  <a:pt x="44121" y="526745"/>
                  <a:pt x="46037" y="583316"/>
                  <a:pt x="53500" y="639286"/>
                </a:cubicBezTo>
                <a:cubicBezTo>
                  <a:pt x="55460" y="653984"/>
                  <a:pt x="58304" y="669910"/>
                  <a:pt x="67567" y="681489"/>
                </a:cubicBezTo>
                <a:cubicBezTo>
                  <a:pt x="78129" y="694692"/>
                  <a:pt x="96781" y="698801"/>
                  <a:pt x="109770" y="709625"/>
                </a:cubicBezTo>
                <a:cubicBezTo>
                  <a:pt x="294099" y="863233"/>
                  <a:pt x="0" y="641133"/>
                  <a:pt x="208244" y="779963"/>
                </a:cubicBezTo>
                <a:cubicBezTo>
                  <a:pt x="219280" y="787320"/>
                  <a:pt x="224517" y="802167"/>
                  <a:pt x="236380" y="808099"/>
                </a:cubicBezTo>
                <a:cubicBezTo>
                  <a:pt x="253673" y="816745"/>
                  <a:pt x="274131" y="816610"/>
                  <a:pt x="292650" y="822166"/>
                </a:cubicBezTo>
                <a:cubicBezTo>
                  <a:pt x="480883" y="878636"/>
                  <a:pt x="282557" y="827739"/>
                  <a:pt x="447395" y="864369"/>
                </a:cubicBezTo>
                <a:cubicBezTo>
                  <a:pt x="466269" y="868563"/>
                  <a:pt x="484526" y="875703"/>
                  <a:pt x="503666" y="878437"/>
                </a:cubicBezTo>
                <a:cubicBezTo>
                  <a:pt x="550319" y="885102"/>
                  <a:pt x="597451" y="887816"/>
                  <a:pt x="644343" y="892505"/>
                </a:cubicBezTo>
                <a:cubicBezTo>
                  <a:pt x="842612" y="932160"/>
                  <a:pt x="780117" y="925211"/>
                  <a:pt x="1150780" y="892505"/>
                </a:cubicBezTo>
                <a:cubicBezTo>
                  <a:pt x="1167622" y="891019"/>
                  <a:pt x="1177443" y="871029"/>
                  <a:pt x="1192983" y="864369"/>
                </a:cubicBezTo>
                <a:cubicBezTo>
                  <a:pt x="1210754" y="856753"/>
                  <a:pt x="1230664" y="855613"/>
                  <a:pt x="1249254" y="850302"/>
                </a:cubicBezTo>
                <a:cubicBezTo>
                  <a:pt x="1263512" y="846228"/>
                  <a:pt x="1277389" y="840923"/>
                  <a:pt x="1291457" y="836234"/>
                </a:cubicBezTo>
                <a:cubicBezTo>
                  <a:pt x="1336043" y="769354"/>
                  <a:pt x="1314245" y="810072"/>
                  <a:pt x="1347727" y="709625"/>
                </a:cubicBezTo>
                <a:lnTo>
                  <a:pt x="1361795" y="667422"/>
                </a:lnTo>
                <a:cubicBezTo>
                  <a:pt x="1357106" y="583016"/>
                  <a:pt x="1359149" y="497964"/>
                  <a:pt x="1347727" y="414203"/>
                </a:cubicBezTo>
                <a:cubicBezTo>
                  <a:pt x="1344894" y="393425"/>
                  <a:pt x="1327853" y="377208"/>
                  <a:pt x="1319592" y="357933"/>
                </a:cubicBezTo>
                <a:cubicBezTo>
                  <a:pt x="1313751" y="344303"/>
                  <a:pt x="1312881" y="328604"/>
                  <a:pt x="1305524" y="315729"/>
                </a:cubicBezTo>
                <a:cubicBezTo>
                  <a:pt x="1293892" y="295372"/>
                  <a:pt x="1276949" y="278538"/>
                  <a:pt x="1263321" y="259459"/>
                </a:cubicBezTo>
                <a:cubicBezTo>
                  <a:pt x="1253494" y="245701"/>
                  <a:pt x="1247141" y="229211"/>
                  <a:pt x="1235186" y="217256"/>
                </a:cubicBezTo>
                <a:cubicBezTo>
                  <a:pt x="1223231" y="205301"/>
                  <a:pt x="1205972" y="199944"/>
                  <a:pt x="1192983" y="189120"/>
                </a:cubicBezTo>
                <a:cubicBezTo>
                  <a:pt x="1177700" y="176384"/>
                  <a:pt x="1166969" y="158480"/>
                  <a:pt x="1150780" y="146917"/>
                </a:cubicBezTo>
                <a:cubicBezTo>
                  <a:pt x="1133715" y="134728"/>
                  <a:pt x="1112717" y="129186"/>
                  <a:pt x="1094509" y="118782"/>
                </a:cubicBezTo>
                <a:cubicBezTo>
                  <a:pt x="1079829" y="110394"/>
                  <a:pt x="1067428" y="98207"/>
                  <a:pt x="1052306" y="90646"/>
                </a:cubicBezTo>
                <a:cubicBezTo>
                  <a:pt x="1039043" y="84014"/>
                  <a:pt x="1024409" y="80481"/>
                  <a:pt x="1010103" y="76579"/>
                </a:cubicBezTo>
                <a:cubicBezTo>
                  <a:pt x="972797" y="66405"/>
                  <a:pt x="932147" y="65736"/>
                  <a:pt x="897561" y="48443"/>
                </a:cubicBezTo>
                <a:lnTo>
                  <a:pt x="841290" y="20308"/>
                </a:lnTo>
                <a:cubicBezTo>
                  <a:pt x="595135" y="28249"/>
                  <a:pt x="518473" y="0"/>
                  <a:pt x="348921" y="48443"/>
                </a:cubicBezTo>
                <a:cubicBezTo>
                  <a:pt x="334663" y="52517"/>
                  <a:pt x="320786" y="57822"/>
                  <a:pt x="306718" y="62511"/>
                </a:cubicBezTo>
                <a:cubicBezTo>
                  <a:pt x="297340" y="76579"/>
                  <a:pt x="289586" y="91877"/>
                  <a:pt x="278583" y="104714"/>
                </a:cubicBezTo>
                <a:cubicBezTo>
                  <a:pt x="261320" y="124854"/>
                  <a:pt x="222312" y="160985"/>
                  <a:pt x="222312" y="16098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1716258" y="5120640"/>
            <a:ext cx="1491176" cy="140677"/>
          </a:xfrm>
          <a:custGeom>
            <a:avLst/>
            <a:gdLst>
              <a:gd name="connsiteX0" fmla="*/ 0 w 1491176"/>
              <a:gd name="connsiteY0" fmla="*/ 0 h 140677"/>
              <a:gd name="connsiteX1" fmla="*/ 28136 w 1491176"/>
              <a:gd name="connsiteY1" fmla="*/ 42203 h 140677"/>
              <a:gd name="connsiteX2" fmla="*/ 168813 w 1491176"/>
              <a:gd name="connsiteY2" fmla="*/ 98474 h 140677"/>
              <a:gd name="connsiteX3" fmla="*/ 211016 w 1491176"/>
              <a:gd name="connsiteY3" fmla="*/ 112542 h 140677"/>
              <a:gd name="connsiteX4" fmla="*/ 506437 w 1491176"/>
              <a:gd name="connsiteY4" fmla="*/ 98474 h 140677"/>
              <a:gd name="connsiteX5" fmla="*/ 548640 w 1491176"/>
              <a:gd name="connsiteY5" fmla="*/ 84406 h 140677"/>
              <a:gd name="connsiteX6" fmla="*/ 661182 w 1491176"/>
              <a:gd name="connsiteY6" fmla="*/ 56271 h 140677"/>
              <a:gd name="connsiteX7" fmla="*/ 717453 w 1491176"/>
              <a:gd name="connsiteY7" fmla="*/ 42203 h 140677"/>
              <a:gd name="connsiteX8" fmla="*/ 956604 w 1491176"/>
              <a:gd name="connsiteY8" fmla="*/ 98474 h 140677"/>
              <a:gd name="connsiteX9" fmla="*/ 998807 w 1491176"/>
              <a:gd name="connsiteY9" fmla="*/ 112542 h 140677"/>
              <a:gd name="connsiteX10" fmla="*/ 1041010 w 1491176"/>
              <a:gd name="connsiteY10" fmla="*/ 140677 h 140677"/>
              <a:gd name="connsiteX11" fmla="*/ 1308296 w 1491176"/>
              <a:gd name="connsiteY11" fmla="*/ 98474 h 140677"/>
              <a:gd name="connsiteX12" fmla="*/ 1491176 w 1491176"/>
              <a:gd name="connsiteY12" fmla="*/ 84406 h 14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76" h="140677">
                <a:moveTo>
                  <a:pt x="0" y="0"/>
                </a:moveTo>
                <a:cubicBezTo>
                  <a:pt x="9379" y="14068"/>
                  <a:pt x="16181" y="30248"/>
                  <a:pt x="28136" y="42203"/>
                </a:cubicBezTo>
                <a:cubicBezTo>
                  <a:pt x="65805" y="79871"/>
                  <a:pt x="120669" y="84718"/>
                  <a:pt x="168813" y="98474"/>
                </a:cubicBezTo>
                <a:cubicBezTo>
                  <a:pt x="183071" y="102548"/>
                  <a:pt x="196948" y="107853"/>
                  <a:pt x="211016" y="112542"/>
                </a:cubicBezTo>
                <a:cubicBezTo>
                  <a:pt x="309490" y="107853"/>
                  <a:pt x="408192" y="106661"/>
                  <a:pt x="506437" y="98474"/>
                </a:cubicBezTo>
                <a:cubicBezTo>
                  <a:pt x="521214" y="97243"/>
                  <a:pt x="534334" y="88308"/>
                  <a:pt x="548640" y="84406"/>
                </a:cubicBezTo>
                <a:cubicBezTo>
                  <a:pt x="585946" y="74232"/>
                  <a:pt x="623668" y="65649"/>
                  <a:pt x="661182" y="56271"/>
                </a:cubicBezTo>
                <a:lnTo>
                  <a:pt x="717453" y="42203"/>
                </a:lnTo>
                <a:cubicBezTo>
                  <a:pt x="901374" y="75643"/>
                  <a:pt x="822462" y="53759"/>
                  <a:pt x="956604" y="98474"/>
                </a:cubicBezTo>
                <a:cubicBezTo>
                  <a:pt x="970672" y="103163"/>
                  <a:pt x="986469" y="104317"/>
                  <a:pt x="998807" y="112542"/>
                </a:cubicBezTo>
                <a:lnTo>
                  <a:pt x="1041010" y="140677"/>
                </a:lnTo>
                <a:cubicBezTo>
                  <a:pt x="1079302" y="134295"/>
                  <a:pt x="1248222" y="104798"/>
                  <a:pt x="1308296" y="98474"/>
                </a:cubicBezTo>
                <a:cubicBezTo>
                  <a:pt x="1445639" y="84017"/>
                  <a:pt x="1423644" y="84406"/>
                  <a:pt x="1491176" y="84406"/>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1636173" y="5697415"/>
            <a:ext cx="1616242" cy="576776"/>
          </a:xfrm>
          <a:custGeom>
            <a:avLst/>
            <a:gdLst>
              <a:gd name="connsiteX0" fmla="*/ 94153 w 1616242"/>
              <a:gd name="connsiteY0" fmla="*/ 112542 h 576776"/>
              <a:gd name="connsiteX1" fmla="*/ 66018 w 1616242"/>
              <a:gd name="connsiteY1" fmla="*/ 154745 h 576776"/>
              <a:gd name="connsiteX2" fmla="*/ 51950 w 1616242"/>
              <a:gd name="connsiteY2" fmla="*/ 196948 h 576776"/>
              <a:gd name="connsiteX3" fmla="*/ 23815 w 1616242"/>
              <a:gd name="connsiteY3" fmla="*/ 253219 h 576776"/>
              <a:gd name="connsiteX4" fmla="*/ 66018 w 1616242"/>
              <a:gd name="connsiteY4" fmla="*/ 506437 h 576776"/>
              <a:gd name="connsiteX5" fmla="*/ 178559 w 1616242"/>
              <a:gd name="connsiteY5" fmla="*/ 562708 h 576776"/>
              <a:gd name="connsiteX6" fmla="*/ 220762 w 1616242"/>
              <a:gd name="connsiteY6" fmla="*/ 576776 h 576776"/>
              <a:gd name="connsiteX7" fmla="*/ 741267 w 1616242"/>
              <a:gd name="connsiteY7" fmla="*/ 562708 h 576776"/>
              <a:gd name="connsiteX8" fmla="*/ 924147 w 1616242"/>
              <a:gd name="connsiteY8" fmla="*/ 534573 h 576776"/>
              <a:gd name="connsiteX9" fmla="*/ 1036689 w 1616242"/>
              <a:gd name="connsiteY9" fmla="*/ 520505 h 576776"/>
              <a:gd name="connsiteX10" fmla="*/ 1177365 w 1616242"/>
              <a:gd name="connsiteY10" fmla="*/ 492370 h 576776"/>
              <a:gd name="connsiteX11" fmla="*/ 1219569 w 1616242"/>
              <a:gd name="connsiteY11" fmla="*/ 478302 h 576776"/>
              <a:gd name="connsiteX12" fmla="*/ 1360245 w 1616242"/>
              <a:gd name="connsiteY12" fmla="*/ 450167 h 576776"/>
              <a:gd name="connsiteX13" fmla="*/ 1430584 w 1616242"/>
              <a:gd name="connsiteY13" fmla="*/ 407963 h 576776"/>
              <a:gd name="connsiteX14" fmla="*/ 1514990 w 1616242"/>
              <a:gd name="connsiteY14" fmla="*/ 351693 h 576776"/>
              <a:gd name="connsiteX15" fmla="*/ 1529058 w 1616242"/>
              <a:gd name="connsiteY15" fmla="*/ 309490 h 576776"/>
              <a:gd name="connsiteX16" fmla="*/ 1585329 w 1616242"/>
              <a:gd name="connsiteY16" fmla="*/ 253219 h 576776"/>
              <a:gd name="connsiteX17" fmla="*/ 1585329 w 1616242"/>
              <a:gd name="connsiteY17" fmla="*/ 28136 h 576776"/>
              <a:gd name="connsiteX18" fmla="*/ 1543125 w 1616242"/>
              <a:gd name="connsiteY18" fmla="*/ 14068 h 576776"/>
              <a:gd name="connsiteX19" fmla="*/ 1486855 w 1616242"/>
              <a:gd name="connsiteY19" fmla="*/ 0 h 576776"/>
              <a:gd name="connsiteX20" fmla="*/ 1191433 w 1616242"/>
              <a:gd name="connsiteY20" fmla="*/ 14068 h 576776"/>
              <a:gd name="connsiteX21" fmla="*/ 1064824 w 1616242"/>
              <a:gd name="connsiteY21" fmla="*/ 42203 h 576776"/>
              <a:gd name="connsiteX22" fmla="*/ 952282 w 1616242"/>
              <a:gd name="connsiteY22" fmla="*/ 56271 h 576776"/>
              <a:gd name="connsiteX23" fmla="*/ 389575 w 1616242"/>
              <a:gd name="connsiteY23" fmla="*/ 42203 h 576776"/>
              <a:gd name="connsiteX24" fmla="*/ 347372 w 1616242"/>
              <a:gd name="connsiteY24" fmla="*/ 28136 h 576776"/>
              <a:gd name="connsiteX25" fmla="*/ 136356 w 1616242"/>
              <a:gd name="connsiteY25" fmla="*/ 42203 h 576776"/>
              <a:gd name="connsiteX26" fmla="*/ 108221 w 1616242"/>
              <a:gd name="connsiteY26" fmla="*/ 70339 h 576776"/>
              <a:gd name="connsiteX27" fmla="*/ 94153 w 1616242"/>
              <a:gd name="connsiteY27" fmla="*/ 112542 h 576776"/>
              <a:gd name="connsiteX28" fmla="*/ 51950 w 1616242"/>
              <a:gd name="connsiteY28" fmla="*/ 168813 h 5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16242" h="576776">
                <a:moveTo>
                  <a:pt x="94153" y="112542"/>
                </a:moveTo>
                <a:cubicBezTo>
                  <a:pt x="84775" y="126610"/>
                  <a:pt x="73579" y="139623"/>
                  <a:pt x="66018" y="154745"/>
                </a:cubicBezTo>
                <a:cubicBezTo>
                  <a:pt x="59386" y="168008"/>
                  <a:pt x="57791" y="183318"/>
                  <a:pt x="51950" y="196948"/>
                </a:cubicBezTo>
                <a:cubicBezTo>
                  <a:pt x="43689" y="216223"/>
                  <a:pt x="33193" y="234462"/>
                  <a:pt x="23815" y="253219"/>
                </a:cubicBezTo>
                <a:cubicBezTo>
                  <a:pt x="33910" y="404656"/>
                  <a:pt x="0" y="423915"/>
                  <a:pt x="66018" y="506437"/>
                </a:cubicBezTo>
                <a:cubicBezTo>
                  <a:pt x="101733" y="551081"/>
                  <a:pt x="111512" y="540359"/>
                  <a:pt x="178559" y="562708"/>
                </a:cubicBezTo>
                <a:lnTo>
                  <a:pt x="220762" y="576776"/>
                </a:lnTo>
                <a:lnTo>
                  <a:pt x="741267" y="562708"/>
                </a:lnTo>
                <a:cubicBezTo>
                  <a:pt x="848832" y="557927"/>
                  <a:pt x="834890" y="548305"/>
                  <a:pt x="924147" y="534573"/>
                </a:cubicBezTo>
                <a:cubicBezTo>
                  <a:pt x="961513" y="528824"/>
                  <a:pt x="999175" y="525194"/>
                  <a:pt x="1036689" y="520505"/>
                </a:cubicBezTo>
                <a:cubicBezTo>
                  <a:pt x="1132035" y="488722"/>
                  <a:pt x="1015720" y="524699"/>
                  <a:pt x="1177365" y="492370"/>
                </a:cubicBezTo>
                <a:cubicBezTo>
                  <a:pt x="1191906" y="489462"/>
                  <a:pt x="1205311" y="482376"/>
                  <a:pt x="1219569" y="478302"/>
                </a:cubicBezTo>
                <a:cubicBezTo>
                  <a:pt x="1278333" y="461512"/>
                  <a:pt x="1293912" y="461222"/>
                  <a:pt x="1360245" y="450167"/>
                </a:cubicBezTo>
                <a:cubicBezTo>
                  <a:pt x="1440943" y="423268"/>
                  <a:pt x="1368788" y="454310"/>
                  <a:pt x="1430584" y="407963"/>
                </a:cubicBezTo>
                <a:cubicBezTo>
                  <a:pt x="1457635" y="387674"/>
                  <a:pt x="1514990" y="351693"/>
                  <a:pt x="1514990" y="351693"/>
                </a:cubicBezTo>
                <a:cubicBezTo>
                  <a:pt x="1519679" y="337625"/>
                  <a:pt x="1520439" y="321557"/>
                  <a:pt x="1529058" y="309490"/>
                </a:cubicBezTo>
                <a:cubicBezTo>
                  <a:pt x="1544476" y="287905"/>
                  <a:pt x="1585329" y="253219"/>
                  <a:pt x="1585329" y="253219"/>
                </a:cubicBezTo>
                <a:cubicBezTo>
                  <a:pt x="1598665" y="173199"/>
                  <a:pt x="1616242" y="113146"/>
                  <a:pt x="1585329" y="28136"/>
                </a:cubicBezTo>
                <a:cubicBezTo>
                  <a:pt x="1580261" y="14200"/>
                  <a:pt x="1557383" y="18142"/>
                  <a:pt x="1543125" y="14068"/>
                </a:cubicBezTo>
                <a:cubicBezTo>
                  <a:pt x="1524535" y="8756"/>
                  <a:pt x="1505612" y="4689"/>
                  <a:pt x="1486855" y="0"/>
                </a:cubicBezTo>
                <a:cubicBezTo>
                  <a:pt x="1388381" y="4689"/>
                  <a:pt x="1289749" y="6785"/>
                  <a:pt x="1191433" y="14068"/>
                </a:cubicBezTo>
                <a:cubicBezTo>
                  <a:pt x="990165" y="28977"/>
                  <a:pt x="1187236" y="19947"/>
                  <a:pt x="1064824" y="42203"/>
                </a:cubicBezTo>
                <a:cubicBezTo>
                  <a:pt x="1027628" y="48966"/>
                  <a:pt x="989796" y="51582"/>
                  <a:pt x="952282" y="56271"/>
                </a:cubicBezTo>
                <a:cubicBezTo>
                  <a:pt x="764713" y="51582"/>
                  <a:pt x="577000" y="50920"/>
                  <a:pt x="389575" y="42203"/>
                </a:cubicBezTo>
                <a:cubicBezTo>
                  <a:pt x="374762" y="41514"/>
                  <a:pt x="362201" y="28136"/>
                  <a:pt x="347372" y="28136"/>
                </a:cubicBezTo>
                <a:cubicBezTo>
                  <a:pt x="276877" y="28136"/>
                  <a:pt x="206695" y="37514"/>
                  <a:pt x="136356" y="42203"/>
                </a:cubicBezTo>
                <a:cubicBezTo>
                  <a:pt x="126978" y="51582"/>
                  <a:pt x="115045" y="58966"/>
                  <a:pt x="108221" y="70339"/>
                </a:cubicBezTo>
                <a:cubicBezTo>
                  <a:pt x="100592" y="83055"/>
                  <a:pt x="100785" y="99279"/>
                  <a:pt x="94153" y="112542"/>
                </a:cubicBezTo>
                <a:cubicBezTo>
                  <a:pt x="78246" y="144357"/>
                  <a:pt x="71734" y="149029"/>
                  <a:pt x="51950" y="168813"/>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l="6956" t="40797" r="22609" b="11607"/>
          <a:stretch>
            <a:fillRect/>
          </a:stretch>
        </p:blipFill>
        <p:spPr bwMode="auto">
          <a:xfrm>
            <a:off x="762000" y="2057400"/>
            <a:ext cx="7848600" cy="4267200"/>
          </a:xfrm>
          <a:prstGeom prst="rect">
            <a:avLst/>
          </a:prstGeom>
          <a:noFill/>
          <a:ln w="9525">
            <a:noFill/>
            <a:miter lim="800000"/>
            <a:headEnd/>
            <a:tailEnd/>
          </a:ln>
          <a:effectLst/>
        </p:spPr>
      </p:pic>
      <p:sp>
        <p:nvSpPr>
          <p:cNvPr id="5" name="Title 1"/>
          <p:cNvSpPr>
            <a:spLocks noGrp="1"/>
          </p:cNvSpPr>
          <p:nvPr>
            <p:ph type="title"/>
          </p:nvPr>
        </p:nvSpPr>
        <p:spPr>
          <a:xfrm>
            <a:off x="457200" y="704088"/>
            <a:ext cx="8229600" cy="1143000"/>
          </a:xfrm>
        </p:spPr>
        <p:txBody>
          <a:bodyPr/>
          <a:lstStyle/>
          <a:p>
            <a:r>
              <a:rPr lang="en-US" dirty="0"/>
              <a:t>Simple Linear Regression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Simple Linear Regression</a:t>
            </a:r>
          </a:p>
        </p:txBody>
      </p:sp>
      <p:pic>
        <p:nvPicPr>
          <p:cNvPr id="32770" name="Picture 2"/>
          <p:cNvPicPr>
            <a:picLocks noChangeAspect="1" noChangeArrowheads="1"/>
          </p:cNvPicPr>
          <p:nvPr/>
        </p:nvPicPr>
        <p:blipFill>
          <a:blip r:embed="rId2" cstate="print"/>
          <a:srcRect/>
          <a:stretch>
            <a:fillRect/>
          </a:stretch>
        </p:blipFill>
        <p:spPr bwMode="auto">
          <a:xfrm>
            <a:off x="381000" y="1351712"/>
            <a:ext cx="8229600" cy="5430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Least Square Method (Continued)</a:t>
            </a:r>
          </a:p>
        </p:txBody>
      </p:sp>
      <p:pic>
        <p:nvPicPr>
          <p:cNvPr id="35842" name="Picture 2"/>
          <p:cNvPicPr>
            <a:picLocks noChangeAspect="1" noChangeArrowheads="1"/>
          </p:cNvPicPr>
          <p:nvPr/>
        </p:nvPicPr>
        <p:blipFill>
          <a:blip r:embed="rId2" cstate="print"/>
          <a:srcRect/>
          <a:stretch>
            <a:fillRect/>
          </a:stretch>
        </p:blipFill>
        <p:spPr bwMode="auto">
          <a:xfrm>
            <a:off x="457200" y="2286000"/>
            <a:ext cx="8208927"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457200" y="1935480"/>
            <a:ext cx="8229600" cy="1569720"/>
          </a:xfrm>
        </p:spPr>
        <p:txBody>
          <a:bodyPr/>
          <a:lstStyle/>
          <a:p>
            <a:r>
              <a:rPr lang="en-US" dirty="0"/>
              <a:t>Given X-values </a:t>
            </a:r>
            <a:r>
              <a:rPr lang="en-US" dirty="0">
                <a:latin typeface="Times New Roman" pitchFamily="18" charset="0"/>
              </a:rPr>
              <a:t>and</a:t>
            </a:r>
            <a:r>
              <a:rPr lang="en-US" dirty="0"/>
              <a:t> Y-values as follows:</a:t>
            </a:r>
          </a:p>
          <a:p>
            <a:pPr>
              <a:buNone/>
            </a:pPr>
            <a:r>
              <a:rPr lang="en-US" dirty="0"/>
              <a:t>X=[1,2,3,4,5]  and Y=[3,4,6,5,6]</a:t>
            </a:r>
          </a:p>
          <a:p>
            <a:pPr>
              <a:buNone/>
            </a:pPr>
            <a:r>
              <a:rPr lang="en-US" dirty="0"/>
              <a:t>Predict the value of Y when X=8?</a:t>
            </a:r>
          </a:p>
          <a:p>
            <a:pPr>
              <a:buNone/>
            </a:pPr>
            <a:endParaRPr lang="en-US" dirty="0"/>
          </a:p>
        </p:txBody>
      </p:sp>
      <p:sp>
        <p:nvSpPr>
          <p:cNvPr id="43010" name="AutoShape 2" descr="https://www.socscistatistics.com/tests/regression/ChartImg.axd?i=charts_7/chart_7_5.png&amp;g=c093e415b89a4221b9b725870b1ed9e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301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sng" strike="noStrike" cap="none" normalizeH="0" baseline="0" smtClean="0">
                <a:ln>
                  <a:noFill/>
                </a:ln>
                <a:solidFill>
                  <a:srgbClr val="212529"/>
                </a:solidFill>
                <a:effectLst/>
                <a:latin typeface="-apple-system"/>
                <a:cs typeface="Arial" pitchFamily="34" charset="0"/>
              </a:rPr>
              <a:t>SS</a:t>
            </a:r>
            <a:r>
              <a:rPr kumimoji="0" lang="en-US" sz="900" b="1" i="0" u="sng" strike="noStrike" cap="none" normalizeH="0" baseline="-30000" smtClean="0">
                <a:ln>
                  <a:noFill/>
                </a:ln>
                <a:solidFill>
                  <a:srgbClr val="212529"/>
                </a:solidFill>
                <a:effectLst/>
                <a:latin typeface="-apple-system"/>
                <a:cs typeface="Arial" pitchFamily="34" charset="0"/>
              </a:rPr>
              <a:t>x</a:t>
            </a:r>
            <a:r>
              <a:rPr kumimoji="0" lang="en-US" sz="1200" b="1" i="0" u="sng" strike="noStrike" cap="none" normalizeH="0" baseline="0" smtClean="0">
                <a:ln>
                  <a:noFill/>
                </a:ln>
                <a:solidFill>
                  <a:srgbClr val="212529"/>
                </a:solidFill>
                <a:effectLst/>
                <a:latin typeface="-apple-system"/>
                <a:cs typeface="Arial" pitchFamily="34" charset="0"/>
              </a:rPr>
              <a:t> and SP</a:t>
            </a:r>
            <a:r>
              <a:rPr kumimoji="0" lang="en-US" sz="900" b="1" i="0" u="sng" strike="noStrike" cap="none" normalizeH="0" baseline="-30000" smtClean="0">
                <a:ln>
                  <a:noFill/>
                </a:ln>
                <a:solidFill>
                  <a:srgbClr val="212529"/>
                </a:solidFill>
                <a:effectLst/>
                <a:latin typeface="-apple-system"/>
                <a:cs typeface="Arial" pitchFamily="34" charset="0"/>
              </a:rPr>
              <a:t>xy</a:t>
            </a: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3014" name="Picture 6"/>
          <p:cNvPicPr>
            <a:picLocks noChangeAspect="1" noChangeArrowheads="1"/>
          </p:cNvPicPr>
          <p:nvPr/>
        </p:nvPicPr>
        <p:blipFill>
          <a:blip r:embed="rId2" cstate="print"/>
          <a:srcRect/>
          <a:stretch>
            <a:fillRect/>
          </a:stretch>
        </p:blipFill>
        <p:spPr bwMode="auto">
          <a:xfrm>
            <a:off x="609600" y="3429000"/>
            <a:ext cx="7600950" cy="2867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9938" name="Picture 2"/>
          <p:cNvPicPr>
            <a:picLocks noChangeAspect="1" noChangeArrowheads="1"/>
          </p:cNvPicPr>
          <p:nvPr/>
        </p:nvPicPr>
        <p:blipFill>
          <a:blip r:embed="rId2" cstate="print"/>
          <a:srcRect/>
          <a:stretch>
            <a:fillRect/>
          </a:stretch>
        </p:blipFill>
        <p:spPr bwMode="auto">
          <a:xfrm>
            <a:off x="533400" y="3200400"/>
            <a:ext cx="6705600" cy="3020541"/>
          </a:xfrm>
          <a:prstGeom prst="rect">
            <a:avLst/>
          </a:prstGeom>
          <a:noFill/>
          <a:ln w="9525">
            <a:noFill/>
            <a:miter lim="800000"/>
            <a:headEnd/>
            <a:tailEnd/>
          </a:ln>
          <a:effectLst/>
        </p:spPr>
      </p:pic>
      <p:sp>
        <p:nvSpPr>
          <p:cNvPr id="5" name="Content Placeholder 4"/>
          <p:cNvSpPr>
            <a:spLocks noGrp="1"/>
          </p:cNvSpPr>
          <p:nvPr>
            <p:ph idx="1"/>
          </p:nvPr>
        </p:nvSpPr>
        <p:spPr>
          <a:xfrm>
            <a:off x="457200" y="1935480"/>
            <a:ext cx="8229600" cy="1341120"/>
          </a:xfrm>
        </p:spPr>
        <p:txBody>
          <a:bodyPr/>
          <a:lstStyle/>
          <a:p>
            <a:r>
              <a:rPr lang="en-IN" dirty="0" smtClean="0"/>
              <a:t>Here	  </a:t>
            </a:r>
            <a:r>
              <a:rPr lang="en-US" dirty="0" err="1" smtClean="0"/>
              <a:t>σ</a:t>
            </a:r>
            <a:r>
              <a:rPr lang="en-US" baseline="-25000" dirty="0" err="1" smtClean="0"/>
              <a:t>xx</a:t>
            </a:r>
            <a:r>
              <a:rPr lang="en-US" dirty="0" smtClean="0"/>
              <a:t> = 10</a:t>
            </a:r>
            <a:r>
              <a:rPr lang="en-IN" dirty="0" smtClean="0"/>
              <a:t>    and </a:t>
            </a:r>
            <a:r>
              <a:rPr lang="en-US" dirty="0" err="1" smtClean="0"/>
              <a:t>σ</a:t>
            </a:r>
            <a:r>
              <a:rPr lang="en-US" baseline="-25000" dirty="0" err="1" smtClean="0"/>
              <a:t>xy</a:t>
            </a:r>
            <a:r>
              <a:rPr lang="en-US" dirty="0" smtClean="0"/>
              <a:t>  = 7</a:t>
            </a:r>
            <a:endParaRPr lang="en-IN" dirty="0" smtClean="0"/>
          </a:p>
          <a:p>
            <a:r>
              <a:rPr lang="en-IN" dirty="0" smtClean="0"/>
              <a:t>Therefore   best fit line formula is as given below:</a:t>
            </a: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C:\Users\anil1\Downloads\Line Fit Plot_ScatterChart.png"/>
          <p:cNvPicPr>
            <a:picLocks noChangeAspect="1" noChangeArrowheads="1"/>
          </p:cNvPicPr>
          <p:nvPr/>
        </p:nvPicPr>
        <p:blipFill>
          <a:blip r:embed="rId2" cstate="print"/>
          <a:srcRect/>
          <a:stretch>
            <a:fillRect/>
          </a:stretch>
        </p:blipFill>
        <p:spPr bwMode="auto">
          <a:xfrm>
            <a:off x="180975" y="609600"/>
            <a:ext cx="8782050" cy="5943599"/>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p:cNvPicPr>
            <a:picLocks noChangeAspect="1" noChangeArrowheads="1"/>
          </p:cNvPicPr>
          <p:nvPr/>
        </p:nvPicPr>
        <p:blipFill>
          <a:blip r:embed="rId2" cstate="print"/>
          <a:srcRect l="4100" t="22917" r="46706" b="51041"/>
          <a:stretch>
            <a:fillRect/>
          </a:stretch>
        </p:blipFill>
        <p:spPr bwMode="auto">
          <a:xfrm>
            <a:off x="304800" y="762000"/>
            <a:ext cx="82296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5486400" cy="1143000"/>
          </a:xfrm>
        </p:spPr>
        <p:txBody>
          <a:bodyPr/>
          <a:lstStyle/>
          <a:p>
            <a:r>
              <a:rPr lang="en-US" dirty="0"/>
              <a:t>Logistic Regression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Logistic Regression</a:t>
            </a:r>
          </a:p>
        </p:txBody>
      </p:sp>
      <p:sp>
        <p:nvSpPr>
          <p:cNvPr id="3" name="Content Placeholder 2"/>
          <p:cNvSpPr>
            <a:spLocks noGrp="1"/>
          </p:cNvSpPr>
          <p:nvPr>
            <p:ph idx="1"/>
          </p:nvPr>
        </p:nvSpPr>
        <p:spPr>
          <a:xfrm>
            <a:off x="0" y="1447800"/>
            <a:ext cx="8915400" cy="5410200"/>
          </a:xfrm>
        </p:spPr>
        <p:txBody>
          <a:bodyPr>
            <a:normAutofit/>
          </a:bodyPr>
          <a:lstStyle/>
          <a:p>
            <a:r>
              <a:rPr lang="en-IN" dirty="0" smtClean="0"/>
              <a:t>Logistic regression is a supervised machine learning algorithm that accomplishes binary classification tasks by predicting the probability of an outcome, event, or observation. </a:t>
            </a:r>
          </a:p>
          <a:p>
            <a:endParaRPr lang="en-IN" dirty="0" smtClean="0"/>
          </a:p>
          <a:p>
            <a:r>
              <a:rPr lang="en-IN" dirty="0" smtClean="0"/>
              <a:t>The model delivers a binary or dichotomous outcome limited to two possible outcomes: yes/no, 0/1, or true/false.</a:t>
            </a:r>
          </a:p>
          <a:p>
            <a:endParaRPr lang="en-IN" dirty="0" smtClean="0"/>
          </a:p>
          <a:p>
            <a:r>
              <a:rPr lang="en-IN" dirty="0" smtClean="0"/>
              <a:t>It analyzes the relationship between one or more independent variables and classifies data into discrete classes.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Logistic Regression</a:t>
            </a:r>
          </a:p>
        </p:txBody>
      </p:sp>
      <p:sp>
        <p:nvSpPr>
          <p:cNvPr id="3" name="Content Placeholder 2"/>
          <p:cNvSpPr>
            <a:spLocks noGrp="1"/>
          </p:cNvSpPr>
          <p:nvPr>
            <p:ph idx="1"/>
          </p:nvPr>
        </p:nvSpPr>
        <p:spPr>
          <a:xfrm>
            <a:off x="0" y="1447800"/>
            <a:ext cx="8915400" cy="5410200"/>
          </a:xfrm>
        </p:spPr>
        <p:txBody>
          <a:bodyPr>
            <a:normAutofit/>
          </a:bodyPr>
          <a:lstStyle/>
          <a:p>
            <a:r>
              <a:rPr lang="en-IN" dirty="0" smtClean="0"/>
              <a:t>It is extensively used in predictive modeling, where the model estimates the mathematical probability of whether an instance belongs to a specific category or not.</a:t>
            </a:r>
          </a:p>
          <a:p>
            <a:endParaRPr lang="en-IN" dirty="0" smtClean="0"/>
          </a:p>
          <a:p>
            <a:r>
              <a:rPr lang="en-IN" dirty="0" smtClean="0"/>
              <a:t>For example, 0 – represents a negative class; 1 – represents a positive class. </a:t>
            </a:r>
          </a:p>
          <a:p>
            <a:endParaRPr lang="en-IN" dirty="0" smtClean="0"/>
          </a:p>
          <a:p>
            <a:r>
              <a:rPr lang="en-IN" dirty="0" smtClean="0"/>
              <a:t>Logistic regression is commonly used in binary classification problems where the outcome variable reveals either of the two categories (0 and 1).</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Applications of these approaches</a:t>
            </a:r>
          </a:p>
        </p:txBody>
      </p:sp>
      <p:pic>
        <p:nvPicPr>
          <p:cNvPr id="28674" name="Picture 2" descr="Introduction to Machine Learning Algorithms for Beginners"/>
          <p:cNvPicPr>
            <a:picLocks noChangeAspect="1" noChangeArrowheads="1"/>
          </p:cNvPicPr>
          <p:nvPr/>
        </p:nvPicPr>
        <p:blipFill>
          <a:blip r:embed="rId2" cstate="print"/>
          <a:srcRect/>
          <a:stretch>
            <a:fillRect/>
          </a:stretch>
        </p:blipFill>
        <p:spPr bwMode="auto">
          <a:xfrm>
            <a:off x="914400" y="1618847"/>
            <a:ext cx="6858000" cy="5162953"/>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457200" y="228600"/>
            <a:ext cx="8686800" cy="1143000"/>
          </a:xfrm>
        </p:spPr>
        <p:txBody>
          <a:bodyPr>
            <a:normAutofit/>
          </a:bodyPr>
          <a:lstStyle/>
          <a:p>
            <a:r>
              <a:rPr lang="en-US" dirty="0" smtClean="0"/>
              <a:t>Logistic Regression Examples</a:t>
            </a:r>
            <a:endParaRPr lang="en-IN" dirty="0"/>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457200" y="1524000"/>
            <a:ext cx="8229600" cy="4953000"/>
          </a:xfrm>
        </p:spPr>
        <p:txBody>
          <a:bodyPr>
            <a:normAutofit fontScale="25000" lnSpcReduction="20000"/>
          </a:bodyPr>
          <a:lstStyle/>
          <a:p>
            <a:pPr marL="1764792" lvl="1" indent="-1371600" fontAlgn="base">
              <a:buNone/>
            </a:pPr>
            <a:r>
              <a:rPr lang="en-IN" sz="9600" b="1" u="sng" dirty="0" smtClean="0"/>
              <a:t>Determine the probability of heart attacks</a:t>
            </a:r>
            <a:r>
              <a:rPr lang="en-IN" sz="9600" u="sng" dirty="0" smtClean="0"/>
              <a:t>:</a:t>
            </a:r>
            <a:r>
              <a:rPr lang="en-IN" sz="9600" dirty="0" smtClean="0"/>
              <a:t> </a:t>
            </a:r>
          </a:p>
          <a:p>
            <a:pPr marL="907542" lvl="1" indent="-514350" fontAlgn="base">
              <a:buNone/>
            </a:pPr>
            <a:r>
              <a:rPr lang="en-IN" sz="8000" dirty="0" smtClean="0"/>
              <a:t>	With the help of a logistic model, medical practitioners can determine the relationship between variables such as the weight, exercise, etc., of an individual and use it to predict whether the person will suffer from a heart attack or any other medical complication.</a:t>
            </a:r>
          </a:p>
          <a:p>
            <a:pPr marL="1764792" lvl="1" indent="-1371600" fontAlgn="base">
              <a:buNone/>
            </a:pPr>
            <a:endParaRPr lang="en-IN" sz="9600" b="1" u="sng" dirty="0" smtClean="0"/>
          </a:p>
          <a:p>
            <a:pPr marL="1764792" lvl="1" indent="-1371600" fontAlgn="base">
              <a:buNone/>
            </a:pPr>
            <a:r>
              <a:rPr lang="en-IN" sz="9600" b="1" u="sng" dirty="0" smtClean="0"/>
              <a:t>Possibility of enrolling into a university</a:t>
            </a:r>
            <a:r>
              <a:rPr lang="en-IN" sz="9600" u="sng" dirty="0" smtClean="0"/>
              <a:t>:</a:t>
            </a:r>
            <a:r>
              <a:rPr lang="en-IN" sz="8000" dirty="0" smtClean="0"/>
              <a:t> </a:t>
            </a:r>
          </a:p>
          <a:p>
            <a:pPr marL="907542" lvl="1" indent="-514350" fontAlgn="base">
              <a:buNone/>
            </a:pPr>
            <a:r>
              <a:rPr lang="en-IN" sz="8000" dirty="0" smtClean="0"/>
              <a:t>	Application aggregators can determine the probability of a student getting accepted to a particular university or a degree course in a college by studying the relationship between the estimator variables, such as GRE, GMAT, or TOEFL scores.</a:t>
            </a:r>
          </a:p>
          <a:p>
            <a:pPr marL="907542" lvl="1" indent="-514350" fontAlgn="base">
              <a:buNone/>
            </a:pPr>
            <a:endParaRPr lang="en-IN" sz="9600" b="1" u="sng" dirty="0" smtClean="0"/>
          </a:p>
          <a:p>
            <a:pPr marL="907542" lvl="1" indent="-514350" fontAlgn="base">
              <a:buNone/>
            </a:pPr>
            <a:r>
              <a:rPr lang="en-IN" sz="9600" b="1" u="sng" dirty="0" smtClean="0"/>
              <a:t>Identifying spam emails</a:t>
            </a:r>
            <a:r>
              <a:rPr lang="en-IN" sz="9600" dirty="0" smtClean="0"/>
              <a:t>: </a:t>
            </a:r>
          </a:p>
          <a:p>
            <a:pPr marL="907542" lvl="1" indent="-514350" fontAlgn="base">
              <a:buNone/>
            </a:pPr>
            <a:r>
              <a:rPr lang="en-IN" sz="8000" dirty="0" smtClean="0"/>
              <a:t>	Email inboxes are filtered to determine if the email communication is promotional/spam by understanding the predictor variables and applying a logistic regression algorithm to check its authenticity.</a:t>
            </a:r>
          </a:p>
          <a:p>
            <a:pPr>
              <a:buNone/>
            </a:pPr>
            <a:r>
              <a:rPr lang="en-IN" sz="3600" b="1" dirty="0" smtClean="0"/>
              <a:t/>
            </a:r>
            <a:br>
              <a:rPr lang="en-IN" sz="3600" b="1" dirty="0" smtClean="0"/>
            </a:br>
            <a:endParaRPr lang="en-IN" dirty="0"/>
          </a:p>
        </p:txBody>
      </p:sp>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0" y="0"/>
            <a:ext cx="9144000" cy="1143000"/>
          </a:xfrm>
        </p:spPr>
        <p:txBody>
          <a:bodyPr>
            <a:noAutofit/>
          </a:bodyPr>
          <a:lstStyle/>
          <a:p>
            <a:pPr algn="ctr" fontAlgn="base"/>
            <a:r>
              <a:rPr lang="en-IN" sz="3600" dirty="0" smtClean="0"/>
              <a:t>Key points</a:t>
            </a:r>
            <a:endParaRPr lang="en-IN" sz="3600" b="1" dirty="0" smtClean="0"/>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152400" y="990600"/>
            <a:ext cx="8991600" cy="4953000"/>
          </a:xfrm>
        </p:spPr>
        <p:txBody>
          <a:bodyPr>
            <a:noAutofit/>
          </a:bodyPr>
          <a:lstStyle/>
          <a:p>
            <a:pPr fontAlgn="base"/>
            <a:endParaRPr lang="en-IN" sz="2400" dirty="0" smtClean="0"/>
          </a:p>
          <a:p>
            <a:pPr fontAlgn="base"/>
            <a:r>
              <a:rPr lang="en-IN" sz="2400" dirty="0" smtClean="0"/>
              <a:t>Logistic regression’s dependent variable obeys ‘Bernoulli distribution’ and estimation/prediction is based on ‘maximum likelihood.</a:t>
            </a:r>
          </a:p>
          <a:p>
            <a:pPr fontAlgn="base"/>
            <a:endParaRPr lang="en-IN" sz="2400" dirty="0" smtClean="0"/>
          </a:p>
          <a:p>
            <a:pPr fontAlgn="base"/>
            <a:r>
              <a:rPr lang="en-IN" sz="2400" dirty="0" smtClean="0"/>
              <a:t>Logistic regression does not evaluate the coefficient of determination (or R squared) as observed in linear regression, instead, the model’s fitness is assessed through a concordance.</a:t>
            </a:r>
          </a:p>
          <a:p>
            <a:pPr fontAlgn="base"/>
            <a:endParaRPr lang="en-IN" sz="2400" dirty="0" smtClean="0"/>
          </a:p>
          <a:p>
            <a:pPr fontAlgn="base"/>
            <a:r>
              <a:rPr lang="en-IN" sz="2400" dirty="0" smtClean="0"/>
              <a:t>Logistic regression predicts the output of a categorical dependent variable. </a:t>
            </a:r>
          </a:p>
          <a:p>
            <a:pPr fontAlgn="base"/>
            <a:r>
              <a:rPr lang="en-IN" sz="2400" dirty="0" smtClean="0"/>
              <a:t>Therefore, the outcome must be a categorical or discrete value.</a:t>
            </a:r>
          </a:p>
          <a:p>
            <a:pPr fontAlgn="base"/>
            <a:endParaRPr lang="en-IN" sz="2400" dirty="0" smtClean="0"/>
          </a:p>
          <a:p>
            <a:pPr>
              <a:buNone/>
            </a:pPr>
            <a:r>
              <a:rPr lang="en-IN" sz="2400" b="1" dirty="0" smtClean="0"/>
              <a:t/>
            </a:r>
            <a:br>
              <a:rPr lang="en-IN" sz="2400" b="1" dirty="0" smtClean="0"/>
            </a:br>
            <a:endParaRPr lang="en-IN" sz="2400" dirty="0"/>
          </a:p>
        </p:txBody>
      </p:sp>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1B7B6-581E-4483-947E-3133DEAA9EE6}"/>
              </a:ext>
            </a:extLst>
          </p:cNvPr>
          <p:cNvSpPr>
            <a:spLocks noGrp="1"/>
          </p:cNvSpPr>
          <p:nvPr>
            <p:ph type="title"/>
          </p:nvPr>
        </p:nvSpPr>
        <p:spPr>
          <a:xfrm>
            <a:off x="0" y="0"/>
            <a:ext cx="9144000" cy="1143000"/>
          </a:xfrm>
        </p:spPr>
        <p:txBody>
          <a:bodyPr>
            <a:noAutofit/>
          </a:bodyPr>
          <a:lstStyle/>
          <a:p>
            <a:pPr algn="ctr" fontAlgn="base"/>
            <a:r>
              <a:rPr lang="en-IN" sz="3600" dirty="0" smtClean="0"/>
              <a:t>Key points</a:t>
            </a:r>
            <a:endParaRPr lang="en-IN" sz="3600" b="1" dirty="0" smtClean="0"/>
          </a:p>
        </p:txBody>
      </p:sp>
      <p:sp>
        <p:nvSpPr>
          <p:cNvPr id="3" name="Content Placeholder 2">
            <a:extLst>
              <a:ext uri="{FF2B5EF4-FFF2-40B4-BE49-F238E27FC236}">
                <a16:creationId xmlns="" xmlns:a16="http://schemas.microsoft.com/office/drawing/2014/main" id="{AB3B9B1C-A0F0-4769-80DB-130B33A1400F}"/>
              </a:ext>
            </a:extLst>
          </p:cNvPr>
          <p:cNvSpPr>
            <a:spLocks noGrp="1"/>
          </p:cNvSpPr>
          <p:nvPr>
            <p:ph idx="1"/>
          </p:nvPr>
        </p:nvSpPr>
        <p:spPr>
          <a:xfrm>
            <a:off x="152400" y="990600"/>
            <a:ext cx="8991600" cy="3276600"/>
          </a:xfrm>
        </p:spPr>
        <p:txBody>
          <a:bodyPr>
            <a:noAutofit/>
          </a:bodyPr>
          <a:lstStyle/>
          <a:p>
            <a:pPr fontAlgn="base"/>
            <a:endParaRPr lang="en-IN" sz="2400" dirty="0" smtClean="0"/>
          </a:p>
          <a:p>
            <a:pPr fontAlgn="base"/>
            <a:r>
              <a:rPr lang="en-IN" sz="2400" dirty="0" smtClean="0"/>
              <a:t>It can be either Yes or No, 0 or 1, true or False, etc. but instead of giving the exact value as 0 and 1, </a:t>
            </a:r>
          </a:p>
          <a:p>
            <a:pPr fontAlgn="base"/>
            <a:r>
              <a:rPr lang="en-IN" sz="2400" dirty="0" smtClean="0"/>
              <a:t>It gives the probabilistic values which lie between 0 and 1.</a:t>
            </a:r>
          </a:p>
          <a:p>
            <a:pPr fontAlgn="base"/>
            <a:r>
              <a:rPr lang="en-IN" sz="2400" dirty="0" smtClean="0"/>
              <a:t>In Logistic regression, instead of fitting a regression line, we fit an “S” shaped logistic function, which predicts binary values (0 or 1).</a:t>
            </a:r>
          </a:p>
          <a:p>
            <a:pPr fontAlgn="base"/>
            <a:r>
              <a:rPr lang="en-IN" sz="2400" dirty="0" smtClean="0"/>
              <a:t>A </a:t>
            </a:r>
            <a:r>
              <a:rPr lang="en-IN" sz="2400" b="1" dirty="0" smtClean="0"/>
              <a:t>logistic function</a:t>
            </a:r>
            <a:r>
              <a:rPr lang="en-IN" sz="2400" dirty="0" smtClean="0"/>
              <a:t> or </a:t>
            </a:r>
            <a:r>
              <a:rPr lang="en-IN" sz="2400" b="1" dirty="0" smtClean="0"/>
              <a:t>logistic curve</a:t>
            </a:r>
            <a:r>
              <a:rPr lang="en-IN" sz="2400" dirty="0" smtClean="0"/>
              <a:t> is a common S-shaped curve (sigmoid curve) with the equation:</a:t>
            </a:r>
          </a:p>
          <a:p>
            <a:pPr fontAlgn="base"/>
            <a:endParaRPr lang="en-IN" sz="2400" dirty="0" smtClean="0"/>
          </a:p>
          <a:p>
            <a:pPr>
              <a:buNone/>
            </a:pPr>
            <a:endParaRPr lang="en-IN" sz="2400" b="1" dirty="0" smtClean="0"/>
          </a:p>
          <a:p>
            <a:pPr>
              <a:buNone/>
            </a:pPr>
            <a:r>
              <a:rPr lang="en-IN" sz="1800" dirty="0" smtClean="0"/>
              <a:t>where</a:t>
            </a:r>
          </a:p>
          <a:p>
            <a:pPr>
              <a:buNone/>
            </a:pPr>
            <a:r>
              <a:rPr lang="en-IN" sz="1800" i="1" dirty="0" smtClean="0"/>
              <a:t>�z</a:t>
            </a:r>
            <a:r>
              <a:rPr lang="en-IN" sz="1800" baseline="-25000" dirty="0" smtClean="0"/>
              <a:t>0</a:t>
            </a:r>
            <a:r>
              <a:rPr lang="en-IN" sz="1800" dirty="0" smtClean="0"/>
              <a:t> is the � z value of the function's midpoint</a:t>
            </a:r>
          </a:p>
          <a:p>
            <a:pPr>
              <a:buNone/>
            </a:pPr>
            <a:r>
              <a:rPr lang="en-IN" sz="1800" dirty="0" smtClean="0"/>
              <a:t>L is, the </a:t>
            </a:r>
            <a:r>
              <a:rPr lang="en-IN" sz="1800" u="sng" dirty="0" err="1" smtClean="0"/>
              <a:t>supermum</a:t>
            </a:r>
            <a:r>
              <a:rPr lang="en-IN" sz="1800" dirty="0" smtClean="0"/>
              <a:t> of the values of the function </a:t>
            </a:r>
          </a:p>
          <a:p>
            <a:pPr>
              <a:buNone/>
            </a:pPr>
            <a:r>
              <a:rPr lang="en-IN" sz="1800" dirty="0" smtClean="0"/>
              <a:t>k is the logistic growth rate or steepness of the curve</a:t>
            </a:r>
          </a:p>
          <a:p>
            <a:pPr>
              <a:buNone/>
            </a:pPr>
            <a:r>
              <a:rPr lang="en-IN" sz="1800" dirty="0" smtClean="0"/>
              <a:t>The standard logistic function, where �L=1,�k=1,�</a:t>
            </a:r>
            <a:r>
              <a:rPr lang="en-IN" sz="1800" i="1" dirty="0" smtClean="0"/>
              <a:t> z</a:t>
            </a:r>
            <a:r>
              <a:rPr lang="en-IN" sz="1800" baseline="-25000" dirty="0" smtClean="0"/>
              <a:t>0 </a:t>
            </a:r>
            <a:r>
              <a:rPr lang="en-IN" sz="1800" dirty="0" smtClean="0"/>
              <a:t>=0</a:t>
            </a:r>
          </a:p>
          <a:p>
            <a:pPr>
              <a:buNone/>
            </a:pPr>
            <a:r>
              <a:rPr lang="en-IN" sz="2400" b="1" dirty="0" smtClean="0"/>
              <a:t/>
            </a:r>
            <a:br>
              <a:rPr lang="en-IN" sz="2400" b="1" dirty="0" smtClean="0"/>
            </a:br>
            <a:endParaRPr lang="en-IN" sz="2400" dirty="0"/>
          </a:p>
        </p:txBody>
      </p:sp>
      <p:pic>
        <p:nvPicPr>
          <p:cNvPr id="238594" name="Picture 2" descr="https://upload.wikimedia.org/wikipedia/commons/thumb/8/88/Logistic-curve.svg/320px-Logistic-curve.svg.png"/>
          <p:cNvPicPr>
            <a:picLocks noChangeAspect="1" noChangeArrowheads="1"/>
          </p:cNvPicPr>
          <p:nvPr/>
        </p:nvPicPr>
        <p:blipFill>
          <a:blip r:embed="rId2" cstate="print"/>
          <a:srcRect/>
          <a:stretch>
            <a:fillRect/>
          </a:stretch>
        </p:blipFill>
        <p:spPr bwMode="auto">
          <a:xfrm>
            <a:off x="5486400" y="3962400"/>
            <a:ext cx="3352800" cy="2133600"/>
          </a:xfrm>
          <a:prstGeom prst="rect">
            <a:avLst/>
          </a:prstGeom>
          <a:noFill/>
        </p:spPr>
      </p:pic>
      <p:sp>
        <p:nvSpPr>
          <p:cNvPr id="238596" name="AutoShape 4" descr="{\displaystyle f(x)={\frac {L}{1+e^{-k(x-x_{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3859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23860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38604"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00200" y="4419600"/>
            <a:ext cx="2438400" cy="914400"/>
          </a:xfrm>
          <a:prstGeom prst="rect">
            <a:avLst/>
          </a:prstGeom>
          <a:noFill/>
        </p:spPr>
      </p:pic>
      <p:sp>
        <p:nvSpPr>
          <p:cNvPr id="23860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38606" name="Picture 1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00800" y="6096000"/>
            <a:ext cx="1828800" cy="609600"/>
          </a:xfrm>
          <a:prstGeom prst="rect">
            <a:avLst/>
          </a:prstGeom>
          <a:noFill/>
        </p:spPr>
      </p:pic>
    </p:spTree>
    <p:extLst>
      <p:ext uri="{BB962C8B-B14F-4D97-AF65-F5344CB8AC3E}">
        <p14:creationId xmlns="" xmlns:p14="http://schemas.microsoft.com/office/powerpoint/2010/main" val="2723196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02475-E8B8-478A-BEFB-EC51A9569AA7}"/>
              </a:ext>
            </a:extLst>
          </p:cNvPr>
          <p:cNvSpPr>
            <a:spLocks noGrp="1"/>
          </p:cNvSpPr>
          <p:nvPr>
            <p:ph type="title"/>
          </p:nvPr>
        </p:nvSpPr>
        <p:spPr>
          <a:xfrm>
            <a:off x="457200" y="704088"/>
            <a:ext cx="8458200" cy="1143000"/>
          </a:xfrm>
        </p:spPr>
        <p:txBody>
          <a:bodyPr>
            <a:normAutofit fontScale="90000"/>
          </a:bodyPr>
          <a:lstStyle/>
          <a:p>
            <a:r>
              <a:rPr lang="en-US" dirty="0"/>
              <a:t>Representation: Logistic Regression</a:t>
            </a:r>
            <a:endParaRPr lang="en-IN" dirty="0"/>
          </a:p>
        </p:txBody>
      </p:sp>
      <p:pic>
        <p:nvPicPr>
          <p:cNvPr id="72706" name="Picture 2" descr="Logistic Regression — Detailed Overview | by Saishruthi Swaminathan |  Towards Data Science">
            <a:extLst>
              <a:ext uri="{FF2B5EF4-FFF2-40B4-BE49-F238E27FC236}">
                <a16:creationId xmlns="" xmlns:a16="http://schemas.microsoft.com/office/drawing/2014/main" id="{05B9F52B-E62D-4E86-8F3B-99C6B3D5F776}"/>
              </a:ext>
            </a:extLst>
          </p:cNvPr>
          <p:cNvPicPr>
            <a:picLocks noGrp="1" noChangeAspect="1" noChangeArrowheads="1"/>
          </p:cNvPicPr>
          <p:nvPr>
            <p:ph idx="1"/>
          </p:nvPr>
        </p:nvPicPr>
        <p:blipFill rotWithShape="1">
          <a:blip r:embed="rId2" cstate="print">
            <a:extLst>
              <a:ext uri="{28A0092B-C50C-407E-A947-70E740481C1C}">
                <a14:useLocalDpi xmlns="" xmlns:a14="http://schemas.microsoft.com/office/drawing/2010/main" val="0"/>
              </a:ext>
            </a:extLst>
          </a:blip>
          <a:srcRect b="8396"/>
          <a:stretch/>
        </p:blipFill>
        <p:spPr bwMode="auto">
          <a:xfrm>
            <a:off x="762000" y="2224881"/>
            <a:ext cx="7620000" cy="387111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065319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a:t>Logistic function</a:t>
            </a:r>
          </a:p>
        </p:txBody>
      </p:sp>
      <p:sp>
        <p:nvSpPr>
          <p:cNvPr id="4" name="Rectangle 3"/>
          <p:cNvSpPr/>
          <p:nvPr/>
        </p:nvSpPr>
        <p:spPr>
          <a:xfrm>
            <a:off x="685800" y="1752600"/>
            <a:ext cx="6324600" cy="400110"/>
          </a:xfrm>
          <a:prstGeom prst="rect">
            <a:avLst/>
          </a:prstGeom>
        </p:spPr>
        <p:txBody>
          <a:bodyPr wrap="square">
            <a:spAutoFit/>
          </a:bodyPr>
          <a:lstStyle/>
          <a:p>
            <a:r>
              <a:rPr lang="en-US" sz="2000" b="1" dirty="0"/>
              <a:t>Consider Different ways of expressing probability:</a:t>
            </a:r>
          </a:p>
        </p:txBody>
      </p:sp>
      <p:pic>
        <p:nvPicPr>
          <p:cNvPr id="41986" name="Picture 2"/>
          <p:cNvPicPr>
            <a:picLocks noChangeAspect="1" noChangeArrowheads="1"/>
          </p:cNvPicPr>
          <p:nvPr/>
        </p:nvPicPr>
        <p:blipFill>
          <a:blip r:embed="rId2" cstate="print"/>
          <a:srcRect/>
          <a:stretch>
            <a:fillRect/>
          </a:stretch>
        </p:blipFill>
        <p:spPr bwMode="auto">
          <a:xfrm>
            <a:off x="381000" y="2438400"/>
            <a:ext cx="8229600" cy="38903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63597"/>
          </a:xfrm>
        </p:spPr>
        <p:txBody>
          <a:bodyPr/>
          <a:lstStyle/>
          <a:p>
            <a:r>
              <a:rPr lang="en-US" dirty="0"/>
              <a:t>Log odds (</a:t>
            </a:r>
            <a:r>
              <a:rPr lang="en-US" dirty="0" err="1"/>
              <a:t>logit</a:t>
            </a:r>
            <a:r>
              <a:rPr lang="en-US" dirty="0"/>
              <a:t>)</a:t>
            </a:r>
          </a:p>
        </p:txBody>
      </p:sp>
      <p:pic>
        <p:nvPicPr>
          <p:cNvPr id="43010" name="Picture 2"/>
          <p:cNvPicPr>
            <a:picLocks noChangeAspect="1" noChangeArrowheads="1"/>
          </p:cNvPicPr>
          <p:nvPr/>
        </p:nvPicPr>
        <p:blipFill>
          <a:blip r:embed="rId2" cstate="print"/>
          <a:srcRect/>
          <a:stretch>
            <a:fillRect/>
          </a:stretch>
        </p:blipFill>
        <p:spPr bwMode="auto">
          <a:xfrm>
            <a:off x="381000" y="1981199"/>
            <a:ext cx="7391400" cy="4660819"/>
          </a:xfrm>
          <a:prstGeom prst="rect">
            <a:avLst/>
          </a:prstGeom>
          <a:noFill/>
          <a:ln w="9525">
            <a:noFill/>
            <a:miter lim="800000"/>
            <a:headEnd/>
            <a:tailEnd/>
          </a:ln>
          <a:effectLst/>
        </p:spPr>
      </p:pic>
      <p:sp>
        <p:nvSpPr>
          <p:cNvPr id="3" name="TextBox 2">
            <a:extLst>
              <a:ext uri="{FF2B5EF4-FFF2-40B4-BE49-F238E27FC236}">
                <a16:creationId xmlns="" xmlns:a16="http://schemas.microsoft.com/office/drawing/2014/main" id="{D4BCC8C0-C363-4967-B7FA-F0B0EDF1155A}"/>
              </a:ext>
            </a:extLst>
          </p:cNvPr>
          <p:cNvSpPr txBox="1"/>
          <p:nvPr/>
        </p:nvSpPr>
        <p:spPr>
          <a:xfrm>
            <a:off x="1066800" y="1377433"/>
            <a:ext cx="6858000" cy="369332"/>
          </a:xfrm>
          <a:prstGeom prst="rect">
            <a:avLst/>
          </a:prstGeom>
          <a:noFill/>
        </p:spPr>
        <p:txBody>
          <a:bodyPr wrap="square" rtlCol="0">
            <a:spAutoFit/>
          </a:bodyPr>
          <a:lstStyle/>
          <a:p>
            <a:r>
              <a:rPr lang="en-US" b="1" dirty="0">
                <a:effectLst/>
                <a:latin typeface="medium-content-serif-font"/>
              </a:rPr>
              <a:t>Odds, </a:t>
            </a:r>
            <a:r>
              <a:rPr lang="en-US" i="1" dirty="0">
                <a:effectLst/>
              </a:rPr>
              <a:t>which describes the ratio of success to ratio of failure</a:t>
            </a: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b="1" dirty="0"/>
              <a:t>From probability to log odds (and back again)</a:t>
            </a:r>
          </a:p>
        </p:txBody>
      </p:sp>
      <p:pic>
        <p:nvPicPr>
          <p:cNvPr id="44034" name="Picture 2"/>
          <p:cNvPicPr>
            <a:picLocks noChangeAspect="1" noChangeArrowheads="1"/>
          </p:cNvPicPr>
          <p:nvPr/>
        </p:nvPicPr>
        <p:blipFill>
          <a:blip r:embed="rId2" cstate="print"/>
          <a:srcRect/>
          <a:stretch>
            <a:fillRect/>
          </a:stretch>
        </p:blipFill>
        <p:spPr bwMode="auto">
          <a:xfrm>
            <a:off x="1143000" y="2057400"/>
            <a:ext cx="6593212"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Standard logistic function</a:t>
            </a:r>
            <a:endParaRPr lang="en-US" dirty="0"/>
          </a:p>
        </p:txBody>
      </p:sp>
      <p:pic>
        <p:nvPicPr>
          <p:cNvPr id="46082" name="Picture 2"/>
          <p:cNvPicPr>
            <a:picLocks noChangeAspect="1" noChangeArrowheads="1"/>
          </p:cNvPicPr>
          <p:nvPr/>
        </p:nvPicPr>
        <p:blipFill>
          <a:blip r:embed="rId2" cstate="print"/>
          <a:srcRect/>
          <a:stretch>
            <a:fillRect/>
          </a:stretch>
        </p:blipFill>
        <p:spPr bwMode="auto">
          <a:xfrm>
            <a:off x="914400" y="2133599"/>
            <a:ext cx="4876800" cy="3190619"/>
          </a:xfrm>
          <a:prstGeom prst="rect">
            <a:avLst/>
          </a:prstGeom>
          <a:noFill/>
          <a:ln w="9525">
            <a:noFill/>
            <a:miter lim="800000"/>
            <a:headEnd/>
            <a:tailEnd/>
          </a:ln>
          <a:effectLst/>
        </p:spPr>
      </p:pic>
      <p:sp>
        <p:nvSpPr>
          <p:cNvPr id="5" name="TextBox 4"/>
          <p:cNvSpPr txBox="1"/>
          <p:nvPr/>
        </p:nvSpPr>
        <p:spPr>
          <a:xfrm>
            <a:off x="6172200" y="2590800"/>
            <a:ext cx="2467342" cy="584775"/>
          </a:xfrm>
          <a:prstGeom prst="rect">
            <a:avLst/>
          </a:prstGeom>
          <a:noFill/>
        </p:spPr>
        <p:txBody>
          <a:bodyPr wrap="square" rtlCol="0">
            <a:spAutoFit/>
          </a:bodyPr>
          <a:lstStyle/>
          <a:p>
            <a:r>
              <a:rPr lang="en-US" sz="3200" dirty="0" smtClean="0"/>
              <a:t>f(z)=</a:t>
            </a:r>
            <a:r>
              <a:rPr lang="en-US" sz="3200" dirty="0"/>
              <a:t>1/(</a:t>
            </a:r>
            <a:r>
              <a:rPr lang="en-US" sz="3200" dirty="0" smtClean="0"/>
              <a:t>1+e</a:t>
            </a:r>
            <a:r>
              <a:rPr lang="en-US" sz="3200" baseline="30000" dirty="0" smtClean="0"/>
              <a:t>-z</a:t>
            </a:r>
            <a:r>
              <a:rPr lang="en-US" sz="3200" dirty="0" smtClean="0"/>
              <a:t>)</a:t>
            </a:r>
            <a:endParaRPr lang="en-US" sz="3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a:t>
            </a:r>
            <a:endParaRPr lang="en-US" dirty="0"/>
          </a:p>
        </p:txBody>
      </p:sp>
      <p:sp>
        <p:nvSpPr>
          <p:cNvPr id="3" name="Content Placeholder 2"/>
          <p:cNvSpPr>
            <a:spLocks noGrp="1"/>
          </p:cNvSpPr>
          <p:nvPr>
            <p:ph idx="1"/>
          </p:nvPr>
        </p:nvSpPr>
        <p:spPr/>
        <p:txBody>
          <a:bodyPr/>
          <a:lstStyle/>
          <a:p>
            <a:r>
              <a:rPr lang="en-US" dirty="0"/>
              <a:t>Scenario:</a:t>
            </a:r>
          </a:p>
          <a:p>
            <a:r>
              <a:rPr lang="en-US" dirty="0"/>
              <a:t>– A multidimensional feature space (features can be categorical or continuous).</a:t>
            </a:r>
          </a:p>
          <a:p>
            <a:r>
              <a:rPr lang="en-US" dirty="0"/>
              <a:t>– Outcome is discrete, not continuous.</a:t>
            </a:r>
          </a:p>
          <a:p>
            <a:pPr>
              <a:buNone/>
            </a:pPr>
            <a:r>
              <a:rPr lang="en-US" dirty="0"/>
              <a:t>         We’ll focus on case of two classes/categories.</a:t>
            </a:r>
          </a:p>
          <a:p>
            <a:r>
              <a:rPr lang="en-US" dirty="0"/>
              <a:t>– It seems plausible that a linear decision boundary (hyperplane) will give good predictive accuracy.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Using a logistic regression model</a:t>
            </a:r>
            <a:endParaRPr lang="en-US" dirty="0"/>
          </a:p>
        </p:txBody>
      </p:sp>
      <p:pic>
        <p:nvPicPr>
          <p:cNvPr id="47106" name="Picture 2"/>
          <p:cNvPicPr>
            <a:picLocks noChangeAspect="1" noChangeArrowheads="1"/>
          </p:cNvPicPr>
          <p:nvPr/>
        </p:nvPicPr>
        <p:blipFill>
          <a:blip r:embed="rId2" cstate="print"/>
          <a:srcRect/>
          <a:stretch>
            <a:fillRect/>
          </a:stretch>
        </p:blipFill>
        <p:spPr bwMode="auto">
          <a:xfrm>
            <a:off x="914400" y="1981200"/>
            <a:ext cx="7315200" cy="45475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Classification Vs Regression</a:t>
            </a:r>
          </a:p>
        </p:txBody>
      </p:sp>
      <p:pic>
        <p:nvPicPr>
          <p:cNvPr id="45058" name="Picture 2"/>
          <p:cNvPicPr>
            <a:picLocks noChangeAspect="1" noChangeArrowheads="1"/>
          </p:cNvPicPr>
          <p:nvPr/>
        </p:nvPicPr>
        <p:blipFill>
          <a:blip r:embed="rId2" cstate="print"/>
          <a:srcRect/>
          <a:stretch>
            <a:fillRect/>
          </a:stretch>
        </p:blipFill>
        <p:spPr bwMode="auto">
          <a:xfrm>
            <a:off x="228600" y="1905000"/>
            <a:ext cx="4108010" cy="2895600"/>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cstate="print"/>
          <a:srcRect/>
          <a:stretch>
            <a:fillRect/>
          </a:stretch>
        </p:blipFill>
        <p:spPr bwMode="auto">
          <a:xfrm>
            <a:off x="6781800" y="1219200"/>
            <a:ext cx="2085902" cy="1552575"/>
          </a:xfrm>
          <a:prstGeom prst="rect">
            <a:avLst/>
          </a:prstGeom>
          <a:noFill/>
          <a:ln w="9525">
            <a:noFill/>
            <a:miter lim="800000"/>
            <a:headEnd/>
            <a:tailEnd/>
          </a:ln>
          <a:effectLst/>
        </p:spPr>
      </p:pic>
      <p:pic>
        <p:nvPicPr>
          <p:cNvPr id="45060" name="Picture 4"/>
          <p:cNvPicPr>
            <a:picLocks noChangeAspect="1" noChangeArrowheads="1"/>
          </p:cNvPicPr>
          <p:nvPr/>
        </p:nvPicPr>
        <p:blipFill>
          <a:blip r:embed="rId4" cstate="print"/>
          <a:srcRect/>
          <a:stretch>
            <a:fillRect/>
          </a:stretch>
        </p:blipFill>
        <p:spPr bwMode="auto">
          <a:xfrm>
            <a:off x="7246861" y="4267200"/>
            <a:ext cx="1854935" cy="1304925"/>
          </a:xfrm>
          <a:prstGeom prst="rect">
            <a:avLst/>
          </a:prstGeom>
          <a:noFill/>
          <a:ln w="9525">
            <a:noFill/>
            <a:miter lim="800000"/>
            <a:headEnd/>
            <a:tailEnd/>
          </a:ln>
          <a:effectLst/>
        </p:spPr>
      </p:pic>
      <p:pic>
        <p:nvPicPr>
          <p:cNvPr id="45061" name="Picture 5"/>
          <p:cNvPicPr>
            <a:picLocks noChangeAspect="1" noChangeArrowheads="1"/>
          </p:cNvPicPr>
          <p:nvPr/>
        </p:nvPicPr>
        <p:blipFill>
          <a:blip r:embed="rId5" cstate="print"/>
          <a:srcRect/>
          <a:stretch>
            <a:fillRect/>
          </a:stretch>
        </p:blipFill>
        <p:spPr bwMode="auto">
          <a:xfrm>
            <a:off x="4572000" y="1371600"/>
            <a:ext cx="2209800" cy="2034187"/>
          </a:xfrm>
          <a:prstGeom prst="rect">
            <a:avLst/>
          </a:prstGeom>
          <a:noFill/>
          <a:ln w="9525">
            <a:noFill/>
            <a:miter lim="800000"/>
            <a:headEnd/>
            <a:tailEnd/>
          </a:ln>
          <a:effectLst/>
        </p:spPr>
      </p:pic>
      <p:pic>
        <p:nvPicPr>
          <p:cNvPr id="45062" name="Picture 6"/>
          <p:cNvPicPr>
            <a:picLocks noChangeAspect="1" noChangeArrowheads="1"/>
          </p:cNvPicPr>
          <p:nvPr/>
        </p:nvPicPr>
        <p:blipFill>
          <a:blip r:embed="rId6" cstate="print"/>
          <a:srcRect/>
          <a:stretch>
            <a:fillRect/>
          </a:stretch>
        </p:blipFill>
        <p:spPr bwMode="auto">
          <a:xfrm>
            <a:off x="4495800" y="3810000"/>
            <a:ext cx="2676832"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C36B13-ACEA-4910-9F6F-73DB5EFAB38C}"/>
              </a:ext>
            </a:extLst>
          </p:cNvPr>
          <p:cNvSpPr>
            <a:spLocks noGrp="1"/>
          </p:cNvSpPr>
          <p:nvPr>
            <p:ph type="title"/>
          </p:nvPr>
        </p:nvSpPr>
        <p:spPr>
          <a:xfrm>
            <a:off x="457200" y="704088"/>
            <a:ext cx="8382000" cy="743712"/>
          </a:xfrm>
        </p:spPr>
        <p:txBody>
          <a:bodyPr>
            <a:normAutofit fontScale="90000"/>
          </a:bodyPr>
          <a:lstStyle/>
          <a:p>
            <a:r>
              <a:rPr lang="en-US" b="0" i="0" dirty="0">
                <a:solidFill>
                  <a:srgbClr val="333333"/>
                </a:solidFill>
                <a:effectLst/>
                <a:latin typeface="Source Sans Pro" panose="020B0604020202020204" pitchFamily="34" charset="0"/>
              </a:rPr>
              <a:t>So why not always </a:t>
            </a:r>
            <a:r>
              <a:rPr lang="en-US" dirty="0">
                <a:solidFill>
                  <a:schemeClr val="tx1"/>
                </a:solidFill>
                <a:latin typeface="Source Sans Pro" panose="020B0604020202020204" pitchFamily="34" charset="0"/>
              </a:rPr>
              <a:t>use probability</a:t>
            </a:r>
            <a:r>
              <a:rPr lang="en-US" b="0" i="0" dirty="0">
                <a:solidFill>
                  <a:srgbClr val="333333"/>
                </a:solidFill>
                <a:effectLst/>
                <a:latin typeface="Source Sans Pro" panose="020B0604020202020204" pitchFamily="34" charset="0"/>
              </a:rPr>
              <a:t>?</a:t>
            </a:r>
            <a:endParaRPr lang="en-IN" dirty="0"/>
          </a:p>
        </p:txBody>
      </p:sp>
      <p:sp>
        <p:nvSpPr>
          <p:cNvPr id="3" name="Content Placeholder 2">
            <a:extLst>
              <a:ext uri="{FF2B5EF4-FFF2-40B4-BE49-F238E27FC236}">
                <a16:creationId xmlns="" xmlns:a16="http://schemas.microsoft.com/office/drawing/2014/main" id="{BE76544E-A6BB-427F-8C9B-22E1D2733BE7}"/>
              </a:ext>
            </a:extLst>
          </p:cNvPr>
          <p:cNvSpPr>
            <a:spLocks noGrp="1"/>
          </p:cNvSpPr>
          <p:nvPr>
            <p:ph idx="1"/>
          </p:nvPr>
        </p:nvSpPr>
        <p:spPr>
          <a:xfrm>
            <a:off x="228600" y="1524000"/>
            <a:ext cx="8610600" cy="5334000"/>
          </a:xfrm>
        </p:spPr>
        <p:txBody>
          <a:bodyPr>
            <a:normAutofit/>
          </a:bodyPr>
          <a:lstStyle/>
          <a:p>
            <a:pPr algn="l"/>
            <a:r>
              <a:rPr lang="en-US" b="0" i="0" dirty="0">
                <a:solidFill>
                  <a:srgbClr val="333333"/>
                </a:solidFill>
                <a:effectLst/>
              </a:rPr>
              <a:t>The problem is that probability and odds have different properties that give odds some advantages in statistics. </a:t>
            </a:r>
            <a:endParaRPr lang="en-US" b="0" i="0" dirty="0" smtClean="0">
              <a:solidFill>
                <a:srgbClr val="333333"/>
              </a:solidFill>
              <a:effectLst/>
            </a:endParaRPr>
          </a:p>
          <a:p>
            <a:pPr algn="l"/>
            <a:r>
              <a:rPr lang="en-US" b="0" i="0" dirty="0" smtClean="0">
                <a:solidFill>
                  <a:srgbClr val="333333"/>
                </a:solidFill>
                <a:effectLst/>
              </a:rPr>
              <a:t>For </a:t>
            </a:r>
            <a:r>
              <a:rPr lang="en-US" b="0" i="0" dirty="0">
                <a:solidFill>
                  <a:srgbClr val="333333"/>
                </a:solidFill>
                <a:effectLst/>
              </a:rPr>
              <a:t>example, in </a:t>
            </a:r>
            <a:r>
              <a:rPr lang="en-US" b="0" i="0" dirty="0">
                <a:effectLst/>
              </a:rPr>
              <a:t>logistic regression</a:t>
            </a:r>
            <a:r>
              <a:rPr lang="en-US" b="0" i="0" dirty="0">
                <a:solidFill>
                  <a:srgbClr val="333333"/>
                </a:solidFill>
                <a:effectLst/>
              </a:rPr>
              <a:t> the odds ratio represents the constant effect of a predictor X, on the likelihood that one outcome will occur.</a:t>
            </a:r>
          </a:p>
          <a:p>
            <a:pPr algn="l"/>
            <a:r>
              <a:rPr lang="en-US" b="0" i="0" dirty="0">
                <a:solidFill>
                  <a:srgbClr val="333333"/>
                </a:solidFill>
                <a:effectLst/>
              </a:rPr>
              <a:t>The key phrase here is </a:t>
            </a:r>
            <a:r>
              <a:rPr lang="en-US" b="0" i="1" dirty="0">
                <a:solidFill>
                  <a:srgbClr val="333333"/>
                </a:solidFill>
                <a:effectLst/>
              </a:rPr>
              <a:t>constant effect</a:t>
            </a:r>
            <a:r>
              <a:rPr lang="en-US" b="0" i="0" dirty="0">
                <a:solidFill>
                  <a:srgbClr val="333333"/>
                </a:solidFill>
                <a:effectLst/>
              </a:rPr>
              <a:t>. </a:t>
            </a:r>
            <a:endParaRPr lang="en-US" b="0" i="0" dirty="0" smtClean="0">
              <a:solidFill>
                <a:srgbClr val="333333"/>
              </a:solidFill>
              <a:effectLst/>
            </a:endParaRPr>
          </a:p>
          <a:p>
            <a:pPr algn="l"/>
            <a:r>
              <a:rPr lang="en-US" b="0" i="0" dirty="0" smtClean="0">
                <a:solidFill>
                  <a:srgbClr val="333333"/>
                </a:solidFill>
                <a:effectLst/>
              </a:rPr>
              <a:t>In </a:t>
            </a:r>
            <a:r>
              <a:rPr lang="en-US" b="0" i="0" dirty="0">
                <a:solidFill>
                  <a:srgbClr val="333333"/>
                </a:solidFill>
                <a:effectLst/>
              </a:rPr>
              <a:t>regression models, we often want a measure of the unique effect of each X on Y. </a:t>
            </a:r>
            <a:endParaRPr lang="en-US" b="0" i="0" dirty="0" smtClean="0">
              <a:solidFill>
                <a:srgbClr val="333333"/>
              </a:solidFill>
              <a:effectLst/>
            </a:endParaRPr>
          </a:p>
          <a:p>
            <a:pPr algn="l"/>
            <a:r>
              <a:rPr lang="en-US" b="0" i="0" dirty="0" smtClean="0">
                <a:solidFill>
                  <a:srgbClr val="333333"/>
                </a:solidFill>
                <a:effectLst/>
              </a:rPr>
              <a:t>If </a:t>
            </a:r>
            <a:r>
              <a:rPr lang="en-US" b="0" i="0" dirty="0">
                <a:solidFill>
                  <a:srgbClr val="333333"/>
                </a:solidFill>
                <a:effectLst/>
              </a:rPr>
              <a:t>we try to express the effect of X on the likelihood of a categorical Y having a specific value through probability, the effect is not constant.</a:t>
            </a:r>
          </a:p>
          <a:p>
            <a:endParaRPr lang="en-IN" dirty="0"/>
          </a:p>
        </p:txBody>
      </p:sp>
    </p:spTree>
    <p:extLst>
      <p:ext uri="{BB962C8B-B14F-4D97-AF65-F5344CB8AC3E}">
        <p14:creationId xmlns="" xmlns:p14="http://schemas.microsoft.com/office/powerpoint/2010/main" val="16502352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C83DE3-54E8-4854-B62C-94D27704362F}"/>
              </a:ext>
            </a:extLst>
          </p:cNvPr>
          <p:cNvSpPr>
            <a:spLocks noGrp="1"/>
          </p:cNvSpPr>
          <p:nvPr>
            <p:ph type="title"/>
          </p:nvPr>
        </p:nvSpPr>
        <p:spPr>
          <a:xfrm>
            <a:off x="457200" y="704088"/>
            <a:ext cx="8382000" cy="819912"/>
          </a:xfrm>
        </p:spPr>
        <p:txBody>
          <a:bodyPr>
            <a:normAutofit/>
          </a:bodyPr>
          <a:lstStyle/>
          <a:p>
            <a:r>
              <a:rPr lang="en-US" b="0" i="0" dirty="0">
                <a:solidFill>
                  <a:srgbClr val="333333"/>
                </a:solidFill>
                <a:effectLst/>
                <a:latin typeface="Source Sans Pro" panose="020B0604020202020204" pitchFamily="34" charset="0"/>
              </a:rPr>
              <a:t>So why not always </a:t>
            </a:r>
            <a:r>
              <a:rPr lang="en-US" b="0" i="0" dirty="0">
                <a:solidFill>
                  <a:schemeClr val="tx1"/>
                </a:solidFill>
                <a:effectLst/>
                <a:latin typeface="Source Sans Pro" panose="020B0604020202020204" pitchFamily="34" charset="0"/>
              </a:rPr>
              <a:t>use probability</a:t>
            </a:r>
            <a:r>
              <a:rPr lang="en-US" b="0" i="0" dirty="0">
                <a:solidFill>
                  <a:srgbClr val="333333"/>
                </a:solidFill>
                <a:effectLst/>
                <a:latin typeface="Source Sans Pro" panose="020B0604020202020204" pitchFamily="34" charset="0"/>
              </a:rPr>
              <a:t>?</a:t>
            </a:r>
            <a:endParaRPr lang="en-IN" dirty="0"/>
          </a:p>
        </p:txBody>
      </p:sp>
      <p:sp>
        <p:nvSpPr>
          <p:cNvPr id="3" name="Content Placeholder 2">
            <a:extLst>
              <a:ext uri="{FF2B5EF4-FFF2-40B4-BE49-F238E27FC236}">
                <a16:creationId xmlns="" xmlns:a16="http://schemas.microsoft.com/office/drawing/2014/main" id="{DEBF4C13-7906-4DF5-9CC8-512B23A47343}"/>
              </a:ext>
            </a:extLst>
          </p:cNvPr>
          <p:cNvSpPr>
            <a:spLocks noGrp="1"/>
          </p:cNvSpPr>
          <p:nvPr>
            <p:ph idx="1"/>
          </p:nvPr>
        </p:nvSpPr>
        <p:spPr>
          <a:xfrm>
            <a:off x="228600" y="1935480"/>
            <a:ext cx="8610600" cy="4389120"/>
          </a:xfrm>
        </p:spPr>
        <p:txBody>
          <a:bodyPr/>
          <a:lstStyle/>
          <a:p>
            <a:pPr algn="l"/>
            <a:r>
              <a:rPr lang="en-US" b="0" i="0" dirty="0">
                <a:solidFill>
                  <a:srgbClr val="333333"/>
                </a:solidFill>
                <a:effectLst/>
              </a:rPr>
              <a:t>What that means is there is no way to express in one number how X affects Y in terms of probability. </a:t>
            </a:r>
            <a:endParaRPr lang="en-US" b="0" i="0" dirty="0" smtClean="0">
              <a:solidFill>
                <a:srgbClr val="333333"/>
              </a:solidFill>
              <a:effectLst/>
            </a:endParaRPr>
          </a:p>
          <a:p>
            <a:pPr algn="l"/>
            <a:r>
              <a:rPr lang="en-US" b="0" i="0" dirty="0" smtClean="0">
                <a:solidFill>
                  <a:srgbClr val="333333"/>
                </a:solidFill>
                <a:effectLst/>
              </a:rPr>
              <a:t>The </a:t>
            </a:r>
            <a:r>
              <a:rPr lang="en-US" b="0" i="0" dirty="0">
                <a:solidFill>
                  <a:srgbClr val="333333"/>
                </a:solidFill>
                <a:effectLst/>
              </a:rPr>
              <a:t>effect of X on the probability of Y has different values depending on the value of X.</a:t>
            </a:r>
          </a:p>
          <a:p>
            <a:pPr algn="l"/>
            <a:r>
              <a:rPr lang="en-US" b="0" i="0" dirty="0">
                <a:solidFill>
                  <a:srgbClr val="333333"/>
                </a:solidFill>
                <a:effectLst/>
              </a:rPr>
              <a:t>So while we would love to use probabilities because they’re intuitive, you’re just not going to be able to describe that effect in a single number.  </a:t>
            </a:r>
            <a:endParaRPr lang="en-US" b="0" i="0" dirty="0" smtClean="0">
              <a:solidFill>
                <a:srgbClr val="333333"/>
              </a:solidFill>
              <a:effectLst/>
            </a:endParaRPr>
          </a:p>
          <a:p>
            <a:pPr algn="l"/>
            <a:r>
              <a:rPr lang="en-US" b="0" i="0" dirty="0" smtClean="0">
                <a:solidFill>
                  <a:srgbClr val="333333"/>
                </a:solidFill>
                <a:effectLst/>
              </a:rPr>
              <a:t>So </a:t>
            </a:r>
            <a:r>
              <a:rPr lang="en-US" b="0" i="0" dirty="0">
                <a:solidFill>
                  <a:srgbClr val="333333"/>
                </a:solidFill>
                <a:effectLst/>
              </a:rPr>
              <a:t>if you need to communicate that effect to a research audience, you’re going to have to wrap your head around odds ratios.</a:t>
            </a:r>
          </a:p>
          <a:p>
            <a:endParaRPr lang="en-IN" dirty="0"/>
          </a:p>
        </p:txBody>
      </p:sp>
    </p:spTree>
    <p:extLst>
      <p:ext uri="{BB962C8B-B14F-4D97-AF65-F5344CB8AC3E}">
        <p14:creationId xmlns="" xmlns:p14="http://schemas.microsoft.com/office/powerpoint/2010/main" val="31674228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72041E-EC52-4A4F-BE17-A6AD8AE328FB}"/>
              </a:ext>
            </a:extLst>
          </p:cNvPr>
          <p:cNvSpPr>
            <a:spLocks noGrp="1"/>
          </p:cNvSpPr>
          <p:nvPr>
            <p:ph type="title"/>
          </p:nvPr>
        </p:nvSpPr>
        <p:spPr>
          <a:xfrm>
            <a:off x="457200" y="704088"/>
            <a:ext cx="8229600" cy="1505712"/>
          </a:xfrm>
        </p:spPr>
        <p:txBody>
          <a:bodyPr>
            <a:normAutofit fontScale="90000"/>
          </a:bodyPr>
          <a:lstStyle/>
          <a:p>
            <a:r>
              <a:rPr lang="en-IN" b="1" i="0" dirty="0">
                <a:solidFill>
                  <a:srgbClr val="A2B525"/>
                </a:solidFill>
                <a:effectLst/>
                <a:latin typeface="Source Sans Pro" panose="020B0503030403020204" pitchFamily="34" charset="0"/>
              </a:rPr>
              <a:t>What about Probabilities</a:t>
            </a:r>
            <a:br>
              <a:rPr lang="en-IN" b="1" i="0" dirty="0">
                <a:solidFill>
                  <a:srgbClr val="A2B525"/>
                </a:solidFill>
                <a:effectLst/>
                <a:latin typeface="Source Sans Pro" panose="020B0503030403020204" pitchFamily="34" charset="0"/>
              </a:rPr>
            </a:br>
            <a:endParaRPr lang="en-IN" dirty="0"/>
          </a:p>
        </p:txBody>
      </p:sp>
      <p:sp>
        <p:nvSpPr>
          <p:cNvPr id="3" name="Content Placeholder 2">
            <a:extLst>
              <a:ext uri="{FF2B5EF4-FFF2-40B4-BE49-F238E27FC236}">
                <a16:creationId xmlns="" xmlns:a16="http://schemas.microsoft.com/office/drawing/2014/main" id="{2283A8B1-A881-4529-AA43-53DD40837E6C}"/>
              </a:ext>
            </a:extLst>
          </p:cNvPr>
          <p:cNvSpPr>
            <a:spLocks noGrp="1"/>
          </p:cNvSpPr>
          <p:nvPr>
            <p:ph idx="1"/>
          </p:nvPr>
        </p:nvSpPr>
        <p:spPr>
          <a:xfrm>
            <a:off x="228600" y="1371600"/>
            <a:ext cx="8915400" cy="4953000"/>
          </a:xfrm>
        </p:spPr>
        <p:txBody>
          <a:bodyPr>
            <a:normAutofit fontScale="77500" lnSpcReduction="20000"/>
          </a:bodyPr>
          <a:lstStyle/>
          <a:p>
            <a:pPr algn="l"/>
            <a:r>
              <a:rPr lang="en-US" sz="3100" b="0" i="0" dirty="0">
                <a:solidFill>
                  <a:srgbClr val="333333"/>
                </a:solidFill>
                <a:effectLst/>
              </a:rPr>
              <a:t>What you can do, and many people do, is to use the logistic regression model to calculate predicted probabilities at specific values of a key predictor, usually when holding all other predictors constant.</a:t>
            </a:r>
          </a:p>
          <a:p>
            <a:pPr algn="l"/>
            <a:r>
              <a:rPr lang="en-US" sz="3100" b="0" i="0" dirty="0">
                <a:solidFill>
                  <a:srgbClr val="333333"/>
                </a:solidFill>
                <a:effectLst/>
              </a:rPr>
              <a:t>This is a great approach to use together with odds ratios.  </a:t>
            </a:r>
            <a:endParaRPr lang="en-US" sz="3100" b="0" i="0" dirty="0" smtClean="0">
              <a:solidFill>
                <a:srgbClr val="333333"/>
              </a:solidFill>
              <a:effectLst/>
            </a:endParaRPr>
          </a:p>
          <a:p>
            <a:pPr algn="l"/>
            <a:r>
              <a:rPr lang="en-US" sz="3100" b="0" i="0" dirty="0" smtClean="0">
                <a:solidFill>
                  <a:srgbClr val="333333"/>
                </a:solidFill>
                <a:effectLst/>
              </a:rPr>
              <a:t>The </a:t>
            </a:r>
            <a:r>
              <a:rPr lang="en-US" sz="3100" b="0" i="0" dirty="0">
                <a:solidFill>
                  <a:srgbClr val="333333"/>
                </a:solidFill>
                <a:effectLst/>
              </a:rPr>
              <a:t>odds ratio is a single summary score of the effect, and the probabilities are more intuitive.</a:t>
            </a:r>
          </a:p>
          <a:p>
            <a:pPr algn="l"/>
            <a:r>
              <a:rPr lang="en-US" sz="3100" b="0" i="0" dirty="0">
                <a:solidFill>
                  <a:srgbClr val="333333"/>
                </a:solidFill>
                <a:effectLst/>
              </a:rPr>
              <a:t>Presenting probabilities without the corresponding odds ratios can be problematic, though.</a:t>
            </a:r>
          </a:p>
          <a:p>
            <a:pPr algn="l"/>
            <a:r>
              <a:rPr lang="en-US" sz="3100" b="0" i="0" dirty="0" err="1">
                <a:solidFill>
                  <a:srgbClr val="333333"/>
                </a:solidFill>
                <a:effectLst/>
              </a:rPr>
              <a:t>First,when</a:t>
            </a:r>
            <a:r>
              <a:rPr lang="en-US" sz="3100" b="0" i="0" dirty="0">
                <a:solidFill>
                  <a:srgbClr val="333333"/>
                </a:solidFill>
                <a:effectLst/>
              </a:rPr>
              <a:t> X, the predictor, is categorical, the effect of X </a:t>
            </a:r>
            <a:r>
              <a:rPr lang="en-US" sz="3100" b="0" i="1" dirty="0">
                <a:solidFill>
                  <a:srgbClr val="333333"/>
                </a:solidFill>
                <a:effectLst/>
              </a:rPr>
              <a:t>can</a:t>
            </a:r>
            <a:r>
              <a:rPr lang="en-US" sz="3100" b="0" i="0" dirty="0">
                <a:solidFill>
                  <a:srgbClr val="333333"/>
                </a:solidFill>
                <a:effectLst/>
              </a:rPr>
              <a:t> be effectively communicated through a difference or ratio of probabilities.  </a:t>
            </a:r>
            <a:endParaRPr lang="en-US" sz="3100" b="0" i="0" dirty="0" smtClean="0">
              <a:solidFill>
                <a:srgbClr val="333333"/>
              </a:solidFill>
              <a:effectLst/>
            </a:endParaRPr>
          </a:p>
          <a:p>
            <a:pPr algn="l"/>
            <a:r>
              <a:rPr lang="en-US" sz="3100" b="0" i="0" dirty="0" smtClean="0">
                <a:solidFill>
                  <a:srgbClr val="333333"/>
                </a:solidFill>
                <a:effectLst/>
              </a:rPr>
              <a:t>The </a:t>
            </a:r>
            <a:r>
              <a:rPr lang="en-US" sz="3100" b="0" i="0" dirty="0">
                <a:solidFill>
                  <a:srgbClr val="333333"/>
                </a:solidFill>
                <a:effectLst/>
              </a:rPr>
              <a:t>probability a person has a relapse in an intervention condition compared to the control condition makes a lot of sense.</a:t>
            </a:r>
          </a:p>
          <a:p>
            <a:endParaRPr lang="en-IN" dirty="0"/>
          </a:p>
        </p:txBody>
      </p:sp>
    </p:spTree>
    <p:extLst>
      <p:ext uri="{BB962C8B-B14F-4D97-AF65-F5344CB8AC3E}">
        <p14:creationId xmlns="" xmlns:p14="http://schemas.microsoft.com/office/powerpoint/2010/main" val="21584602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BCC7AA-D8F8-449B-95C5-B98EC94BBF7B}"/>
              </a:ext>
            </a:extLst>
          </p:cNvPr>
          <p:cNvSpPr>
            <a:spLocks noGrp="1"/>
          </p:cNvSpPr>
          <p:nvPr>
            <p:ph type="title"/>
          </p:nvPr>
        </p:nvSpPr>
        <p:spPr/>
        <p:txBody>
          <a:bodyPr/>
          <a:lstStyle/>
          <a:p>
            <a:r>
              <a:rPr lang="en-IN" b="1" i="0" dirty="0">
                <a:solidFill>
                  <a:srgbClr val="A2B525"/>
                </a:solidFill>
                <a:effectLst/>
                <a:latin typeface="Source Sans Pro" panose="020B0503030403020204" pitchFamily="34" charset="0"/>
              </a:rPr>
              <a:t>What about Probabilities</a:t>
            </a:r>
            <a:endParaRPr lang="en-IN" dirty="0"/>
          </a:p>
        </p:txBody>
      </p:sp>
      <p:sp>
        <p:nvSpPr>
          <p:cNvPr id="3" name="Content Placeholder 2">
            <a:extLst>
              <a:ext uri="{FF2B5EF4-FFF2-40B4-BE49-F238E27FC236}">
                <a16:creationId xmlns="" xmlns:a16="http://schemas.microsoft.com/office/drawing/2014/main" id="{1121CF29-1036-4D3B-9C7C-EA89FDD04260}"/>
              </a:ext>
            </a:extLst>
          </p:cNvPr>
          <p:cNvSpPr>
            <a:spLocks noGrp="1"/>
          </p:cNvSpPr>
          <p:nvPr>
            <p:ph idx="1"/>
          </p:nvPr>
        </p:nvSpPr>
        <p:spPr/>
        <p:txBody>
          <a:bodyPr>
            <a:normAutofit/>
          </a:bodyPr>
          <a:lstStyle/>
          <a:p>
            <a:pPr algn="l"/>
            <a:r>
              <a:rPr lang="en-US" b="0" i="0" dirty="0">
                <a:solidFill>
                  <a:srgbClr val="333333"/>
                </a:solidFill>
                <a:effectLst/>
                <a:latin typeface="Source Sans Pro" panose="020B0503030403020204" pitchFamily="34" charset="0"/>
              </a:rPr>
              <a:t>But the p-value for that effect </a:t>
            </a:r>
            <a:r>
              <a:rPr lang="en-US" b="0" i="1" dirty="0">
                <a:solidFill>
                  <a:srgbClr val="333333"/>
                </a:solidFill>
                <a:effectLst/>
                <a:latin typeface="Source Sans Pro" panose="020B0503030403020204" pitchFamily="34" charset="0"/>
              </a:rPr>
              <a:t>is not</a:t>
            </a:r>
            <a:r>
              <a:rPr lang="en-US" b="0" i="0" dirty="0">
                <a:solidFill>
                  <a:srgbClr val="333333"/>
                </a:solidFill>
                <a:effectLst/>
                <a:latin typeface="Source Sans Pro" panose="020B0503030403020204" pitchFamily="34" charset="0"/>
              </a:rPr>
              <a:t> the p-value for the differences in probabilities.</a:t>
            </a:r>
          </a:p>
          <a:p>
            <a:pPr algn="l"/>
            <a:r>
              <a:rPr lang="en-US" b="0" i="0" dirty="0">
                <a:solidFill>
                  <a:srgbClr val="333333"/>
                </a:solidFill>
                <a:effectLst/>
                <a:latin typeface="Source Sans Pro" panose="020B0503030403020204" pitchFamily="34" charset="0"/>
              </a:rPr>
              <a:t>If you present a table of probabilities at different values of X, most research audiences will, at least in their minds, make those difference comparisons between the probabilities.  They do this because they’ve been trained to do this in linear models.</a:t>
            </a:r>
          </a:p>
          <a:p>
            <a:pPr algn="l"/>
            <a:r>
              <a:rPr lang="en-US" b="0" i="0" dirty="0">
                <a:solidFill>
                  <a:srgbClr val="333333"/>
                </a:solidFill>
                <a:effectLst/>
                <a:latin typeface="Source Sans Pro" panose="020B0503030403020204" pitchFamily="34" charset="0"/>
              </a:rPr>
              <a:t>These differences in probabilities don’t line up with the p-values in logistic regression models, though.  And this can get quite confusing.</a:t>
            </a:r>
          </a:p>
          <a:p>
            <a:pPr algn="l"/>
            <a:r>
              <a:rPr lang="en-US" b="0" i="0" dirty="0">
                <a:solidFill>
                  <a:srgbClr val="333333"/>
                </a:solidFill>
                <a:effectLst/>
                <a:latin typeface="Source Sans Pro" panose="020B0503030403020204" pitchFamily="34" charset="0"/>
              </a:rPr>
              <a:t>Second, when X, the predictor is continuous, the odds ratio is constant across values of X.  But probabilities aren’t.</a:t>
            </a:r>
          </a:p>
          <a:p>
            <a:endParaRPr lang="en-IN" dirty="0"/>
          </a:p>
        </p:txBody>
      </p:sp>
    </p:spTree>
    <p:extLst>
      <p:ext uri="{BB962C8B-B14F-4D97-AF65-F5344CB8AC3E}">
        <p14:creationId xmlns="" xmlns:p14="http://schemas.microsoft.com/office/powerpoint/2010/main" val="28351030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Using a logistic regression model</a:t>
            </a:r>
            <a:endParaRPr lang="en-US" dirty="0"/>
          </a:p>
        </p:txBody>
      </p:sp>
      <p:sp>
        <p:nvSpPr>
          <p:cNvPr id="3" name="Content Placeholder 2"/>
          <p:cNvSpPr>
            <a:spLocks noGrp="1"/>
          </p:cNvSpPr>
          <p:nvPr>
            <p:ph idx="1"/>
          </p:nvPr>
        </p:nvSpPr>
        <p:spPr/>
        <p:txBody>
          <a:bodyPr/>
          <a:lstStyle/>
          <a:p>
            <a:r>
              <a:rPr lang="en-US" dirty="0"/>
              <a:t>Can interpret prediction from a logistic regression model as:</a:t>
            </a:r>
          </a:p>
          <a:p>
            <a:r>
              <a:rPr lang="en-US" dirty="0"/>
              <a:t>A probability of class membership</a:t>
            </a:r>
          </a:p>
          <a:p>
            <a:r>
              <a:rPr lang="en-US" dirty="0"/>
              <a:t>A class assignment, by applying threshold to probability</a:t>
            </a:r>
          </a:p>
          <a:p>
            <a:pPr>
              <a:buNone/>
            </a:pPr>
            <a:r>
              <a:rPr lang="en-US" dirty="0"/>
              <a:t>        *threshold represents decision boundary in feature space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Training a logistic regression model</a:t>
            </a:r>
            <a:endParaRPr lang="en-US" sz="4000" dirty="0"/>
          </a:p>
        </p:txBody>
      </p:sp>
      <p:sp>
        <p:nvSpPr>
          <p:cNvPr id="3" name="Content Placeholder 2"/>
          <p:cNvSpPr>
            <a:spLocks noGrp="1"/>
          </p:cNvSpPr>
          <p:nvPr>
            <p:ph idx="1"/>
          </p:nvPr>
        </p:nvSpPr>
        <p:spPr/>
        <p:txBody>
          <a:bodyPr/>
          <a:lstStyle/>
          <a:p>
            <a:r>
              <a:rPr lang="en-US" dirty="0"/>
              <a:t>Need to optimize β so the model gives the best possible reproduction of training set labels</a:t>
            </a:r>
          </a:p>
          <a:p>
            <a:r>
              <a:rPr lang="en-US" dirty="0"/>
              <a:t>Usually done by numerical approximation of maximum likelihood</a:t>
            </a:r>
          </a:p>
          <a:p>
            <a:r>
              <a:rPr lang="en-US" dirty="0"/>
              <a:t> On really large datasets, may use stochastic gradient descent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Logistic regression in one dimension</a:t>
            </a:r>
            <a:endParaRPr lang="en-US" dirty="0"/>
          </a:p>
        </p:txBody>
      </p:sp>
      <p:pic>
        <p:nvPicPr>
          <p:cNvPr id="48130" name="Picture 2"/>
          <p:cNvPicPr>
            <a:picLocks noChangeAspect="1" noChangeArrowheads="1"/>
          </p:cNvPicPr>
          <p:nvPr/>
        </p:nvPicPr>
        <p:blipFill>
          <a:blip r:embed="rId2" cstate="print"/>
          <a:srcRect/>
          <a:stretch>
            <a:fillRect/>
          </a:stretch>
        </p:blipFill>
        <p:spPr bwMode="auto">
          <a:xfrm>
            <a:off x="381000" y="1981200"/>
            <a:ext cx="8153400" cy="4408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cstate="print"/>
          <a:srcRect/>
          <a:stretch>
            <a:fillRect/>
          </a:stretch>
        </p:blipFill>
        <p:spPr bwMode="auto">
          <a:xfrm>
            <a:off x="228600" y="914400"/>
            <a:ext cx="843061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152400" y="762000"/>
            <a:ext cx="8771099"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457200" y="685800"/>
            <a:ext cx="820523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p:txBody>
          <a:bodyPr/>
          <a:lstStyle/>
          <a:p>
            <a:pPr algn="just"/>
            <a:r>
              <a:rPr lang="en-US" b="0" i="0" dirty="0">
                <a:solidFill>
                  <a:srgbClr val="111111"/>
                </a:solidFill>
                <a:effectLst/>
                <a:latin typeface="+mj-lt"/>
              </a:rPr>
              <a:t>Regression is a statistical method used in finance, investing, and other disciplines that attempts to determine the strength and character of the relationship between one dependent variable (usually denoted by Y) and a series of other variables (known as independent variables).</a:t>
            </a:r>
            <a:endParaRPr lang="en-US" dirty="0">
              <a:latin typeface="+mj-lt"/>
            </a:endParaRPr>
          </a:p>
          <a:p>
            <a:pPr>
              <a:buNone/>
            </a:pPr>
            <a:r>
              <a:rPr lang="en-US" dirty="0">
                <a:latin typeface="+mj-lt"/>
              </a:rPr>
              <a:t>Applications</a:t>
            </a:r>
          </a:p>
          <a:p>
            <a:r>
              <a:rPr lang="en-US" dirty="0">
                <a:latin typeface="+mj-lt"/>
              </a:rPr>
              <a:t>Predicting a stock market.</a:t>
            </a:r>
          </a:p>
          <a:p>
            <a:r>
              <a:rPr lang="en-US" dirty="0">
                <a:latin typeface="+mj-lt"/>
              </a:rPr>
              <a:t>Forecasting amount of precipitation in a region.</a:t>
            </a:r>
          </a:p>
          <a:p>
            <a:r>
              <a:rPr lang="en-US" dirty="0">
                <a:latin typeface="+mj-lt"/>
              </a:rPr>
              <a:t>Projecting total sale of a company etc.</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Content Placeholder 2"/>
          <p:cNvSpPr>
            <a:spLocks noGrp="1"/>
          </p:cNvSpPr>
          <p:nvPr>
            <p:ph idx="1"/>
          </p:nvPr>
        </p:nvSpPr>
        <p:spPr/>
        <p:txBody>
          <a:bodyPr>
            <a:normAutofit fontScale="85000" lnSpcReduction="10000"/>
          </a:bodyPr>
          <a:lstStyle/>
          <a:p>
            <a:pPr>
              <a:buNone/>
            </a:pPr>
            <a:r>
              <a:rPr lang="en-US" b="1" dirty="0"/>
              <a:t>Advantages:</a:t>
            </a:r>
          </a:p>
          <a:p>
            <a:r>
              <a:rPr lang="en-US" dirty="0"/>
              <a:t>– Makes no assumptions about distributions of classes in feature space</a:t>
            </a:r>
          </a:p>
          <a:p>
            <a:r>
              <a:rPr lang="en-US" dirty="0"/>
              <a:t>Easily extended to multiple classes (multinomial regression)</a:t>
            </a:r>
          </a:p>
          <a:p>
            <a:r>
              <a:rPr lang="en-US" dirty="0"/>
              <a:t>Natural probabilistic view of class predictions</a:t>
            </a:r>
          </a:p>
          <a:p>
            <a:r>
              <a:rPr lang="en-US" dirty="0"/>
              <a:t>Quick to train</a:t>
            </a:r>
          </a:p>
          <a:p>
            <a:r>
              <a:rPr lang="en-US" dirty="0"/>
              <a:t>Very fast at classifying unknown records</a:t>
            </a:r>
          </a:p>
          <a:p>
            <a:r>
              <a:rPr lang="en-US" dirty="0"/>
              <a:t>Good accuracy for many simple data sets</a:t>
            </a:r>
          </a:p>
          <a:p>
            <a:r>
              <a:rPr lang="en-US" dirty="0"/>
              <a:t>Resistant to </a:t>
            </a:r>
            <a:r>
              <a:rPr lang="en-US" dirty="0" err="1"/>
              <a:t>overfitting</a:t>
            </a:r>
            <a:endParaRPr lang="en-US" dirty="0"/>
          </a:p>
          <a:p>
            <a:r>
              <a:rPr lang="en-US" dirty="0"/>
              <a:t>Can interpret model coefficients as indicators of feature importance</a:t>
            </a:r>
          </a:p>
          <a:p>
            <a:pPr>
              <a:buNone/>
            </a:pPr>
            <a:r>
              <a:rPr lang="en-US" b="1" dirty="0"/>
              <a:t>Disadvantages:</a:t>
            </a:r>
          </a:p>
          <a:p>
            <a:r>
              <a:rPr lang="en-US" dirty="0"/>
              <a:t>Linear decision boundary</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CB8855-4B18-468E-BE66-4CFF19446108}"/>
              </a:ext>
            </a:extLst>
          </p:cNvPr>
          <p:cNvSpPr>
            <a:spLocks noGrp="1"/>
          </p:cNvSpPr>
          <p:nvPr>
            <p:ph type="title"/>
          </p:nvPr>
        </p:nvSpPr>
        <p:spPr>
          <a:xfrm>
            <a:off x="304800" y="228600"/>
            <a:ext cx="8229600" cy="609600"/>
          </a:xfrm>
        </p:spPr>
        <p:txBody>
          <a:bodyPr>
            <a:normAutofit/>
          </a:bodyPr>
          <a:lstStyle/>
          <a:p>
            <a:pPr algn="ctr"/>
            <a:r>
              <a:rPr lang="en-US" sz="3000" dirty="0"/>
              <a:t>Difference between Linear &amp; Logistic Regression</a:t>
            </a:r>
            <a:endParaRPr lang="en-IN" sz="3000" dirty="0"/>
          </a:p>
        </p:txBody>
      </p:sp>
      <p:pic>
        <p:nvPicPr>
          <p:cNvPr id="5" name="Content Placeholder 4">
            <a:extLst>
              <a:ext uri="{FF2B5EF4-FFF2-40B4-BE49-F238E27FC236}">
                <a16:creationId xmlns="" xmlns:a16="http://schemas.microsoft.com/office/drawing/2014/main" id="{BAB4B9A9-E166-4123-9FA5-F42100B0E251}"/>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62000" y="990600"/>
            <a:ext cx="7905834" cy="5105400"/>
          </a:xfrm>
        </p:spPr>
      </p:pic>
    </p:spTree>
    <p:extLst>
      <p:ext uri="{BB962C8B-B14F-4D97-AF65-F5344CB8AC3E}">
        <p14:creationId xmlns="" xmlns:p14="http://schemas.microsoft.com/office/powerpoint/2010/main" val="3031198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04885-0FCF-4B68-8369-A383B623196B}"/>
              </a:ext>
            </a:extLst>
          </p:cNvPr>
          <p:cNvSpPr>
            <a:spLocks noGrp="1"/>
          </p:cNvSpPr>
          <p:nvPr>
            <p:ph type="title"/>
          </p:nvPr>
        </p:nvSpPr>
        <p:spPr>
          <a:xfrm>
            <a:off x="457200" y="533400"/>
            <a:ext cx="8229600" cy="479653"/>
          </a:xfrm>
        </p:spPr>
        <p:txBody>
          <a:bodyPr>
            <a:normAutofit fontScale="90000"/>
          </a:bodyPr>
          <a:lstStyle/>
          <a:p>
            <a:pPr algn="ctr"/>
            <a:r>
              <a:rPr lang="en-US" sz="3000" dirty="0"/>
              <a:t>Difference between Linear &amp; Logistic Regression</a:t>
            </a:r>
            <a:br>
              <a:rPr lang="en-US" sz="3000" dirty="0"/>
            </a:br>
            <a:endParaRPr lang="en-IN" sz="3000" dirty="0"/>
          </a:p>
        </p:txBody>
      </p:sp>
      <p:pic>
        <p:nvPicPr>
          <p:cNvPr id="5" name="Content Placeholder 4">
            <a:extLst>
              <a:ext uri="{FF2B5EF4-FFF2-40B4-BE49-F238E27FC236}">
                <a16:creationId xmlns="" xmlns:a16="http://schemas.microsoft.com/office/drawing/2014/main" id="{94627887-EA10-4334-A701-D35F4EB3FC6C}"/>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23900" y="1447801"/>
            <a:ext cx="7696200" cy="4038600"/>
          </a:xfrm>
        </p:spPr>
      </p:pic>
      <p:sp>
        <p:nvSpPr>
          <p:cNvPr id="6" name="TextBox 5">
            <a:extLst>
              <a:ext uri="{FF2B5EF4-FFF2-40B4-BE49-F238E27FC236}">
                <a16:creationId xmlns="" xmlns:a16="http://schemas.microsoft.com/office/drawing/2014/main" id="{580A5857-055C-4E30-A929-AE440C281290}"/>
              </a:ext>
            </a:extLst>
          </p:cNvPr>
          <p:cNvSpPr txBox="1"/>
          <p:nvPr/>
        </p:nvSpPr>
        <p:spPr>
          <a:xfrm>
            <a:off x="914400" y="1051502"/>
            <a:ext cx="2362200" cy="369332"/>
          </a:xfrm>
          <a:prstGeom prst="rect">
            <a:avLst/>
          </a:prstGeom>
          <a:noFill/>
        </p:spPr>
        <p:txBody>
          <a:bodyPr wrap="square" rtlCol="0">
            <a:spAutoFit/>
          </a:bodyPr>
          <a:lstStyle/>
          <a:p>
            <a:r>
              <a:rPr lang="en-US" dirty="0"/>
              <a:t>Linear Regression</a:t>
            </a:r>
            <a:endParaRPr lang="en-IN" dirty="0"/>
          </a:p>
        </p:txBody>
      </p:sp>
      <p:sp>
        <p:nvSpPr>
          <p:cNvPr id="8" name="TextBox 7">
            <a:extLst>
              <a:ext uri="{FF2B5EF4-FFF2-40B4-BE49-F238E27FC236}">
                <a16:creationId xmlns="" xmlns:a16="http://schemas.microsoft.com/office/drawing/2014/main" id="{982474BF-B79B-4280-9EB1-CC09A8AE9BD8}"/>
              </a:ext>
            </a:extLst>
          </p:cNvPr>
          <p:cNvSpPr txBox="1"/>
          <p:nvPr/>
        </p:nvSpPr>
        <p:spPr>
          <a:xfrm>
            <a:off x="4597400" y="1024536"/>
            <a:ext cx="2362200" cy="369332"/>
          </a:xfrm>
          <a:prstGeom prst="rect">
            <a:avLst/>
          </a:prstGeom>
          <a:noFill/>
        </p:spPr>
        <p:txBody>
          <a:bodyPr wrap="square" rtlCol="0">
            <a:spAutoFit/>
          </a:bodyPr>
          <a:lstStyle/>
          <a:p>
            <a:r>
              <a:rPr lang="en-US" dirty="0"/>
              <a:t>Logistic Regression</a:t>
            </a:r>
            <a:endParaRPr lang="en-IN" dirty="0"/>
          </a:p>
        </p:txBody>
      </p:sp>
      <p:pic>
        <p:nvPicPr>
          <p:cNvPr id="10" name="Picture 9">
            <a:extLst>
              <a:ext uri="{FF2B5EF4-FFF2-40B4-BE49-F238E27FC236}">
                <a16:creationId xmlns="" xmlns:a16="http://schemas.microsoft.com/office/drawing/2014/main" id="{C8FD8A47-FDD1-4EAF-8379-440254EAF8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3900" y="5474856"/>
            <a:ext cx="7696200" cy="998307"/>
          </a:xfrm>
          <a:prstGeom prst="rect">
            <a:avLst/>
          </a:prstGeom>
        </p:spPr>
      </p:pic>
    </p:spTree>
    <p:extLst>
      <p:ext uri="{BB962C8B-B14F-4D97-AF65-F5344CB8AC3E}">
        <p14:creationId xmlns="" xmlns:p14="http://schemas.microsoft.com/office/powerpoint/2010/main" val="39745248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57200"/>
            <a:ext cx="5562600" cy="1143000"/>
          </a:xfrm>
        </p:spPr>
        <p:txBody>
          <a:bodyPr/>
          <a:lstStyle/>
          <a:p>
            <a:r>
              <a:rPr lang="en-US" b="1" dirty="0"/>
              <a:t>Bayesian Learning</a:t>
            </a:r>
          </a:p>
        </p:txBody>
      </p:sp>
      <p:pic>
        <p:nvPicPr>
          <p:cNvPr id="14338" name="Picture 2"/>
          <p:cNvPicPr>
            <a:picLocks noChangeAspect="1" noChangeArrowheads="1"/>
          </p:cNvPicPr>
          <p:nvPr/>
        </p:nvPicPr>
        <p:blipFill>
          <a:blip r:embed="rId2" cstate="print"/>
          <a:srcRect/>
          <a:stretch>
            <a:fillRect/>
          </a:stretch>
        </p:blipFill>
        <p:spPr bwMode="auto">
          <a:xfrm>
            <a:off x="838200" y="1828800"/>
            <a:ext cx="7305675"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F8327-9673-4423-B34C-C6FB7526AC5A}"/>
              </a:ext>
            </a:extLst>
          </p:cNvPr>
          <p:cNvSpPr>
            <a:spLocks noGrp="1"/>
          </p:cNvSpPr>
          <p:nvPr>
            <p:ph type="title"/>
          </p:nvPr>
        </p:nvSpPr>
        <p:spPr>
          <a:xfrm>
            <a:off x="76200" y="533400"/>
            <a:ext cx="9067800" cy="1143000"/>
          </a:xfrm>
        </p:spPr>
        <p:txBody>
          <a:bodyPr>
            <a:normAutofit/>
          </a:bodyPr>
          <a:lstStyle/>
          <a:p>
            <a:pPr algn="ctr"/>
            <a:r>
              <a:rPr lang="en-US" sz="3600" b="1" i="0" dirty="0">
                <a:solidFill>
                  <a:srgbClr val="222635"/>
                </a:solidFill>
                <a:effectLst/>
                <a:latin typeface="Helvetica Neue"/>
              </a:rPr>
              <a:t>The Famous Coin Flip Experiment</a:t>
            </a:r>
            <a:br>
              <a:rPr lang="en-US" sz="3600" b="1" i="0" dirty="0">
                <a:solidFill>
                  <a:srgbClr val="222635"/>
                </a:solidFill>
                <a:effectLst/>
                <a:latin typeface="Helvetica Neue"/>
              </a:rPr>
            </a:br>
            <a:endParaRPr lang="en-IN" sz="3600" dirty="0"/>
          </a:p>
        </p:txBody>
      </p:sp>
      <p:sp>
        <p:nvSpPr>
          <p:cNvPr id="3" name="Content Placeholder 2">
            <a:extLst>
              <a:ext uri="{FF2B5EF4-FFF2-40B4-BE49-F238E27FC236}">
                <a16:creationId xmlns="" xmlns:a16="http://schemas.microsoft.com/office/drawing/2014/main" id="{BF0A5D4E-2F0D-45A5-9EBF-C8AE06BD70EF}"/>
              </a:ext>
            </a:extLst>
          </p:cNvPr>
          <p:cNvSpPr>
            <a:spLocks noGrp="1"/>
          </p:cNvSpPr>
          <p:nvPr>
            <p:ph idx="1"/>
          </p:nvPr>
        </p:nvSpPr>
        <p:spPr>
          <a:xfrm>
            <a:off x="0" y="1447800"/>
            <a:ext cx="9144000" cy="5410200"/>
          </a:xfrm>
        </p:spPr>
        <p:txBody>
          <a:bodyPr>
            <a:normAutofit/>
          </a:bodyPr>
          <a:lstStyle/>
          <a:p>
            <a:pPr algn="l"/>
            <a:r>
              <a:rPr lang="en-US" b="0" i="0" dirty="0">
                <a:solidFill>
                  <a:srgbClr val="222635"/>
                </a:solidFill>
                <a:effectLst/>
                <a:latin typeface="Cambria" panose="02040503050406030204" pitchFamily="18" charset="0"/>
              </a:rPr>
              <a:t>When we flip a coin, there are two possible outcomes — heads or tails.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Of </a:t>
            </a:r>
            <a:r>
              <a:rPr lang="en-US" b="0" i="0" dirty="0">
                <a:solidFill>
                  <a:srgbClr val="222635"/>
                </a:solidFill>
                <a:effectLst/>
                <a:latin typeface="Cambria" panose="02040503050406030204" pitchFamily="18" charset="0"/>
              </a:rPr>
              <a:t>course, there is a third rare possibility where the coin balances on its edge without falling onto either side, which we assume is not a possible outcome of the coin flip for our discussion.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We </a:t>
            </a:r>
            <a:r>
              <a:rPr lang="en-US" b="0" i="0" dirty="0">
                <a:solidFill>
                  <a:srgbClr val="222635"/>
                </a:solidFill>
                <a:effectLst/>
                <a:latin typeface="Cambria" panose="02040503050406030204" pitchFamily="18" charset="0"/>
              </a:rPr>
              <a:t>conduct a series of coin flips and record our observations i.e. the number of the heads (or tails) observed for a certain number of coin flips.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In </a:t>
            </a:r>
            <a:r>
              <a:rPr lang="en-US" b="0" i="0" dirty="0">
                <a:solidFill>
                  <a:srgbClr val="222635"/>
                </a:solidFill>
                <a:effectLst/>
                <a:latin typeface="Cambria" panose="02040503050406030204" pitchFamily="18" charset="0"/>
              </a:rPr>
              <a:t>this experiment, we are trying to determine the fairness of the coin, using the number of heads (or tails) that we observe.</a:t>
            </a:r>
          </a:p>
          <a:p>
            <a:endParaRPr lang="en-IN" dirty="0"/>
          </a:p>
        </p:txBody>
      </p:sp>
    </p:spTree>
    <p:extLst>
      <p:ext uri="{BB962C8B-B14F-4D97-AF65-F5344CB8AC3E}">
        <p14:creationId xmlns="" xmlns:p14="http://schemas.microsoft.com/office/powerpoint/2010/main" val="1477332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709E37-344B-4D13-BE1F-2FD3ADC28861}"/>
              </a:ext>
            </a:extLst>
          </p:cNvPr>
          <p:cNvSpPr>
            <a:spLocks noGrp="1"/>
          </p:cNvSpPr>
          <p:nvPr>
            <p:ph type="title"/>
          </p:nvPr>
        </p:nvSpPr>
        <p:spPr>
          <a:xfrm>
            <a:off x="914400" y="609600"/>
            <a:ext cx="8229600" cy="1219200"/>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i="0" dirty="0" err="1" smtClean="0">
                <a:solidFill>
                  <a:srgbClr val="222635"/>
                </a:solidFill>
                <a:effectLst/>
                <a:latin typeface="Helvetica Neue"/>
              </a:rPr>
              <a:t>Frequentist</a:t>
            </a:r>
            <a:r>
              <a:rPr lang="en-IN" b="1" i="0" dirty="0" smtClean="0">
                <a:solidFill>
                  <a:srgbClr val="222635"/>
                </a:solidFill>
                <a:effectLst/>
                <a:latin typeface="Helvetica Neue"/>
              </a:rPr>
              <a:t> </a:t>
            </a:r>
            <a:r>
              <a:rPr lang="en-IN" b="1" i="0" dirty="0">
                <a:solidFill>
                  <a:srgbClr val="222635"/>
                </a:solidFill>
                <a:effectLst/>
                <a:latin typeface="Helvetica Neue"/>
              </a:rPr>
              <a:t>Statistics</a:t>
            </a:r>
            <a:br>
              <a:rPr lang="en-IN" b="1" i="0" dirty="0">
                <a:solidFill>
                  <a:srgbClr val="222635"/>
                </a:solidFill>
                <a:effectLst/>
                <a:latin typeface="Helvetica Neue"/>
              </a:rPr>
            </a:br>
            <a:endParaRPr lang="en-IN" dirty="0"/>
          </a:p>
        </p:txBody>
      </p:sp>
      <p:sp>
        <p:nvSpPr>
          <p:cNvPr id="3" name="Content Placeholder 2">
            <a:extLst>
              <a:ext uri="{FF2B5EF4-FFF2-40B4-BE49-F238E27FC236}">
                <a16:creationId xmlns="" xmlns:a16="http://schemas.microsoft.com/office/drawing/2014/main" id="{2C6E9E8F-4CC3-48A6-AAC9-5945CB8D4621}"/>
              </a:ext>
            </a:extLst>
          </p:cNvPr>
          <p:cNvSpPr>
            <a:spLocks noGrp="1"/>
          </p:cNvSpPr>
          <p:nvPr>
            <p:ph idx="1"/>
          </p:nvPr>
        </p:nvSpPr>
        <p:spPr>
          <a:xfrm>
            <a:off x="152400" y="1371600"/>
            <a:ext cx="8763000" cy="4953000"/>
          </a:xfrm>
        </p:spPr>
        <p:txBody>
          <a:bodyPr>
            <a:normAutofit fontScale="92500" lnSpcReduction="10000"/>
          </a:bodyPr>
          <a:lstStyle/>
          <a:p>
            <a:pPr algn="just"/>
            <a:r>
              <a:rPr lang="en-US" b="0" i="0" dirty="0">
                <a:solidFill>
                  <a:srgbClr val="222635"/>
                </a:solidFill>
                <a:effectLst/>
                <a:latin typeface="Cambria" panose="02040503050406030204" pitchFamily="18" charset="0"/>
              </a:rPr>
              <a:t>Let's think about how we can determine the fairness of the coin using our observations in the above-mentioned experiment.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Once </a:t>
            </a:r>
            <a:r>
              <a:rPr lang="en-US" b="0" i="0" dirty="0">
                <a:solidFill>
                  <a:srgbClr val="222635"/>
                </a:solidFill>
                <a:effectLst/>
                <a:latin typeface="Cambria" panose="02040503050406030204" pitchFamily="18" charset="0"/>
              </a:rPr>
              <a:t>we have conducted a sufficient number of coin flip trials, we can determine the frequency or the probability of observing the heads (or tails).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If </a:t>
            </a:r>
            <a:r>
              <a:rPr lang="en-US" b="0" i="0" dirty="0">
                <a:solidFill>
                  <a:srgbClr val="222635"/>
                </a:solidFill>
                <a:effectLst/>
                <a:latin typeface="Cambria" panose="02040503050406030204" pitchFamily="18" charset="0"/>
              </a:rPr>
              <a:t>we observed heads and tails with equal frequencies or the probability of observing heads (or tails) is</a:t>
            </a:r>
            <a:r>
              <a:rPr lang="en-US" b="0" i="1" dirty="0">
                <a:solidFill>
                  <a:srgbClr val="222635"/>
                </a:solidFill>
                <a:effectLst/>
                <a:latin typeface="Cambria" panose="02040503050406030204" pitchFamily="18" charset="0"/>
              </a:rPr>
              <a:t> 0.5</a:t>
            </a:r>
            <a:r>
              <a:rPr lang="en-US" b="0" i="0" dirty="0">
                <a:solidFill>
                  <a:srgbClr val="222635"/>
                </a:solidFill>
                <a:effectLst/>
                <a:latin typeface="Cambria" panose="02040503050406030204" pitchFamily="18" charset="0"/>
              </a:rPr>
              <a:t>, then it can be established that the coin is a fair coin. </a:t>
            </a:r>
            <a:r>
              <a:rPr lang="en-US" b="0" i="0" dirty="0" smtClean="0">
                <a:solidFill>
                  <a:srgbClr val="222635"/>
                </a:solidFill>
                <a:effectLst/>
                <a:latin typeface="Cambria" panose="02040503050406030204" pitchFamily="18" charset="0"/>
              </a:rPr>
              <a:t>Failing </a:t>
            </a:r>
            <a:r>
              <a:rPr lang="en-US" b="0" i="0" dirty="0">
                <a:solidFill>
                  <a:srgbClr val="222635"/>
                </a:solidFill>
                <a:effectLst/>
                <a:latin typeface="Cambria" panose="02040503050406030204" pitchFamily="18" charset="0"/>
              </a:rPr>
              <a:t>that, it is a biased coin. </a:t>
            </a:r>
            <a:endParaRPr lang="en-US" b="0" i="0" dirty="0" smtClean="0">
              <a:solidFill>
                <a:srgbClr val="222635"/>
              </a:solidFill>
              <a:effectLst/>
              <a:latin typeface="Cambria" panose="02040503050406030204" pitchFamily="18" charset="0"/>
            </a:endParaRPr>
          </a:p>
          <a:p>
            <a:pPr algn="just"/>
            <a:r>
              <a:rPr lang="en-US" b="0" i="0" dirty="0" smtClean="0">
                <a:solidFill>
                  <a:srgbClr val="222635"/>
                </a:solidFill>
                <a:effectLst/>
                <a:latin typeface="Cambria" panose="02040503050406030204" pitchFamily="18" charset="0"/>
              </a:rPr>
              <a:t>Let's </a:t>
            </a:r>
            <a:r>
              <a:rPr lang="en-US" b="0" i="0" dirty="0">
                <a:solidFill>
                  <a:srgbClr val="222635"/>
                </a:solidFill>
                <a:effectLst/>
                <a:latin typeface="Cambria" panose="02040503050406030204" pitchFamily="18" charset="0"/>
              </a:rPr>
              <a:t>denote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as the probability of observing the heads</a:t>
            </a:r>
            <a:r>
              <a:rPr lang="en-US" b="0" i="0" dirty="0" smtClean="0">
                <a:solidFill>
                  <a:srgbClr val="222635"/>
                </a:solidFill>
                <a:effectLst/>
                <a:latin typeface="Cambria" panose="02040503050406030204" pitchFamily="18" charset="0"/>
              </a:rPr>
              <a:t>.</a:t>
            </a:r>
          </a:p>
          <a:p>
            <a:pPr algn="just"/>
            <a:r>
              <a:rPr lang="en-US" b="0" i="0" dirty="0" smtClean="0">
                <a:solidFill>
                  <a:srgbClr val="222635"/>
                </a:solidFill>
                <a:effectLst/>
                <a:latin typeface="Cambria" panose="02040503050406030204" pitchFamily="18" charset="0"/>
              </a:rPr>
              <a:t>Consequently</a:t>
            </a:r>
            <a:r>
              <a:rPr lang="en-US" b="0" i="0" dirty="0">
                <a:solidFill>
                  <a:srgbClr val="222635"/>
                </a:solidFill>
                <a:effectLst/>
                <a:latin typeface="Cambria" panose="02040503050406030204" pitchFamily="18" charset="0"/>
              </a:rPr>
              <a:t>, as the quantity that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deviates from </a:t>
            </a:r>
            <a:r>
              <a:rPr lang="en-US" b="0" i="1" dirty="0">
                <a:solidFill>
                  <a:srgbClr val="222635"/>
                </a:solidFill>
                <a:effectLst/>
                <a:latin typeface="Cambria" panose="02040503050406030204" pitchFamily="18" charset="0"/>
              </a:rPr>
              <a:t>0.5</a:t>
            </a:r>
            <a:r>
              <a:rPr lang="en-US" b="0" i="0" dirty="0">
                <a:solidFill>
                  <a:srgbClr val="222635"/>
                </a:solidFill>
                <a:effectLst/>
                <a:latin typeface="Cambria" panose="02040503050406030204" pitchFamily="18" charset="0"/>
              </a:rPr>
              <a:t> indicates how biased the coin is,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can be considered as the degree-of-fairness of the coin.</a:t>
            </a:r>
            <a:endParaRPr lang="en-IN" dirty="0"/>
          </a:p>
        </p:txBody>
      </p:sp>
    </p:spTree>
    <p:extLst>
      <p:ext uri="{BB962C8B-B14F-4D97-AF65-F5344CB8AC3E}">
        <p14:creationId xmlns="" xmlns:p14="http://schemas.microsoft.com/office/powerpoint/2010/main" val="29374670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1F8C56-F3C1-4619-98DD-9DF0858FD16F}"/>
              </a:ext>
            </a:extLst>
          </p:cNvPr>
          <p:cNvSpPr>
            <a:spLocks noGrp="1"/>
          </p:cNvSpPr>
          <p:nvPr>
            <p:ph idx="1"/>
          </p:nvPr>
        </p:nvSpPr>
        <p:spPr>
          <a:xfrm>
            <a:off x="0" y="1447800"/>
            <a:ext cx="9144000" cy="4876800"/>
          </a:xfrm>
        </p:spPr>
        <p:txBody>
          <a:bodyPr>
            <a:normAutofit fontScale="92500" lnSpcReduction="10000"/>
          </a:bodyPr>
          <a:lstStyle/>
          <a:p>
            <a:pPr algn="l"/>
            <a:r>
              <a:rPr lang="en-US" b="0" i="0" dirty="0">
                <a:solidFill>
                  <a:srgbClr val="222635"/>
                </a:solidFill>
                <a:effectLst/>
                <a:latin typeface="Cambria" panose="02040503050406030204" pitchFamily="18" charset="0"/>
              </a:rPr>
              <a:t>Testing whether a hypothesis is true or false by calculating the probability of an event in a prolonged experiment is known as frequentist statistics.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As </a:t>
            </a:r>
            <a:r>
              <a:rPr lang="en-US" b="0" i="0" dirty="0">
                <a:solidFill>
                  <a:srgbClr val="222635"/>
                </a:solidFill>
                <a:effectLst/>
                <a:latin typeface="Cambria" panose="02040503050406030204" pitchFamily="18" charset="0"/>
              </a:rPr>
              <a:t>such, determining the fairness of a coin by using the probability of observing the heads is an example of frequentist statistics (a.k.a. frequentist approach).</a:t>
            </a:r>
          </a:p>
          <a:p>
            <a:pPr algn="l"/>
            <a:r>
              <a:rPr lang="en-US" b="0" i="0" dirty="0">
                <a:solidFill>
                  <a:srgbClr val="222635"/>
                </a:solidFill>
                <a:effectLst/>
                <a:latin typeface="Cambria" panose="02040503050406030204" pitchFamily="18" charset="0"/>
              </a:rPr>
              <a:t>Let us now further investigate the coin flip example using the frequentist approach. </a:t>
            </a:r>
            <a:endParaRPr lang="en-US" b="0" i="0" dirty="0" smtClean="0">
              <a:solidFill>
                <a:srgbClr val="222635"/>
              </a:solidFill>
              <a:effectLst/>
              <a:latin typeface="Cambria" panose="02040503050406030204" pitchFamily="18" charset="0"/>
            </a:endParaRPr>
          </a:p>
          <a:p>
            <a:pPr algn="l"/>
            <a:r>
              <a:rPr lang="en-US" b="0" i="0" dirty="0" smtClean="0">
                <a:solidFill>
                  <a:srgbClr val="222635"/>
                </a:solidFill>
                <a:effectLst/>
                <a:latin typeface="Cambria" panose="02040503050406030204" pitchFamily="18" charset="0"/>
              </a:rPr>
              <a:t>Since </a:t>
            </a:r>
            <a:r>
              <a:rPr lang="en-US" b="0" i="0" dirty="0">
                <a:solidFill>
                  <a:srgbClr val="222635"/>
                </a:solidFill>
                <a:effectLst/>
                <a:latin typeface="Cambria" panose="02040503050406030204" pitchFamily="18" charset="0"/>
              </a:rPr>
              <a:t>we have not intentionally altered the coin, it is reasonable to assume that we are using an unbiased coin for the experiment</a:t>
            </a:r>
            <a:r>
              <a:rPr lang="en-US" b="0" i="0" dirty="0" smtClean="0">
                <a:solidFill>
                  <a:srgbClr val="222635"/>
                </a:solidFill>
                <a:effectLst/>
                <a:latin typeface="Cambria" panose="02040503050406030204" pitchFamily="18" charset="0"/>
              </a:rPr>
              <a:t>.</a:t>
            </a:r>
          </a:p>
          <a:p>
            <a:pPr algn="l"/>
            <a:r>
              <a:rPr lang="en-US" b="0" i="0" dirty="0" smtClean="0">
                <a:solidFill>
                  <a:srgbClr val="222635"/>
                </a:solidFill>
                <a:effectLst/>
                <a:latin typeface="Cambria" panose="02040503050406030204" pitchFamily="18" charset="0"/>
              </a:rPr>
              <a:t> </a:t>
            </a:r>
            <a:r>
              <a:rPr lang="en-US" b="0" i="0" dirty="0">
                <a:solidFill>
                  <a:srgbClr val="222635"/>
                </a:solidFill>
                <a:effectLst/>
                <a:latin typeface="Cambria" panose="02040503050406030204" pitchFamily="18" charset="0"/>
              </a:rPr>
              <a:t>When we flip the coin </a:t>
            </a:r>
            <a:r>
              <a:rPr lang="en-US" b="0" i="1" dirty="0">
                <a:solidFill>
                  <a:srgbClr val="222635"/>
                </a:solidFill>
                <a:effectLst/>
                <a:latin typeface="Cambria" panose="02040503050406030204" pitchFamily="18" charset="0"/>
              </a:rPr>
              <a:t>10</a:t>
            </a:r>
            <a:r>
              <a:rPr lang="en-US" b="0" i="0" dirty="0">
                <a:solidFill>
                  <a:srgbClr val="222635"/>
                </a:solidFill>
                <a:effectLst/>
                <a:latin typeface="Cambria" panose="02040503050406030204" pitchFamily="18" charset="0"/>
              </a:rPr>
              <a:t> times, we observe the heads 6 times</a:t>
            </a:r>
            <a:r>
              <a:rPr lang="en-US" b="0" i="0" dirty="0" smtClean="0">
                <a:solidFill>
                  <a:srgbClr val="222635"/>
                </a:solidFill>
                <a:effectLst/>
                <a:latin typeface="Cambria" panose="02040503050406030204" pitchFamily="18" charset="0"/>
              </a:rPr>
              <a:t>.</a:t>
            </a:r>
          </a:p>
          <a:p>
            <a:pPr algn="l"/>
            <a:r>
              <a:rPr lang="en-US" b="0" i="0" dirty="0" smtClean="0">
                <a:solidFill>
                  <a:srgbClr val="222635"/>
                </a:solidFill>
                <a:effectLst/>
                <a:latin typeface="Cambria" panose="02040503050406030204" pitchFamily="18" charset="0"/>
              </a:rPr>
              <a:t> </a:t>
            </a:r>
            <a:r>
              <a:rPr lang="en-US" b="0" i="0" dirty="0">
                <a:solidFill>
                  <a:srgbClr val="222635"/>
                </a:solidFill>
                <a:effectLst/>
                <a:latin typeface="Cambria" panose="02040503050406030204" pitchFamily="18" charset="0"/>
              </a:rPr>
              <a:t>Therefore, the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is </a:t>
            </a:r>
            <a:r>
              <a:rPr lang="en-US" b="0" i="1" dirty="0">
                <a:solidFill>
                  <a:srgbClr val="222635"/>
                </a:solidFill>
                <a:effectLst/>
                <a:latin typeface="Cambria" panose="02040503050406030204" pitchFamily="18" charset="0"/>
              </a:rPr>
              <a:t>0.6</a:t>
            </a:r>
            <a:r>
              <a:rPr lang="en-US" b="0" i="0" dirty="0">
                <a:solidFill>
                  <a:srgbClr val="222635"/>
                </a:solidFill>
                <a:effectLst/>
                <a:latin typeface="Cambria" panose="02040503050406030204" pitchFamily="18" charset="0"/>
              </a:rPr>
              <a:t> (note that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is the number of heads observed over the number of total coin flips).</a:t>
            </a:r>
          </a:p>
          <a:p>
            <a:endParaRPr lang="en-IN" dirty="0"/>
          </a:p>
        </p:txBody>
      </p:sp>
      <p:sp>
        <p:nvSpPr>
          <p:cNvPr id="5" name="Title 1">
            <a:extLst>
              <a:ext uri="{FF2B5EF4-FFF2-40B4-BE49-F238E27FC236}">
                <a16:creationId xmlns="" xmlns:a16="http://schemas.microsoft.com/office/drawing/2014/main" id="{CE709E37-344B-4D13-BE1F-2FD3ADC28861}"/>
              </a:ext>
            </a:extLst>
          </p:cNvPr>
          <p:cNvSpPr>
            <a:spLocks noGrp="1"/>
          </p:cNvSpPr>
          <p:nvPr>
            <p:ph type="title"/>
          </p:nvPr>
        </p:nvSpPr>
        <p:spPr>
          <a:xfrm>
            <a:off x="914400" y="609600"/>
            <a:ext cx="8229600" cy="1219200"/>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i="0" dirty="0" err="1" smtClean="0">
                <a:solidFill>
                  <a:srgbClr val="222635"/>
                </a:solidFill>
                <a:effectLst/>
                <a:latin typeface="Helvetica Neue"/>
              </a:rPr>
              <a:t>Frequentist</a:t>
            </a:r>
            <a:r>
              <a:rPr lang="en-IN" b="1" i="0" dirty="0" smtClean="0">
                <a:solidFill>
                  <a:srgbClr val="222635"/>
                </a:solidFill>
                <a:effectLst/>
                <a:latin typeface="Helvetica Neue"/>
              </a:rPr>
              <a:t> </a:t>
            </a:r>
            <a:r>
              <a:rPr lang="en-IN" b="1" i="0" dirty="0">
                <a:solidFill>
                  <a:srgbClr val="222635"/>
                </a:solidFill>
                <a:effectLst/>
                <a:latin typeface="Helvetica Neue"/>
              </a:rPr>
              <a:t>Statistics</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1221020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4670E8-3253-4F26-B38F-8B79ECF04CD2}"/>
              </a:ext>
            </a:extLst>
          </p:cNvPr>
          <p:cNvSpPr>
            <a:spLocks noGrp="1"/>
          </p:cNvSpPr>
          <p:nvPr>
            <p:ph idx="1"/>
          </p:nvPr>
        </p:nvSpPr>
        <p:spPr>
          <a:xfrm>
            <a:off x="457200" y="1447800"/>
            <a:ext cx="8229600" cy="4876800"/>
          </a:xfrm>
        </p:spPr>
        <p:txBody>
          <a:bodyPr/>
          <a:lstStyle/>
          <a:p>
            <a:r>
              <a:rPr lang="en-US" b="0" i="0" dirty="0">
                <a:solidFill>
                  <a:srgbClr val="222635"/>
                </a:solidFill>
                <a:effectLst/>
                <a:latin typeface="Cambria" panose="02040503050406030204" pitchFamily="18" charset="0"/>
              </a:rPr>
              <a:t>Hence, according to frequencies statistics, the coin is a biased coin — which opposes our assumption of a fair coin.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Perhaps </a:t>
            </a:r>
            <a:r>
              <a:rPr lang="en-US" b="0" i="0" dirty="0">
                <a:solidFill>
                  <a:srgbClr val="222635"/>
                </a:solidFill>
                <a:effectLst/>
                <a:latin typeface="Cambria" panose="02040503050406030204" pitchFamily="18" charset="0"/>
              </a:rPr>
              <a:t>one of your friends who is more skeptical than you extends this experiment to 100 trails using the same coin.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Then </a:t>
            </a:r>
            <a:r>
              <a:rPr lang="en-US" b="0" i="0" dirty="0">
                <a:solidFill>
                  <a:srgbClr val="222635"/>
                </a:solidFill>
                <a:effectLst/>
                <a:latin typeface="Cambria" panose="02040503050406030204" pitchFamily="18" charset="0"/>
              </a:rPr>
              <a:t>she observes heads </a:t>
            </a:r>
            <a:r>
              <a:rPr lang="en-US" b="0" i="1" dirty="0">
                <a:solidFill>
                  <a:srgbClr val="222635"/>
                </a:solidFill>
                <a:effectLst/>
                <a:latin typeface="Cambria" panose="02040503050406030204" pitchFamily="18" charset="0"/>
              </a:rPr>
              <a:t>55</a:t>
            </a:r>
            <a:r>
              <a:rPr lang="en-US" b="0" i="0" dirty="0">
                <a:solidFill>
                  <a:srgbClr val="222635"/>
                </a:solidFill>
                <a:effectLst/>
                <a:latin typeface="Cambria" panose="02040503050406030204" pitchFamily="18" charset="0"/>
              </a:rPr>
              <a:t> times, which results in a different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with </a:t>
            </a:r>
            <a:r>
              <a:rPr lang="en-US" b="0" i="1" dirty="0">
                <a:solidFill>
                  <a:srgbClr val="222635"/>
                </a:solidFill>
                <a:effectLst/>
                <a:latin typeface="Cambria" panose="02040503050406030204" pitchFamily="18" charset="0"/>
              </a:rPr>
              <a:t>0.55</a:t>
            </a:r>
            <a:r>
              <a:rPr lang="en-US" b="0" i="0" dirty="0">
                <a:solidFill>
                  <a:srgbClr val="222635"/>
                </a:solidFill>
                <a:effectLst/>
                <a:latin typeface="Cambria" panose="02040503050406030204" pitchFamily="18" charset="0"/>
              </a:rPr>
              <a: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Even </a:t>
            </a:r>
            <a:r>
              <a:rPr lang="en-US" b="0" i="0" dirty="0">
                <a:solidFill>
                  <a:srgbClr val="222635"/>
                </a:solidFill>
                <a:effectLst/>
                <a:latin typeface="Cambria" panose="02040503050406030204" pitchFamily="18" charset="0"/>
              </a:rPr>
              <a:t>though the new value for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does not change our previous conclusion (i.e. that the coin is biased), this observation raises several questions:</a:t>
            </a:r>
            <a:endParaRPr lang="en-IN" dirty="0"/>
          </a:p>
        </p:txBody>
      </p:sp>
      <p:sp>
        <p:nvSpPr>
          <p:cNvPr id="5" name="Title 1">
            <a:extLst>
              <a:ext uri="{FF2B5EF4-FFF2-40B4-BE49-F238E27FC236}">
                <a16:creationId xmlns="" xmlns:a16="http://schemas.microsoft.com/office/drawing/2014/main" id="{CE709E37-344B-4D13-BE1F-2FD3ADC28861}"/>
              </a:ext>
            </a:extLst>
          </p:cNvPr>
          <p:cNvSpPr>
            <a:spLocks noGrp="1"/>
          </p:cNvSpPr>
          <p:nvPr>
            <p:ph type="title"/>
          </p:nvPr>
        </p:nvSpPr>
        <p:spPr>
          <a:xfrm>
            <a:off x="914400" y="609600"/>
            <a:ext cx="8229600" cy="1219200"/>
          </a:xfrm>
        </p:spPr>
        <p:txBody>
          <a:bodyPr>
            <a:normAutofit fontScale="90000"/>
          </a:bodyPr>
          <a:lstStyle/>
          <a:p>
            <a:r>
              <a:rPr lang="en-IN" b="1" i="0" dirty="0" smtClean="0">
                <a:solidFill>
                  <a:srgbClr val="222635"/>
                </a:solidFill>
                <a:effectLst/>
                <a:latin typeface="Helvetica Neue"/>
              </a:rPr>
              <a:t/>
            </a:r>
            <a:br>
              <a:rPr lang="en-IN" b="1" i="0" dirty="0" smtClean="0">
                <a:solidFill>
                  <a:srgbClr val="222635"/>
                </a:solidFill>
                <a:effectLst/>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dirty="0" smtClean="0">
                <a:solidFill>
                  <a:srgbClr val="222635"/>
                </a:solidFill>
                <a:latin typeface="Helvetica Neue"/>
              </a:rPr>
              <a:t/>
            </a:r>
            <a:br>
              <a:rPr lang="en-IN" b="1" dirty="0" smtClean="0">
                <a:solidFill>
                  <a:srgbClr val="222635"/>
                </a:solidFill>
                <a:latin typeface="Helvetica Neue"/>
              </a:rPr>
            </a:br>
            <a:r>
              <a:rPr lang="en-IN" b="1" i="0" dirty="0" err="1" smtClean="0">
                <a:solidFill>
                  <a:srgbClr val="222635"/>
                </a:solidFill>
                <a:effectLst/>
                <a:latin typeface="Helvetica Neue"/>
              </a:rPr>
              <a:t>Frequentist</a:t>
            </a:r>
            <a:r>
              <a:rPr lang="en-IN" b="1" i="0" dirty="0" smtClean="0">
                <a:solidFill>
                  <a:srgbClr val="222635"/>
                </a:solidFill>
                <a:effectLst/>
                <a:latin typeface="Helvetica Neue"/>
              </a:rPr>
              <a:t> </a:t>
            </a:r>
            <a:r>
              <a:rPr lang="en-IN" b="1" i="0" dirty="0">
                <a:solidFill>
                  <a:srgbClr val="222635"/>
                </a:solidFill>
                <a:effectLst/>
                <a:latin typeface="Helvetica Neue"/>
              </a:rPr>
              <a:t>Statistics</a:t>
            </a:r>
            <a:br>
              <a:rPr lang="en-IN" b="1" i="0" dirty="0">
                <a:solidFill>
                  <a:srgbClr val="222635"/>
                </a:solidFill>
                <a:effectLst/>
                <a:latin typeface="Helvetica Neue"/>
              </a:rPr>
            </a:br>
            <a:endParaRPr lang="en-IN" dirty="0"/>
          </a:p>
        </p:txBody>
      </p:sp>
    </p:spTree>
    <p:extLst>
      <p:ext uri="{BB962C8B-B14F-4D97-AF65-F5344CB8AC3E}">
        <p14:creationId xmlns="" xmlns:p14="http://schemas.microsoft.com/office/powerpoint/2010/main" val="1313399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045555-2770-4F17-BC1E-DE494DC7B89F}"/>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 xmlns:a16="http://schemas.microsoft.com/office/drawing/2014/main" id="{8DF22643-0450-4508-9547-9A2EB2F095CB}"/>
              </a:ext>
            </a:extLst>
          </p:cNvPr>
          <p:cNvSpPr>
            <a:spLocks noGrp="1"/>
          </p:cNvSpPr>
          <p:nvPr>
            <p:ph idx="1"/>
          </p:nvPr>
        </p:nvSpPr>
        <p:spPr/>
        <p:txBody>
          <a:bodyPr/>
          <a:lstStyle/>
          <a:p>
            <a:pPr algn="l">
              <a:buFont typeface="Arial" panose="020B0604020202020204" pitchFamily="34" charset="0"/>
              <a:buChar char="•"/>
            </a:pPr>
            <a:r>
              <a:rPr lang="en-US" b="0" i="0" dirty="0">
                <a:solidFill>
                  <a:srgbClr val="222635"/>
                </a:solidFill>
                <a:effectLst/>
                <a:latin typeface="Cambria" panose="02040503050406030204" pitchFamily="18" charset="0"/>
              </a:rPr>
              <a:t>How confident are we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being </a:t>
            </a:r>
            <a:r>
              <a:rPr lang="en-US" b="0" i="1" dirty="0">
                <a:solidFill>
                  <a:srgbClr val="222635"/>
                </a:solidFill>
                <a:effectLst/>
                <a:latin typeface="Cambria" panose="02040503050406030204" pitchFamily="18" charset="0"/>
              </a:rPr>
              <a:t>0.6</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How confident are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being </a:t>
            </a:r>
            <a:r>
              <a:rPr lang="en-US" b="0" i="1" dirty="0">
                <a:solidFill>
                  <a:srgbClr val="222635"/>
                </a:solidFill>
                <a:effectLst/>
                <a:latin typeface="Cambria" panose="02040503050406030204" pitchFamily="18" charset="0"/>
              </a:rPr>
              <a:t>0.55</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Which of these values is the accurate estimation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a:t>
            </a:r>
          </a:p>
          <a:p>
            <a:pPr algn="l">
              <a:buFont typeface="Arial" panose="020B0604020202020204" pitchFamily="34" charset="0"/>
              <a:buChar char="•"/>
            </a:pPr>
            <a:r>
              <a:rPr lang="en-US" b="0" i="0" dirty="0">
                <a:solidFill>
                  <a:srgbClr val="222635"/>
                </a:solidFill>
                <a:effectLst/>
                <a:latin typeface="Cambria" panose="02040503050406030204" pitchFamily="18" charset="0"/>
              </a:rPr>
              <a:t>Will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continue to change when we further increase the number of coin flip trails?</a:t>
            </a:r>
          </a:p>
          <a:p>
            <a:endParaRPr lang="en-IN" dirty="0"/>
          </a:p>
        </p:txBody>
      </p:sp>
    </p:spTree>
    <p:extLst>
      <p:ext uri="{BB962C8B-B14F-4D97-AF65-F5344CB8AC3E}">
        <p14:creationId xmlns="" xmlns:p14="http://schemas.microsoft.com/office/powerpoint/2010/main" val="20376605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C3E9A3-5E2E-4351-B3D2-EF9B22CB613B}"/>
              </a:ext>
            </a:extLst>
          </p:cNvPr>
          <p:cNvSpPr>
            <a:spLocks noGrp="1"/>
          </p:cNvSpPr>
          <p:nvPr>
            <p:ph type="title"/>
          </p:nvPr>
        </p:nvSpPr>
        <p:spPr>
          <a:xfrm>
            <a:off x="457200" y="304800"/>
            <a:ext cx="8534400" cy="1143000"/>
          </a:xfrm>
        </p:spPr>
        <p:txBody>
          <a:bodyPr>
            <a:normAutofit fontScale="90000"/>
          </a:bodyPr>
          <a:lstStyle/>
          <a:p>
            <a:r>
              <a:rPr lang="en-US" dirty="0"/>
              <a:t>Conclusion from Frequent Statistics</a:t>
            </a:r>
            <a:endParaRPr lang="en-IN" dirty="0"/>
          </a:p>
        </p:txBody>
      </p:sp>
      <p:sp>
        <p:nvSpPr>
          <p:cNvPr id="3" name="Content Placeholder 2">
            <a:extLst>
              <a:ext uri="{FF2B5EF4-FFF2-40B4-BE49-F238E27FC236}">
                <a16:creationId xmlns="" xmlns:a16="http://schemas.microsoft.com/office/drawing/2014/main" id="{2DC00D35-0AF3-46DE-8539-29D82B0DF402}"/>
              </a:ext>
            </a:extLst>
          </p:cNvPr>
          <p:cNvSpPr>
            <a:spLocks noGrp="1"/>
          </p:cNvSpPr>
          <p:nvPr>
            <p:ph idx="1"/>
          </p:nvPr>
        </p:nvSpPr>
        <p:spPr>
          <a:xfrm>
            <a:off x="0" y="1676400"/>
            <a:ext cx="9144000" cy="4953000"/>
          </a:xfrm>
        </p:spPr>
        <p:txBody>
          <a:bodyPr>
            <a:normAutofit/>
          </a:bodyPr>
          <a:lstStyle/>
          <a:p>
            <a:pPr algn="just"/>
            <a:r>
              <a:rPr lang="en-US" sz="2400" b="0" i="0" dirty="0">
                <a:solidFill>
                  <a:srgbClr val="222635"/>
                </a:solidFill>
                <a:effectLst/>
                <a:latin typeface="Cambria" panose="02040503050406030204" pitchFamily="18" charset="0"/>
              </a:rPr>
              <a:t>We cannot find out the exact answers to the first three questions using frequentist statistics. </a:t>
            </a:r>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We </a:t>
            </a:r>
            <a:r>
              <a:rPr lang="en-US" sz="2400" b="0" i="0" dirty="0">
                <a:solidFill>
                  <a:srgbClr val="222635"/>
                </a:solidFill>
                <a:effectLst/>
                <a:latin typeface="Cambria" panose="02040503050406030204" pitchFamily="18" charset="0"/>
              </a:rPr>
              <a:t>may assume that true value of </a:t>
            </a:r>
            <a:r>
              <a:rPr lang="en-US" sz="2400" b="0" i="1" dirty="0">
                <a:solidFill>
                  <a:srgbClr val="222635"/>
                </a:solidFill>
                <a:effectLst/>
                <a:latin typeface="Cambria" panose="02040503050406030204" pitchFamily="18" charset="0"/>
              </a:rPr>
              <a:t>p</a:t>
            </a:r>
            <a:r>
              <a:rPr lang="en-US" sz="2400" b="0" i="0" dirty="0">
                <a:solidFill>
                  <a:srgbClr val="222635"/>
                </a:solidFill>
                <a:effectLst/>
                <a:latin typeface="Cambria" panose="02040503050406030204" pitchFamily="18" charset="0"/>
              </a:rPr>
              <a:t> is closer to </a:t>
            </a:r>
            <a:r>
              <a:rPr lang="en-US" sz="2400" b="0" i="1" dirty="0">
                <a:solidFill>
                  <a:srgbClr val="222635"/>
                </a:solidFill>
                <a:effectLst/>
                <a:latin typeface="Cambria" panose="02040503050406030204" pitchFamily="18" charset="0"/>
              </a:rPr>
              <a:t>0.55</a:t>
            </a:r>
            <a:r>
              <a:rPr lang="en-US" sz="2400" b="0" i="0" dirty="0">
                <a:solidFill>
                  <a:srgbClr val="222635"/>
                </a:solidFill>
                <a:effectLst/>
                <a:latin typeface="Cambria" panose="02040503050406030204" pitchFamily="18" charset="0"/>
              </a:rPr>
              <a:t> than </a:t>
            </a:r>
            <a:r>
              <a:rPr lang="en-US" sz="2400" b="0" i="1" dirty="0">
                <a:solidFill>
                  <a:srgbClr val="222635"/>
                </a:solidFill>
                <a:effectLst/>
                <a:latin typeface="Cambria" panose="02040503050406030204" pitchFamily="18" charset="0"/>
              </a:rPr>
              <a:t>0.6</a:t>
            </a:r>
            <a:r>
              <a:rPr lang="en-US" sz="2400" b="0" i="0" dirty="0">
                <a:solidFill>
                  <a:srgbClr val="222635"/>
                </a:solidFill>
                <a:effectLst/>
                <a:latin typeface="Cambria" panose="02040503050406030204" pitchFamily="18" charset="0"/>
              </a:rPr>
              <a:t> because the former is computed using observations from a considerable number of trials compared to what we used to compute the latter. </a:t>
            </a:r>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Yet </a:t>
            </a:r>
            <a:r>
              <a:rPr lang="en-US" sz="2400" b="0" i="0" dirty="0">
                <a:solidFill>
                  <a:srgbClr val="222635"/>
                </a:solidFill>
                <a:effectLst/>
                <a:latin typeface="Cambria" panose="02040503050406030204" pitchFamily="18" charset="0"/>
              </a:rPr>
              <a:t>there is no way of confirming that hypothesis</a:t>
            </a:r>
            <a:r>
              <a:rPr lang="en-US" sz="2400" b="0" i="0" dirty="0" smtClean="0">
                <a:solidFill>
                  <a:srgbClr val="222635"/>
                </a:solidFill>
                <a:effectLst/>
                <a:latin typeface="Cambria" panose="02040503050406030204" pitchFamily="18" charset="0"/>
              </a:rPr>
              <a:t>.</a:t>
            </a:r>
          </a:p>
          <a:p>
            <a:pPr algn="just"/>
            <a:r>
              <a:rPr lang="en-US" sz="2400" b="0" i="0" dirty="0" smtClean="0">
                <a:solidFill>
                  <a:srgbClr val="222635"/>
                </a:solidFill>
                <a:effectLst/>
                <a:latin typeface="Cambria" panose="02040503050406030204" pitchFamily="18" charset="0"/>
              </a:rPr>
              <a:t> </a:t>
            </a:r>
            <a:r>
              <a:rPr lang="en-US" sz="2400" b="0" i="0" dirty="0">
                <a:solidFill>
                  <a:srgbClr val="222635"/>
                </a:solidFill>
                <a:effectLst/>
                <a:latin typeface="Cambria" panose="02040503050406030204" pitchFamily="18" charset="0"/>
              </a:rPr>
              <a:t>However, if we further increase the number of trials, we may get a different probability from both of the above values for observing the heads and </a:t>
            </a:r>
            <a:r>
              <a:rPr lang="en-US" sz="2400" b="0" i="0" dirty="0" smtClean="0">
                <a:solidFill>
                  <a:srgbClr val="222635"/>
                </a:solidFill>
                <a:effectLst/>
                <a:latin typeface="Cambria" panose="02040503050406030204" pitchFamily="18" charset="0"/>
              </a:rPr>
              <a:t>eventually</a:t>
            </a:r>
            <a:r>
              <a:rPr lang="en-US" sz="2400" dirty="0" smtClean="0">
                <a:solidFill>
                  <a:srgbClr val="222635"/>
                </a:solidFill>
                <a:latin typeface="Cambria" panose="02040503050406030204" pitchFamily="18" charset="0"/>
              </a:rPr>
              <a:t>.</a:t>
            </a:r>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 </a:t>
            </a:r>
            <a:r>
              <a:rPr lang="en-US" sz="2400" b="0" i="0" dirty="0">
                <a:solidFill>
                  <a:srgbClr val="222635"/>
                </a:solidFill>
                <a:effectLst/>
                <a:latin typeface="Cambria" panose="02040503050406030204" pitchFamily="18" charset="0"/>
              </a:rPr>
              <a:t>we may even discover that the coin is a fair coin.</a:t>
            </a:r>
            <a:endParaRPr lang="en-IN" sz="2400" dirty="0"/>
          </a:p>
        </p:txBody>
      </p:sp>
    </p:spTree>
    <p:extLst>
      <p:ext uri="{BB962C8B-B14F-4D97-AF65-F5344CB8AC3E}">
        <p14:creationId xmlns="" xmlns:p14="http://schemas.microsoft.com/office/powerpoint/2010/main" val="1580572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C156-6077-4902-9E6A-68DEB5D87A50}"/>
              </a:ext>
            </a:extLst>
          </p:cNvPr>
          <p:cNvSpPr>
            <a:spLocks noGrp="1"/>
          </p:cNvSpPr>
          <p:nvPr>
            <p:ph type="title"/>
          </p:nvPr>
        </p:nvSpPr>
        <p:spPr>
          <a:xfrm>
            <a:off x="381000" y="838200"/>
            <a:ext cx="8229600" cy="743712"/>
          </a:xfrm>
        </p:spPr>
        <p:txBody>
          <a:bodyPr>
            <a:normAutofit fontScale="90000"/>
          </a:bodyPr>
          <a:lstStyle/>
          <a:p>
            <a:r>
              <a:rPr lang="en-US" dirty="0"/>
              <a:t>Regression: Types (Basic)</a:t>
            </a:r>
            <a:endParaRPr lang="en-IN" dirty="0"/>
          </a:p>
        </p:txBody>
      </p:sp>
      <p:sp>
        <p:nvSpPr>
          <p:cNvPr id="3" name="Content Placeholder 2">
            <a:extLst>
              <a:ext uri="{FF2B5EF4-FFF2-40B4-BE49-F238E27FC236}">
                <a16:creationId xmlns="" xmlns:a16="http://schemas.microsoft.com/office/drawing/2014/main" id="{2F09C0EA-E218-43BB-8245-0131577F9C66}"/>
              </a:ext>
            </a:extLst>
          </p:cNvPr>
          <p:cNvSpPr>
            <a:spLocks noGrp="1"/>
          </p:cNvSpPr>
          <p:nvPr>
            <p:ph idx="1"/>
          </p:nvPr>
        </p:nvSpPr>
        <p:spPr>
          <a:xfrm>
            <a:off x="457200" y="1905000"/>
            <a:ext cx="8229600" cy="4419600"/>
          </a:xfrm>
        </p:spPr>
        <p:txBody>
          <a:bodyPr>
            <a:normAutofit/>
          </a:bodyPr>
          <a:lstStyle/>
          <a:p>
            <a:pPr algn="just"/>
            <a:r>
              <a:rPr lang="en-US" b="0" i="0" dirty="0">
                <a:solidFill>
                  <a:srgbClr val="111111"/>
                </a:solidFill>
                <a:effectLst/>
                <a:latin typeface="SourceSansPro"/>
              </a:rPr>
              <a:t>The two basic types of regression </a:t>
            </a:r>
            <a:r>
              <a:rPr lang="en-US" b="0" i="0" dirty="0" smtClean="0">
                <a:solidFill>
                  <a:srgbClr val="111111"/>
                </a:solidFill>
                <a:effectLst/>
                <a:latin typeface="SourceSansPro"/>
              </a:rPr>
              <a:t>are:</a:t>
            </a:r>
          </a:p>
          <a:p>
            <a:pPr marL="850392" lvl="1" indent="-457200" algn="just">
              <a:buFont typeface="+mj-lt"/>
              <a:buAutoNum type="arabicPeriod"/>
            </a:pPr>
            <a:r>
              <a:rPr lang="en-US" b="0" i="0" dirty="0" smtClean="0">
                <a:effectLst/>
                <a:latin typeface="SourceSansPro"/>
              </a:rPr>
              <a:t>Simple </a:t>
            </a:r>
            <a:r>
              <a:rPr lang="en-US" b="0" i="0" dirty="0">
                <a:effectLst/>
                <a:latin typeface="SourceSansPro"/>
              </a:rPr>
              <a:t>linear </a:t>
            </a:r>
            <a:r>
              <a:rPr lang="en-US" b="0" i="0" dirty="0" smtClean="0">
                <a:effectLst/>
                <a:latin typeface="SourceSansPro"/>
              </a:rPr>
              <a:t>regression</a:t>
            </a:r>
          </a:p>
          <a:p>
            <a:pPr marL="850392" lvl="1" indent="-457200" algn="just">
              <a:buFont typeface="+mj-lt"/>
              <a:buAutoNum type="arabicPeriod"/>
            </a:pPr>
            <a:r>
              <a:rPr lang="en-US" b="0" i="0" dirty="0" smtClean="0">
                <a:effectLst/>
                <a:latin typeface="SourceSansPro"/>
              </a:rPr>
              <a:t>Multiple </a:t>
            </a:r>
            <a:r>
              <a:rPr lang="en-US" b="0" i="0" dirty="0">
                <a:effectLst/>
                <a:latin typeface="SourceSansPro"/>
              </a:rPr>
              <a:t>linear </a:t>
            </a:r>
            <a:r>
              <a:rPr lang="en-US" b="0" i="0" dirty="0" smtClean="0">
                <a:effectLst/>
                <a:latin typeface="SourceSansPro"/>
              </a:rPr>
              <a:t>regression.</a:t>
            </a:r>
          </a:p>
          <a:p>
            <a:pPr algn="just"/>
            <a:r>
              <a:rPr lang="en-US" b="0" i="0" dirty="0" smtClean="0">
                <a:solidFill>
                  <a:srgbClr val="111111"/>
                </a:solidFill>
                <a:effectLst/>
                <a:latin typeface="SourceSansPro"/>
              </a:rPr>
              <a:t>Although </a:t>
            </a:r>
            <a:r>
              <a:rPr lang="en-US" b="0" i="0" dirty="0">
                <a:solidFill>
                  <a:srgbClr val="111111"/>
                </a:solidFill>
                <a:effectLst/>
                <a:latin typeface="SourceSansPro"/>
              </a:rPr>
              <a:t>there are non-linear regression methods for more complicated data and analysis. </a:t>
            </a:r>
            <a:endParaRPr lang="en-US" b="0" i="0" dirty="0" smtClean="0">
              <a:solidFill>
                <a:srgbClr val="111111"/>
              </a:solidFill>
              <a:effectLst/>
              <a:latin typeface="SourceSansPro"/>
            </a:endParaRPr>
          </a:p>
          <a:p>
            <a:pPr algn="just"/>
            <a:r>
              <a:rPr lang="en-US" b="1" i="0" dirty="0" smtClean="0">
                <a:effectLst/>
                <a:latin typeface="SourceSansPro"/>
              </a:rPr>
              <a:t>Simple </a:t>
            </a:r>
            <a:r>
              <a:rPr lang="en-US" b="1" i="0" dirty="0">
                <a:effectLst/>
                <a:latin typeface="SourceSansPro"/>
              </a:rPr>
              <a:t>linear regression uses one independent variable to explain or predict the outcome of the dependent variable </a:t>
            </a:r>
            <a:r>
              <a:rPr lang="en-US" b="1" i="0" dirty="0" smtClean="0">
                <a:effectLst/>
                <a:latin typeface="SourceSansPro"/>
              </a:rPr>
              <a:t>Y. </a:t>
            </a:r>
          </a:p>
          <a:p>
            <a:pPr algn="just"/>
            <a:r>
              <a:rPr lang="en-US" b="1" i="0" dirty="0" smtClean="0">
                <a:effectLst/>
                <a:latin typeface="SourceSansPro"/>
              </a:rPr>
              <a:t>Multiple </a:t>
            </a:r>
            <a:r>
              <a:rPr lang="en-US" b="1" i="0" dirty="0">
                <a:effectLst/>
                <a:latin typeface="SourceSansPro"/>
              </a:rPr>
              <a:t>linear regression uses two or more independent variables to predict the outcome.</a:t>
            </a:r>
          </a:p>
          <a:p>
            <a:pPr algn="just"/>
            <a:endParaRPr lang="en-IN" dirty="0"/>
          </a:p>
        </p:txBody>
      </p:sp>
    </p:spTree>
    <p:extLst>
      <p:ext uri="{BB962C8B-B14F-4D97-AF65-F5344CB8AC3E}">
        <p14:creationId xmlns="" xmlns:p14="http://schemas.microsoft.com/office/powerpoint/2010/main" val="2975410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53DD3-D19B-42CB-B3B9-BC77D84D62FE}"/>
              </a:ext>
            </a:extLst>
          </p:cNvPr>
          <p:cNvSpPr>
            <a:spLocks noGrp="1"/>
          </p:cNvSpPr>
          <p:nvPr>
            <p:ph type="title"/>
          </p:nvPr>
        </p:nvSpPr>
        <p:spPr>
          <a:xfrm>
            <a:off x="457200" y="762000"/>
            <a:ext cx="8229600" cy="1143000"/>
          </a:xfrm>
        </p:spPr>
        <p:txBody>
          <a:bodyPr>
            <a:noAutofit/>
          </a:bodyPr>
          <a:lstStyle/>
          <a:p>
            <a:r>
              <a:rPr lang="en-US" sz="4000" b="0" i="0" dirty="0">
                <a:solidFill>
                  <a:srgbClr val="222635"/>
                </a:solidFill>
                <a:effectLst/>
                <a:latin typeface="Cambria" panose="02040503050406030204" pitchFamily="18" charset="0"/>
              </a:rPr>
              <a:t>Table  — Coin flip experiment results when increasing the number of trials</a:t>
            </a:r>
            <a:endParaRPr lang="en-IN" sz="4000" dirty="0"/>
          </a:p>
        </p:txBody>
      </p:sp>
      <p:graphicFrame>
        <p:nvGraphicFramePr>
          <p:cNvPr id="4" name="Content Placeholder 3">
            <a:extLst>
              <a:ext uri="{FF2B5EF4-FFF2-40B4-BE49-F238E27FC236}">
                <a16:creationId xmlns="" xmlns:a16="http://schemas.microsoft.com/office/drawing/2014/main" id="{7B721773-0C6E-4F5C-97F1-9EA04AA6F241}"/>
              </a:ext>
            </a:extLst>
          </p:cNvPr>
          <p:cNvGraphicFramePr>
            <a:graphicFrameLocks noGrp="1"/>
          </p:cNvGraphicFramePr>
          <p:nvPr>
            <p:ph idx="1"/>
            <p:extLst>
              <p:ext uri="{D42A27DB-BD31-4B8C-83A1-F6EECF244321}">
                <p14:modId xmlns="" xmlns:p14="http://schemas.microsoft.com/office/powerpoint/2010/main" val="1649246447"/>
              </p:ext>
            </p:extLst>
          </p:nvPr>
        </p:nvGraphicFramePr>
        <p:xfrm>
          <a:off x="228600" y="2286000"/>
          <a:ext cx="8610600" cy="4251960"/>
        </p:xfrm>
        <a:graphic>
          <a:graphicData uri="http://schemas.openxmlformats.org/drawingml/2006/table">
            <a:tbl>
              <a:tblPr/>
              <a:tblGrid>
                <a:gridCol w="2870200">
                  <a:extLst>
                    <a:ext uri="{9D8B030D-6E8A-4147-A177-3AD203B41FA5}">
                      <a16:colId xmlns="" xmlns:a16="http://schemas.microsoft.com/office/drawing/2014/main" val="3365829311"/>
                    </a:ext>
                  </a:extLst>
                </a:gridCol>
                <a:gridCol w="2922385">
                  <a:extLst>
                    <a:ext uri="{9D8B030D-6E8A-4147-A177-3AD203B41FA5}">
                      <a16:colId xmlns="" xmlns:a16="http://schemas.microsoft.com/office/drawing/2014/main" val="1435341637"/>
                    </a:ext>
                  </a:extLst>
                </a:gridCol>
                <a:gridCol w="2818015">
                  <a:extLst>
                    <a:ext uri="{9D8B030D-6E8A-4147-A177-3AD203B41FA5}">
                      <a16:colId xmlns="" xmlns:a16="http://schemas.microsoft.com/office/drawing/2014/main" val="2895260114"/>
                    </a:ext>
                  </a:extLst>
                </a:gridCol>
              </a:tblGrid>
              <a:tr h="1489860">
                <a:tc>
                  <a:txBody>
                    <a:bodyPr/>
                    <a:lstStyle/>
                    <a:p>
                      <a:r>
                        <a:rPr lang="en-IN" sz="2800" b="0" dirty="0">
                          <a:effectLst/>
                          <a:latin typeface="Cambira"/>
                        </a:rPr>
                        <a:t>Number of coin flips</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2800" b="0" dirty="0">
                          <a:effectLst/>
                          <a:latin typeface="Cambira"/>
                        </a:rPr>
                        <a:t>Number of </a:t>
                      </a:r>
                      <a:r>
                        <a:rPr lang="en-IN" sz="2800" b="0" dirty="0" smtClean="0">
                          <a:effectLst/>
                          <a:latin typeface="Cambira"/>
                        </a:rPr>
                        <a:t>Heads</a:t>
                      </a:r>
                      <a:endParaRPr lang="en-IN" sz="2800" b="0" dirty="0">
                        <a:effectLst/>
                        <a:latin typeface="Cambira"/>
                      </a:endParaRP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2800" b="0" dirty="0">
                          <a:effectLst/>
                          <a:latin typeface="Cambira"/>
                        </a:rPr>
                        <a:t>Probability of observing heads (</a:t>
                      </a:r>
                      <a:r>
                        <a:rPr lang="en-US" sz="2800" b="0" i="1" dirty="0">
                          <a:effectLst/>
                          <a:latin typeface="Cambira"/>
                        </a:rPr>
                        <a:t>p</a:t>
                      </a:r>
                      <a:r>
                        <a:rPr lang="en-US" sz="2800" b="0" dirty="0">
                          <a:effectLst/>
                          <a:latin typeface="Cambira"/>
                        </a:rPr>
                        <a:t>)</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3353121044"/>
                  </a:ext>
                </a:extLst>
              </a:tr>
              <a:tr h="552420">
                <a:tc>
                  <a:txBody>
                    <a:bodyPr/>
                    <a:lstStyle/>
                    <a:p>
                      <a:pPr algn="ctr"/>
                      <a:r>
                        <a:rPr lang="en-IN" sz="2800" b="0" dirty="0">
                          <a:effectLst/>
                          <a:latin typeface="Cambira"/>
                        </a:rPr>
                        <a:t>10</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6</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0.6</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1858216350"/>
                  </a:ext>
                </a:extLst>
              </a:tr>
              <a:tr h="552420">
                <a:tc>
                  <a:txBody>
                    <a:bodyPr/>
                    <a:lstStyle/>
                    <a:p>
                      <a:pPr algn="ctr"/>
                      <a:r>
                        <a:rPr lang="en-IN" sz="2800" b="0" dirty="0">
                          <a:effectLst/>
                          <a:latin typeface="Cambira"/>
                        </a:rPr>
                        <a:t>50</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29</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a:effectLst/>
                          <a:latin typeface="Cambira"/>
                        </a:rPr>
                        <a:t>0.58</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2560868584"/>
                  </a:ext>
                </a:extLst>
              </a:tr>
              <a:tr h="552420">
                <a:tc>
                  <a:txBody>
                    <a:bodyPr/>
                    <a:lstStyle/>
                    <a:p>
                      <a:pPr algn="ctr"/>
                      <a:r>
                        <a:rPr lang="en-IN" sz="2800" b="0" dirty="0">
                          <a:effectLst/>
                          <a:latin typeface="Cambira"/>
                        </a:rPr>
                        <a:t>100</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55</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0.55</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589334100"/>
                  </a:ext>
                </a:extLst>
              </a:tr>
              <a:tr h="552420">
                <a:tc>
                  <a:txBody>
                    <a:bodyPr/>
                    <a:lstStyle/>
                    <a:p>
                      <a:pPr algn="ctr"/>
                      <a:r>
                        <a:rPr lang="en-IN" sz="2800" b="0">
                          <a:effectLst/>
                          <a:latin typeface="Cambira"/>
                        </a:rPr>
                        <a:t>200</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94</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pPr algn="ctr"/>
                      <a:r>
                        <a:rPr lang="en-IN" sz="2800" b="0" dirty="0">
                          <a:effectLst/>
                          <a:latin typeface="Cambira"/>
                        </a:rPr>
                        <a:t>0.47</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 xmlns:a16="http://schemas.microsoft.com/office/drawing/2014/main" val="2226367422"/>
                  </a:ext>
                </a:extLst>
              </a:tr>
              <a:tr h="552420">
                <a:tc>
                  <a:txBody>
                    <a:bodyPr/>
                    <a:lstStyle/>
                    <a:p>
                      <a:pPr algn="ctr"/>
                      <a:r>
                        <a:rPr lang="en-IN" sz="2800" b="0">
                          <a:effectLst/>
                          <a:latin typeface="Cambira"/>
                        </a:rPr>
                        <a:t>500</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a:effectLst/>
                          <a:latin typeface="Cambira"/>
                        </a:rPr>
                        <a:t>245</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pPr algn="ctr"/>
                      <a:r>
                        <a:rPr lang="en-IN" sz="2800" b="0" dirty="0">
                          <a:effectLst/>
                          <a:latin typeface="Cambira"/>
                        </a:rPr>
                        <a:t>0.49</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 xmlns:a16="http://schemas.microsoft.com/office/drawing/2014/main" val="186449084"/>
                  </a:ext>
                </a:extLst>
              </a:tr>
            </a:tbl>
          </a:graphicData>
        </a:graphic>
      </p:graphicFrame>
    </p:spTree>
    <p:extLst>
      <p:ext uri="{BB962C8B-B14F-4D97-AF65-F5344CB8AC3E}">
        <p14:creationId xmlns="" xmlns:p14="http://schemas.microsoft.com/office/powerpoint/2010/main" val="14159584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691E2-403E-49F6-ADE0-F41513879DD2}"/>
              </a:ext>
            </a:extLst>
          </p:cNvPr>
          <p:cNvSpPr>
            <a:spLocks noGrp="1"/>
          </p:cNvSpPr>
          <p:nvPr>
            <p:ph type="title"/>
          </p:nvPr>
        </p:nvSpPr>
        <p:spPr>
          <a:xfrm>
            <a:off x="457200" y="381000"/>
            <a:ext cx="8229600" cy="1143000"/>
          </a:xfrm>
        </p:spPr>
        <p:txBody>
          <a:bodyPr/>
          <a:lstStyle/>
          <a:p>
            <a:r>
              <a:rPr lang="en-US" b="0" i="0" dirty="0">
                <a:solidFill>
                  <a:srgbClr val="222635"/>
                </a:solidFill>
                <a:effectLst/>
                <a:latin typeface="Cambria" panose="02040503050406030204" pitchFamily="18" charset="0"/>
              </a:rPr>
              <a:t>Table 1 presents</a:t>
            </a:r>
            <a:endParaRPr lang="en-IN" dirty="0"/>
          </a:p>
        </p:txBody>
      </p:sp>
      <p:sp>
        <p:nvSpPr>
          <p:cNvPr id="3" name="Content Placeholder 2">
            <a:extLst>
              <a:ext uri="{FF2B5EF4-FFF2-40B4-BE49-F238E27FC236}">
                <a16:creationId xmlns="" xmlns:a16="http://schemas.microsoft.com/office/drawing/2014/main" id="{629E5DFB-CCDB-4613-BD6A-74C4DBBE20BC}"/>
              </a:ext>
            </a:extLst>
          </p:cNvPr>
          <p:cNvSpPr>
            <a:spLocks noGrp="1"/>
          </p:cNvSpPr>
          <p:nvPr>
            <p:ph idx="1"/>
          </p:nvPr>
        </p:nvSpPr>
        <p:spPr>
          <a:xfrm>
            <a:off x="152400" y="1752600"/>
            <a:ext cx="8763000" cy="4572000"/>
          </a:xfrm>
        </p:spPr>
        <p:txBody>
          <a:bodyPr>
            <a:normAutofit/>
          </a:bodyPr>
          <a:lstStyle/>
          <a:p>
            <a:r>
              <a:rPr lang="en-US" dirty="0">
                <a:solidFill>
                  <a:srgbClr val="222635"/>
                </a:solidFill>
                <a:latin typeface="Cambria" panose="02040503050406030204" pitchFamily="18" charset="0"/>
              </a:rPr>
              <a:t>S</a:t>
            </a:r>
            <a:r>
              <a:rPr lang="en-US" b="0" i="0" dirty="0">
                <a:solidFill>
                  <a:srgbClr val="222635"/>
                </a:solidFill>
                <a:effectLst/>
                <a:latin typeface="Cambria" panose="02040503050406030204" pitchFamily="18" charset="0"/>
              </a:rPr>
              <a:t>ome of the possible outcomes of a hypothetical coin flip experiment when we are increasing the number of trials.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fairness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of the coin changes when increasing the number of coin-flips in this experiment.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Our </a:t>
            </a:r>
            <a:r>
              <a:rPr lang="en-US" b="0" i="0" dirty="0">
                <a:solidFill>
                  <a:srgbClr val="222635"/>
                </a:solidFill>
                <a:effectLst/>
                <a:latin typeface="Cambria" panose="02040503050406030204" pitchFamily="18" charset="0"/>
              </a:rPr>
              <a:t>confidence of estimated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may also increase when increasing the number of coin-flips, yet the frequentist statistic does not facilitate any indication of the confidence of the estimated </a:t>
            </a:r>
            <a:r>
              <a:rPr lang="en-US" b="0" i="1" dirty="0">
                <a:solidFill>
                  <a:srgbClr val="222635"/>
                </a:solidFill>
                <a:effectLst/>
                <a:latin typeface="Cambria" panose="02040503050406030204" pitchFamily="18" charset="0"/>
              </a:rPr>
              <a:t>p </a:t>
            </a:r>
            <a:r>
              <a:rPr lang="en-US" b="0" i="0" dirty="0">
                <a:solidFill>
                  <a:srgbClr val="222635"/>
                </a:solidFill>
                <a:effectLst/>
                <a:latin typeface="Cambria" panose="02040503050406030204" pitchFamily="18" charset="0"/>
              </a:rPr>
              <a:t>value.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We </a:t>
            </a:r>
            <a:r>
              <a:rPr lang="en-US" b="0" i="0" dirty="0">
                <a:solidFill>
                  <a:srgbClr val="222635"/>
                </a:solidFill>
                <a:effectLst/>
                <a:latin typeface="Cambria" panose="02040503050406030204" pitchFamily="18" charset="0"/>
              </a:rPr>
              <a:t>can attempt to understand the importance of such a confident measure by studying the following cases:</a:t>
            </a:r>
            <a:endParaRPr lang="en-IN" dirty="0"/>
          </a:p>
        </p:txBody>
      </p:sp>
    </p:spTree>
    <p:extLst>
      <p:ext uri="{BB962C8B-B14F-4D97-AF65-F5344CB8AC3E}">
        <p14:creationId xmlns="" xmlns:p14="http://schemas.microsoft.com/office/powerpoint/2010/main" val="20246510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E4F978-2761-4965-9EEC-8507DEF2FBAA}"/>
              </a:ext>
            </a:extLst>
          </p:cNvPr>
          <p:cNvSpPr>
            <a:spLocks noGrp="1"/>
          </p:cNvSpPr>
          <p:nvPr>
            <p:ph type="title"/>
          </p:nvPr>
        </p:nvSpPr>
        <p:spPr>
          <a:xfrm>
            <a:off x="457200" y="228600"/>
            <a:ext cx="8229600" cy="1143000"/>
          </a:xfrm>
        </p:spPr>
        <p:txBody>
          <a:bodyPr/>
          <a:lstStyle/>
          <a:p>
            <a:r>
              <a:rPr lang="en-US" dirty="0"/>
              <a:t>Cases</a:t>
            </a:r>
            <a:endParaRPr lang="en-IN" dirty="0"/>
          </a:p>
        </p:txBody>
      </p:sp>
      <p:sp>
        <p:nvSpPr>
          <p:cNvPr id="3" name="Content Placeholder 2">
            <a:extLst>
              <a:ext uri="{FF2B5EF4-FFF2-40B4-BE49-F238E27FC236}">
                <a16:creationId xmlns="" xmlns:a16="http://schemas.microsoft.com/office/drawing/2014/main" id="{A1DF71FA-2727-4387-A489-C591DB0DC506}"/>
              </a:ext>
            </a:extLst>
          </p:cNvPr>
          <p:cNvSpPr>
            <a:spLocks noGrp="1"/>
          </p:cNvSpPr>
          <p:nvPr>
            <p:ph idx="1"/>
          </p:nvPr>
        </p:nvSpPr>
        <p:spPr>
          <a:xfrm>
            <a:off x="0" y="1447800"/>
            <a:ext cx="8991600" cy="4876800"/>
          </a:xfrm>
        </p:spPr>
        <p:txBody>
          <a:bodyPr>
            <a:normAutofit fontScale="92500" lnSpcReduction="10000"/>
          </a:bodyPr>
          <a:lstStyle/>
          <a:p>
            <a:pPr algn="l">
              <a:buFont typeface="Arial" panose="020B0604020202020204" pitchFamily="34" charset="0"/>
              <a:buChar char="•"/>
            </a:pPr>
            <a:r>
              <a:rPr lang="en-US" b="0" i="0" dirty="0">
                <a:solidFill>
                  <a:srgbClr val="222635"/>
                </a:solidFill>
                <a:effectLst/>
                <a:latin typeface="Cambria" panose="02040503050406030204" pitchFamily="18" charset="0"/>
              </a:rPr>
              <a:t>An experiment with an infinite number of trials guarantees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with absolute accuracy (100% confidence). </a:t>
            </a:r>
            <a:endParaRPr lang="en-US" b="0" i="0" dirty="0" smtClean="0">
              <a:solidFill>
                <a:srgbClr val="222635"/>
              </a:solidFill>
              <a:effectLst/>
              <a:latin typeface="Cambria" panose="02040503050406030204" pitchFamily="18" charset="0"/>
            </a:endParaRPr>
          </a:p>
          <a:p>
            <a:pPr algn="l">
              <a:buFont typeface="Arial" panose="020B0604020202020204" pitchFamily="34" charset="0"/>
              <a:buChar char="•"/>
            </a:pPr>
            <a:r>
              <a:rPr lang="en-US" b="0" i="0" dirty="0" smtClean="0">
                <a:solidFill>
                  <a:srgbClr val="222635"/>
                </a:solidFill>
                <a:effectLst/>
                <a:latin typeface="Cambria" panose="02040503050406030204" pitchFamily="18" charset="0"/>
              </a:rPr>
              <a:t>Yet</a:t>
            </a:r>
            <a:r>
              <a:rPr lang="en-US" b="0" i="0" dirty="0">
                <a:solidFill>
                  <a:srgbClr val="222635"/>
                </a:solidFill>
                <a:effectLst/>
                <a:latin typeface="Cambria" panose="02040503050406030204" pitchFamily="18" charset="0"/>
              </a:rPr>
              <a:t>, it is not practical to conduct an experiment with an infinite number of trials and we should stop the experiment after a sufficiently large number of trials. </a:t>
            </a:r>
            <a:endParaRPr lang="en-US" b="0" i="0" dirty="0" smtClean="0">
              <a:solidFill>
                <a:srgbClr val="222635"/>
              </a:solidFill>
              <a:effectLst/>
              <a:latin typeface="Cambria" panose="02040503050406030204" pitchFamily="18" charset="0"/>
            </a:endParaRPr>
          </a:p>
          <a:p>
            <a:pPr algn="l">
              <a:buFont typeface="Arial" panose="020B0604020202020204" pitchFamily="34" charset="0"/>
              <a:buChar char="•"/>
            </a:pPr>
            <a:r>
              <a:rPr lang="en-US" b="0" i="0" dirty="0" smtClean="0">
                <a:solidFill>
                  <a:srgbClr val="222635"/>
                </a:solidFill>
                <a:effectLst/>
                <a:latin typeface="Cambria" panose="02040503050406030204" pitchFamily="18" charset="0"/>
              </a:rPr>
              <a:t>However</a:t>
            </a:r>
            <a:r>
              <a:rPr lang="en-US" b="0" i="0" dirty="0">
                <a:solidFill>
                  <a:srgbClr val="222635"/>
                </a:solidFill>
                <a:effectLst/>
                <a:latin typeface="Cambria" panose="02040503050406030204" pitchFamily="18" charset="0"/>
              </a:rPr>
              <a:t>, deciding the value of this sufficient number of trials is a challenge when using frequentist statistics.</a:t>
            </a:r>
          </a:p>
          <a:p>
            <a:pPr algn="l">
              <a:buFont typeface="Arial" panose="020B0604020202020204" pitchFamily="34" charset="0"/>
              <a:buChar char="•"/>
            </a:pPr>
            <a:r>
              <a:rPr lang="en-US" b="0" i="0" dirty="0">
                <a:solidFill>
                  <a:srgbClr val="222635"/>
                </a:solidFill>
                <a:effectLst/>
                <a:latin typeface="Cambria" panose="02040503050406030204" pitchFamily="18" charset="0"/>
              </a:rPr>
              <a:t>If we can determine the confidence of the estimated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value or the inferred conclusion in a situation where the number of trials are </a:t>
            </a:r>
            <a:r>
              <a:rPr lang="en-US" b="0" i="0" dirty="0" smtClean="0">
                <a:solidFill>
                  <a:srgbClr val="222635"/>
                </a:solidFill>
                <a:effectLst/>
                <a:latin typeface="Cambria" panose="02040503050406030204" pitchFamily="18" charset="0"/>
              </a:rPr>
              <a:t>limited.</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This </a:t>
            </a:r>
            <a:r>
              <a:rPr lang="en-US" b="0" i="0" dirty="0">
                <a:solidFill>
                  <a:srgbClr val="222635"/>
                </a:solidFill>
                <a:effectLst/>
                <a:latin typeface="Cambria" panose="02040503050406030204" pitchFamily="18" charset="0"/>
              </a:rPr>
              <a:t>will allow us to decide whether to accept the conclusion or to extend the experiment with more trials until it achieves sufficient confidence.</a:t>
            </a:r>
          </a:p>
          <a:p>
            <a:endParaRPr lang="en-IN" dirty="0"/>
          </a:p>
        </p:txBody>
      </p:sp>
    </p:spTree>
    <p:extLst>
      <p:ext uri="{BB962C8B-B14F-4D97-AF65-F5344CB8AC3E}">
        <p14:creationId xmlns="" xmlns:p14="http://schemas.microsoft.com/office/powerpoint/2010/main" val="3673540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6E5991-F8B3-475A-9255-AB941542557F}"/>
              </a:ext>
            </a:extLst>
          </p:cNvPr>
          <p:cNvSpPr>
            <a:spLocks noGrp="1"/>
          </p:cNvSpPr>
          <p:nvPr>
            <p:ph type="title"/>
          </p:nvPr>
        </p:nvSpPr>
        <p:spPr>
          <a:xfrm>
            <a:off x="381000" y="304800"/>
            <a:ext cx="8229600" cy="1143000"/>
          </a:xfrm>
        </p:spPr>
        <p:txBody>
          <a:bodyPr/>
          <a:lstStyle/>
          <a:p>
            <a:r>
              <a:rPr lang="en-US" dirty="0"/>
              <a:t>Conclusion</a:t>
            </a:r>
            <a:endParaRPr lang="en-IN" dirty="0"/>
          </a:p>
        </p:txBody>
      </p:sp>
      <p:sp>
        <p:nvSpPr>
          <p:cNvPr id="3" name="Content Placeholder 2">
            <a:extLst>
              <a:ext uri="{FF2B5EF4-FFF2-40B4-BE49-F238E27FC236}">
                <a16:creationId xmlns="" xmlns:a16="http://schemas.microsoft.com/office/drawing/2014/main" id="{1DB02A53-4ACB-4350-B382-15A65C900092}"/>
              </a:ext>
            </a:extLst>
          </p:cNvPr>
          <p:cNvSpPr>
            <a:spLocks noGrp="1"/>
          </p:cNvSpPr>
          <p:nvPr>
            <p:ph idx="1"/>
          </p:nvPr>
        </p:nvSpPr>
        <p:spPr>
          <a:xfrm>
            <a:off x="228600" y="1600200"/>
            <a:ext cx="8686800" cy="4724400"/>
          </a:xfrm>
        </p:spPr>
        <p:txBody>
          <a:bodyPr>
            <a:normAutofit/>
          </a:bodyPr>
          <a:lstStyle/>
          <a:p>
            <a:r>
              <a:rPr lang="en-US" b="0" i="0" dirty="0">
                <a:solidFill>
                  <a:srgbClr val="222635"/>
                </a:solidFill>
                <a:effectLst/>
                <a:latin typeface="Cambria" panose="02040503050406030204" pitchFamily="18" charset="0"/>
              </a:rPr>
              <a:t>Moreover, we may have valuable insights or prior beliefs (for example, coins are usually fair and the coin used is not made biased intentionally, therefore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 0.5) that describes the value of </a:t>
            </a:r>
            <a:r>
              <a:rPr lang="en-US" b="0" i="1" dirty="0">
                <a:solidFill>
                  <a:srgbClr val="222635"/>
                </a:solidFill>
                <a:effectLst/>
                <a:latin typeface="Cambria" panose="02040503050406030204" pitchFamily="18" charset="0"/>
              </a:rPr>
              <a:t>p</a:t>
            </a:r>
            <a:r>
              <a:rPr lang="en-US" b="0" i="0" dirty="0">
                <a:solidFill>
                  <a:srgbClr val="222635"/>
                </a:solidFill>
                <a:effectLst/>
                <a:latin typeface="Cambria" panose="02040503050406030204" pitchFamily="18" charset="0"/>
              </a:rPr>
              <a:t>.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Embedding </a:t>
            </a:r>
            <a:r>
              <a:rPr lang="en-US" b="0" i="0" dirty="0">
                <a:solidFill>
                  <a:srgbClr val="222635"/>
                </a:solidFill>
                <a:effectLst/>
                <a:latin typeface="Cambria" panose="02040503050406030204" pitchFamily="18" charset="0"/>
              </a:rPr>
              <a:t>that information can significantly improve the accuracy of the final conclusion.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Such </a:t>
            </a:r>
            <a:r>
              <a:rPr lang="en-US" b="0" i="0" dirty="0">
                <a:solidFill>
                  <a:srgbClr val="222635"/>
                </a:solidFill>
                <a:effectLst/>
                <a:latin typeface="Cambria" panose="02040503050406030204" pitchFamily="18" charset="0"/>
              </a:rPr>
              <a:t>beliefs play a significant role in shaping the outcome of a hypothesis test especially when we have limited data. </a:t>
            </a:r>
            <a:endParaRPr lang="en-US" b="0" i="0" dirty="0" smtClean="0">
              <a:solidFill>
                <a:srgbClr val="222635"/>
              </a:solidFill>
              <a:effectLst/>
              <a:latin typeface="Cambria" panose="02040503050406030204" pitchFamily="18" charset="0"/>
            </a:endParaRPr>
          </a:p>
          <a:p>
            <a:r>
              <a:rPr lang="en-US" b="0" i="0" dirty="0" smtClean="0">
                <a:solidFill>
                  <a:srgbClr val="222635"/>
                </a:solidFill>
                <a:effectLst/>
                <a:latin typeface="Cambria" panose="02040503050406030204" pitchFamily="18" charset="0"/>
              </a:rPr>
              <a:t>However</a:t>
            </a:r>
            <a:r>
              <a:rPr lang="en-US" b="0" i="0" dirty="0">
                <a:solidFill>
                  <a:srgbClr val="222635"/>
                </a:solidFill>
                <a:effectLst/>
                <a:latin typeface="Cambria" panose="02040503050406030204" pitchFamily="18" charset="0"/>
              </a:rPr>
              <a:t>, with frequentist statistics, it is not possible to incorporate such beliefs or past experience to increase the accuracy of the hypothesis test.</a:t>
            </a:r>
            <a:endParaRPr lang="en-IN" dirty="0"/>
          </a:p>
        </p:txBody>
      </p:sp>
    </p:spTree>
    <p:extLst>
      <p:ext uri="{BB962C8B-B14F-4D97-AF65-F5344CB8AC3E}">
        <p14:creationId xmlns="" xmlns:p14="http://schemas.microsoft.com/office/powerpoint/2010/main" val="33924538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106E6E-22A3-45A6-8734-A647B96E7EA6}"/>
              </a:ext>
            </a:extLst>
          </p:cNvPr>
          <p:cNvSpPr>
            <a:spLocks noGrp="1"/>
          </p:cNvSpPr>
          <p:nvPr>
            <p:ph type="title"/>
          </p:nvPr>
        </p:nvSpPr>
        <p:spPr/>
        <p:txBody>
          <a:bodyPr>
            <a:normAutofit fontScale="90000"/>
          </a:bodyPr>
          <a:lstStyle/>
          <a:p>
            <a:r>
              <a:rPr lang="en-IN" b="1" i="0" dirty="0">
                <a:solidFill>
                  <a:srgbClr val="222635"/>
                </a:solidFill>
                <a:effectLst/>
                <a:latin typeface="Helvetica Neue"/>
              </a:rPr>
              <a:t>Some Terms to Understand</a:t>
            </a:r>
            <a:br>
              <a:rPr lang="en-IN" b="1" i="0" dirty="0">
                <a:solidFill>
                  <a:srgbClr val="222635"/>
                </a:solidFill>
                <a:effectLst/>
                <a:latin typeface="Helvetica Neue"/>
              </a:rPr>
            </a:br>
            <a:endParaRPr lang="en-IN" dirty="0"/>
          </a:p>
        </p:txBody>
      </p:sp>
      <p:sp>
        <p:nvSpPr>
          <p:cNvPr id="3" name="Content Placeholder 2">
            <a:extLst>
              <a:ext uri="{FF2B5EF4-FFF2-40B4-BE49-F238E27FC236}">
                <a16:creationId xmlns="" xmlns:a16="http://schemas.microsoft.com/office/drawing/2014/main" id="{7C845500-1D2D-4F12-B907-E8B16BD492A2}"/>
              </a:ext>
            </a:extLst>
          </p:cNvPr>
          <p:cNvSpPr>
            <a:spLocks noGrp="1"/>
          </p:cNvSpPr>
          <p:nvPr>
            <p:ph idx="1"/>
          </p:nvPr>
        </p:nvSpPr>
        <p:spPr>
          <a:xfrm>
            <a:off x="0" y="1295400"/>
            <a:ext cx="8915400" cy="5562600"/>
          </a:xfrm>
        </p:spPr>
        <p:txBody>
          <a:bodyPr>
            <a:normAutofit fontScale="85000" lnSpcReduction="20000"/>
          </a:bodyPr>
          <a:lstStyle/>
          <a:p>
            <a:r>
              <a:rPr lang="en-US" b="0" i="0" dirty="0">
                <a:solidFill>
                  <a:srgbClr val="222635"/>
                </a:solidFill>
                <a:effectLst/>
                <a:latin typeface="Cambria" panose="02040503050406030204" pitchFamily="18" charset="0"/>
              </a:rPr>
              <a:t>Before delving into Bayesian learning, it is essential to understand the definition of some terminologies used.</a:t>
            </a:r>
          </a:p>
          <a:p>
            <a:pPr algn="l">
              <a:buFont typeface="Arial" panose="020B0604020202020204" pitchFamily="34" charset="0"/>
              <a:buChar char="•"/>
            </a:pPr>
            <a:r>
              <a:rPr lang="en-US" sz="3300" b="0" i="0" u="none" strike="noStrike" dirty="0">
                <a:effectLst/>
                <a:latin typeface="Cambria" panose="02040503050406030204" pitchFamily="18" charset="0"/>
              </a:rPr>
              <a:t>Random variable (Stochastic variable</a:t>
            </a:r>
            <a:r>
              <a:rPr lang="en-US" sz="3300" b="0" i="0" u="none" strike="noStrike" dirty="0" smtClean="0">
                <a:effectLst/>
                <a:latin typeface="Cambria" panose="02040503050406030204" pitchFamily="18" charset="0"/>
              </a:rPr>
              <a:t>)</a:t>
            </a:r>
            <a:r>
              <a:rPr lang="en-US" sz="3300" b="0" i="0" dirty="0" smtClean="0">
                <a:effectLst/>
                <a:latin typeface="Cambria" panose="02040503050406030204" pitchFamily="18" charset="0"/>
              </a:rPr>
              <a:t>—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In </a:t>
            </a:r>
            <a:r>
              <a:rPr lang="en-US" b="0" i="0" dirty="0">
                <a:solidFill>
                  <a:srgbClr val="222635"/>
                </a:solidFill>
                <a:effectLst/>
                <a:latin typeface="Cambria" panose="02040503050406030204" pitchFamily="18" charset="0"/>
              </a:rPr>
              <a:t>statistics, the random variable is a variable whose possible values are a result of a random event. </a:t>
            </a:r>
            <a:endParaRPr lang="en-US" b="0" i="0" dirty="0" smtClean="0">
              <a:solidFill>
                <a:srgbClr val="222635"/>
              </a:solidFill>
              <a:effectLst/>
              <a:latin typeface="Cambria" panose="02040503050406030204" pitchFamily="18" charset="0"/>
            </a:endParaRP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Therefore</a:t>
            </a:r>
            <a:r>
              <a:rPr lang="en-US" b="0" i="0" dirty="0">
                <a:solidFill>
                  <a:srgbClr val="222635"/>
                </a:solidFill>
                <a:effectLst/>
                <a:latin typeface="Cambria" panose="02040503050406030204" pitchFamily="18" charset="0"/>
              </a:rPr>
              <a:t>, each possible value of a random variable has some probability attached to it to represent the likelihood of those values.</a:t>
            </a:r>
          </a:p>
          <a:p>
            <a:pPr algn="l">
              <a:buFont typeface="Arial" panose="020B0604020202020204" pitchFamily="34" charset="0"/>
              <a:buChar char="•"/>
            </a:pPr>
            <a:r>
              <a:rPr lang="en-US" sz="3300" b="0" i="0" u="none" strike="noStrike" dirty="0">
                <a:effectLst/>
                <a:latin typeface="Cambria" panose="02040503050406030204" pitchFamily="18" charset="0"/>
              </a:rPr>
              <a:t>Probability </a:t>
            </a:r>
            <a:r>
              <a:rPr lang="en-US" sz="3300" b="0" i="0" u="none" strike="noStrike" dirty="0" smtClean="0">
                <a:effectLst/>
                <a:latin typeface="Cambria" panose="02040503050406030204" pitchFamily="18" charset="0"/>
              </a:rPr>
              <a:t>distribution</a:t>
            </a:r>
            <a:r>
              <a:rPr lang="en-US" sz="3300" b="0" i="0" dirty="0" smtClean="0">
                <a:effectLst/>
                <a:latin typeface="Cambria" panose="02040503050406030204" pitchFamily="18" charset="0"/>
              </a:rPr>
              <a:t>—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function that defines the probability of different outcomes/values of a random variable. </a:t>
            </a:r>
            <a:endParaRPr lang="en-US" b="0" i="0" dirty="0" smtClean="0">
              <a:solidFill>
                <a:srgbClr val="222635"/>
              </a:solidFill>
              <a:effectLst/>
              <a:latin typeface="Cambria" panose="02040503050406030204" pitchFamily="18" charset="0"/>
            </a:endParaRP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The </a:t>
            </a:r>
            <a:r>
              <a:rPr lang="en-US" b="0" i="0" dirty="0">
                <a:solidFill>
                  <a:srgbClr val="222635"/>
                </a:solidFill>
                <a:effectLst/>
                <a:latin typeface="Cambria" panose="02040503050406030204" pitchFamily="18" charset="0"/>
              </a:rPr>
              <a:t>continuous probability distributions are described using probability density functions whereas discrete probability distributions can be represented using probability mass functions.</a:t>
            </a:r>
          </a:p>
          <a:p>
            <a:pPr algn="l">
              <a:buFont typeface="Arial" panose="020B0604020202020204" pitchFamily="34" charset="0"/>
              <a:buChar char="•"/>
            </a:pPr>
            <a:r>
              <a:rPr lang="en-US" sz="3300" b="0" i="0" u="none" strike="noStrike" dirty="0">
                <a:effectLst/>
                <a:latin typeface="Cambria" panose="02040503050406030204" pitchFamily="18" charset="0"/>
              </a:rPr>
              <a:t>Conditional </a:t>
            </a:r>
            <a:r>
              <a:rPr lang="en-US" sz="3300" b="0" i="0" u="none" strike="noStrike" dirty="0" smtClean="0">
                <a:effectLst/>
                <a:latin typeface="Cambria" panose="02040503050406030204" pitchFamily="18" charset="0"/>
              </a:rPr>
              <a:t>probability</a:t>
            </a:r>
            <a:r>
              <a:rPr lang="en-US" b="0" i="0" dirty="0" smtClean="0">
                <a:solidFill>
                  <a:srgbClr val="222635"/>
                </a:solidFill>
                <a:effectLst/>
                <a:latin typeface="Cambria" panose="02040503050406030204" pitchFamily="18" charset="0"/>
              </a:rPr>
              <a:t>— </a:t>
            </a:r>
          </a:p>
          <a:p>
            <a:pPr lvl="1">
              <a:buFont typeface="Arial" panose="020B0604020202020204" pitchFamily="34" charset="0"/>
              <a:buChar char="•"/>
            </a:pPr>
            <a:r>
              <a:rPr lang="en-US" b="0" i="0" dirty="0" smtClean="0">
                <a:solidFill>
                  <a:srgbClr val="222635"/>
                </a:solidFill>
                <a:effectLst/>
                <a:latin typeface="Cambria" panose="02040503050406030204" pitchFamily="18" charset="0"/>
              </a:rPr>
              <a:t>This </a:t>
            </a:r>
            <a:r>
              <a:rPr lang="en-US" b="0" i="0" dirty="0">
                <a:solidFill>
                  <a:srgbClr val="222635"/>
                </a:solidFill>
                <a:effectLst/>
                <a:latin typeface="Cambria" panose="02040503050406030204" pitchFamily="18" charset="0"/>
              </a:rPr>
              <a:t>is a measure of probability P(A|B) of an event A given that another event B has occurred.</a:t>
            </a:r>
          </a:p>
          <a:p>
            <a:pPr algn="l">
              <a:buFont typeface="Arial" panose="020B0604020202020204" pitchFamily="34" charset="0"/>
              <a:buChar char="•"/>
            </a:pPr>
            <a:r>
              <a:rPr lang="en-US" b="0" i="0" u="none" strike="noStrike" dirty="0">
                <a:solidFill>
                  <a:srgbClr val="29A8FF"/>
                </a:solidFill>
                <a:effectLst/>
                <a:latin typeface="Cambria" panose="02040503050406030204" pitchFamily="18" charset="0"/>
              </a:rPr>
              <a:t>Joint probability distribution</a:t>
            </a:r>
            <a:endParaRPr lang="en-US" b="0" i="0" dirty="0">
              <a:solidFill>
                <a:srgbClr val="222635"/>
              </a:solidFill>
              <a:effectLst/>
              <a:latin typeface="Cambria" panose="02040503050406030204" pitchFamily="18" charset="0"/>
            </a:endParaRPr>
          </a:p>
          <a:p>
            <a:endParaRPr lang="en-IN" dirty="0"/>
          </a:p>
        </p:txBody>
      </p:sp>
    </p:spTree>
    <p:extLst>
      <p:ext uri="{BB962C8B-B14F-4D97-AF65-F5344CB8AC3E}">
        <p14:creationId xmlns="" xmlns:p14="http://schemas.microsoft.com/office/powerpoint/2010/main" val="3317128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sz="5400" dirty="0">
                <a:solidFill>
                  <a:srgbClr val="0070C0"/>
                </a:solidFill>
              </a:rPr>
              <a:t>Classification problem</a:t>
            </a:r>
            <a:br>
              <a:rPr lang="en-GB" altLang="en-US" sz="5400" dirty="0">
                <a:solidFill>
                  <a:srgbClr val="0070C0"/>
                </a:solidFill>
              </a:rPr>
            </a:br>
            <a:endParaRPr lang="en-US" dirty="0">
              <a:solidFill>
                <a:srgbClr val="0070C0"/>
              </a:solidFill>
            </a:endParaRPr>
          </a:p>
        </p:txBody>
      </p:sp>
      <p:sp>
        <p:nvSpPr>
          <p:cNvPr id="3" name="Content Placeholder 2"/>
          <p:cNvSpPr>
            <a:spLocks noGrp="1"/>
          </p:cNvSpPr>
          <p:nvPr>
            <p:ph idx="1"/>
          </p:nvPr>
        </p:nvSpPr>
        <p:spPr>
          <a:xfrm>
            <a:off x="381000" y="1371600"/>
            <a:ext cx="8229600" cy="4389120"/>
          </a:xfrm>
        </p:spPr>
        <p:txBody>
          <a:bodyPr/>
          <a:lstStyle/>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u="sng" dirty="0">
                <a:solidFill>
                  <a:srgbClr val="000000"/>
                </a:solidFill>
              </a:rPr>
              <a:t>Training data</a:t>
            </a:r>
            <a:r>
              <a:rPr lang="en-GB" altLang="en-US" dirty="0">
                <a:solidFill>
                  <a:srgbClr val="000000"/>
                </a:solidFill>
              </a:rPr>
              <a:t>: examples of the form (</a:t>
            </a:r>
            <a:r>
              <a:rPr lang="en-GB" altLang="en-US" dirty="0" err="1">
                <a:solidFill>
                  <a:srgbClr val="000000"/>
                </a:solidFill>
              </a:rPr>
              <a:t>d,h</a:t>
            </a:r>
            <a:r>
              <a:rPr lang="en-GB" altLang="en-US" dirty="0">
                <a:solidFill>
                  <a:srgbClr val="000000"/>
                </a:solidFill>
              </a:rPr>
              <a:t>(d))</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000000"/>
                </a:solidFill>
              </a:rPr>
              <a:t>where d are the data objects to classify (inputs)</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000000"/>
                </a:solidFill>
              </a:rPr>
              <a:t>and h(d) are the correct class info for d, h(d)</a:t>
            </a:r>
            <a:r>
              <a:rPr lang="en-GB" altLang="en-US" dirty="0">
                <a:solidFill>
                  <a:srgbClr val="000000"/>
                </a:solidFill>
                <a:latin typeface="Symbol" pitchFamily="16" charset="2"/>
              </a:rPr>
              <a:t></a:t>
            </a:r>
            <a:r>
              <a:rPr lang="en-GB" altLang="en-US" dirty="0">
                <a:solidFill>
                  <a:srgbClr val="000000"/>
                </a:solidFill>
              </a:rPr>
              <a:t>{1,…K}</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u="sng" dirty="0">
                <a:solidFill>
                  <a:srgbClr val="000000"/>
                </a:solidFill>
              </a:rPr>
              <a:t>Goal</a:t>
            </a:r>
            <a:r>
              <a:rPr lang="en-GB" altLang="en-US" dirty="0">
                <a:solidFill>
                  <a:srgbClr val="000000"/>
                </a:solidFill>
              </a:rPr>
              <a:t>: given </a:t>
            </a:r>
            <a:r>
              <a:rPr lang="en-GB" altLang="en-US" dirty="0" err="1">
                <a:solidFill>
                  <a:srgbClr val="000000"/>
                </a:solidFill>
              </a:rPr>
              <a:t>d</a:t>
            </a:r>
            <a:r>
              <a:rPr lang="en-GB" altLang="en-US" baseline="-25000" dirty="0" err="1">
                <a:solidFill>
                  <a:srgbClr val="000000"/>
                </a:solidFill>
              </a:rPr>
              <a:t>new</a:t>
            </a:r>
            <a:r>
              <a:rPr lang="en-GB" altLang="en-US" dirty="0">
                <a:solidFill>
                  <a:srgbClr val="000000"/>
                </a:solidFill>
              </a:rPr>
              <a:t>, provide h(</a:t>
            </a:r>
            <a:r>
              <a:rPr lang="en-GB" altLang="en-US" dirty="0" err="1">
                <a:solidFill>
                  <a:srgbClr val="000000"/>
                </a:solidFill>
              </a:rPr>
              <a:t>d</a:t>
            </a:r>
            <a:r>
              <a:rPr lang="en-GB" altLang="en-US" baseline="-25000" dirty="0" err="1">
                <a:solidFill>
                  <a:srgbClr val="000000"/>
                </a:solidFill>
              </a:rPr>
              <a:t>new</a:t>
            </a:r>
            <a:r>
              <a:rPr lang="en-GB" altLang="en-US" dirty="0">
                <a:solidFill>
                  <a:srgbClr val="000000"/>
                </a:solidFill>
              </a:rPr>
              <a:t>)</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09800" y="3581400"/>
            <a:ext cx="4191000" cy="2978150"/>
          </a:xfrm>
          <a:prstGeom prst="rect">
            <a:avLst/>
          </a:prstGeom>
          <a:noFill/>
          <a:ln w="9525">
            <a:noFill/>
            <a:round/>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ltLang="en-US" sz="4000" dirty="0">
                <a:solidFill>
                  <a:srgbClr val="0070C0"/>
                </a:solidFill>
              </a:rPr>
              <a:t>A word about the Bayesian framework</a:t>
            </a:r>
            <a:br>
              <a:rPr lang="en-GB" altLang="en-US" sz="4000" dirty="0">
                <a:solidFill>
                  <a:srgbClr val="0070C0"/>
                </a:solidFill>
              </a:rPr>
            </a:br>
            <a:endParaRPr lang="en-US" sz="4000" dirty="0">
              <a:solidFill>
                <a:srgbClr val="0070C0"/>
              </a:solidFill>
            </a:endParaRPr>
          </a:p>
        </p:txBody>
      </p:sp>
      <p:sp>
        <p:nvSpPr>
          <p:cNvPr id="3" name="Content Placeholder 2"/>
          <p:cNvSpPr>
            <a:spLocks noGrp="1"/>
          </p:cNvSpPr>
          <p:nvPr>
            <p:ph idx="1"/>
          </p:nvPr>
        </p:nvSpPr>
        <p:spPr/>
        <p:txBody>
          <a:bodyPr/>
          <a:lstStyle/>
          <a:p>
            <a:pPr>
              <a:spcBef>
                <a:spcPts val="6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altLang="en-US" dirty="0">
                <a:solidFill>
                  <a:srgbClr val="000000"/>
                </a:solidFill>
              </a:rPr>
              <a:t>Allows us  to combine </a:t>
            </a:r>
            <a:r>
              <a:rPr lang="en-GB" altLang="en-US" u="sng" dirty="0">
                <a:solidFill>
                  <a:srgbClr val="000000"/>
                </a:solidFill>
              </a:rPr>
              <a:t>observed data</a:t>
            </a:r>
            <a:r>
              <a:rPr lang="en-GB" altLang="en-US" dirty="0">
                <a:solidFill>
                  <a:srgbClr val="000000"/>
                </a:solidFill>
              </a:rPr>
              <a:t> and </a:t>
            </a:r>
            <a:r>
              <a:rPr lang="en-GB" altLang="en-US" u="sng" dirty="0">
                <a:solidFill>
                  <a:srgbClr val="000000"/>
                </a:solidFill>
              </a:rPr>
              <a:t>prior knowledge</a:t>
            </a:r>
          </a:p>
          <a:p>
            <a:pPr>
              <a:spcBef>
                <a:spcPts val="6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altLang="en-US" dirty="0">
                <a:solidFill>
                  <a:srgbClr val="000000"/>
                </a:solidFill>
              </a:rPr>
              <a:t>Provides </a:t>
            </a:r>
            <a:r>
              <a:rPr lang="en-GB" altLang="en-US" u="sng" dirty="0">
                <a:solidFill>
                  <a:srgbClr val="000000"/>
                </a:solidFill>
              </a:rPr>
              <a:t>practical learning algorithms</a:t>
            </a:r>
          </a:p>
          <a:p>
            <a:pPr>
              <a:spcBef>
                <a:spcPts val="6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altLang="en-US" dirty="0">
                <a:solidFill>
                  <a:srgbClr val="000000"/>
                </a:solidFill>
              </a:rPr>
              <a:t>It is a </a:t>
            </a:r>
            <a:r>
              <a:rPr lang="en-GB" altLang="en-US" u="sng" dirty="0">
                <a:solidFill>
                  <a:srgbClr val="000000"/>
                </a:solidFill>
              </a:rPr>
              <a:t>generative</a:t>
            </a:r>
            <a:r>
              <a:rPr lang="en-GB" altLang="en-US" dirty="0">
                <a:solidFill>
                  <a:srgbClr val="000000"/>
                </a:solidFill>
              </a:rPr>
              <a:t> (model based) approach, which offers a useful conceptual framework</a:t>
            </a:r>
          </a:p>
          <a:p>
            <a:pPr marL="741363" lvl="1" indent="-284163">
              <a:spcBef>
                <a:spcPts val="55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altLang="en-US" sz="2200" dirty="0">
                <a:solidFill>
                  <a:srgbClr val="000000"/>
                </a:solidFill>
              </a:rPr>
              <a:t>This means that any kind of objects (e.g. time series, trees, etc.) can be classified, based on a probabilistic model specification</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90600" y="381000"/>
            <a:ext cx="7848600" cy="685800"/>
          </a:xfrm>
          <a:noFill/>
          <a:ln/>
        </p:spPr>
        <p:txBody>
          <a:bodyPr lIns="92075" tIns="46038" rIns="92075" bIns="46038">
            <a:noAutofit/>
          </a:bodyPr>
          <a:lstStyle/>
          <a:p>
            <a:r>
              <a:rPr lang="en-US" sz="4800" dirty="0"/>
              <a:t>Bayesian Classification: Why?</a:t>
            </a:r>
          </a:p>
        </p:txBody>
      </p:sp>
      <p:sp>
        <p:nvSpPr>
          <p:cNvPr id="32771" name="Rectangle 3"/>
          <p:cNvSpPr>
            <a:spLocks noGrp="1" noChangeArrowheads="1"/>
          </p:cNvSpPr>
          <p:nvPr>
            <p:ph type="body" idx="1"/>
          </p:nvPr>
        </p:nvSpPr>
        <p:spPr>
          <a:xfrm>
            <a:off x="228600" y="1295400"/>
            <a:ext cx="8686800" cy="5105400"/>
          </a:xfrm>
          <a:noFill/>
          <a:ln/>
        </p:spPr>
        <p:txBody>
          <a:bodyPr lIns="92075" tIns="46038" rIns="92075" bIns="46038">
            <a:normAutofit/>
          </a:bodyPr>
          <a:lstStyle/>
          <a:p>
            <a:pPr>
              <a:lnSpc>
                <a:spcPct val="90000"/>
              </a:lnSpc>
            </a:pPr>
            <a:r>
              <a:rPr lang="en-US" sz="2800" b="1" u="sng" dirty="0"/>
              <a:t>Probabilistic learning</a:t>
            </a:r>
            <a:r>
              <a:rPr lang="en-US" sz="2800" b="1" dirty="0"/>
              <a:t>:  </a:t>
            </a:r>
            <a:endParaRPr lang="en-US" sz="2800" b="1" dirty="0" smtClean="0"/>
          </a:p>
          <a:p>
            <a:pPr lvl="1">
              <a:lnSpc>
                <a:spcPct val="90000"/>
              </a:lnSpc>
            </a:pPr>
            <a:r>
              <a:rPr lang="en-US" sz="2200" dirty="0" smtClean="0"/>
              <a:t>Calculate </a:t>
            </a:r>
            <a:r>
              <a:rPr lang="en-US" sz="2200" dirty="0"/>
              <a:t>explicit probabilities for hypothesis, among the most practical approaches to certain types of learning problems</a:t>
            </a:r>
          </a:p>
          <a:p>
            <a:pPr>
              <a:lnSpc>
                <a:spcPct val="90000"/>
              </a:lnSpc>
            </a:pPr>
            <a:r>
              <a:rPr lang="en-US" sz="2800" b="1" u="sng" dirty="0"/>
              <a:t>Incremental</a:t>
            </a:r>
            <a:r>
              <a:rPr lang="en-US" sz="2800" b="1" dirty="0"/>
              <a:t>:</a:t>
            </a:r>
            <a:r>
              <a:rPr lang="en-US" sz="2400" dirty="0"/>
              <a:t> </a:t>
            </a:r>
            <a:endParaRPr lang="en-US" sz="2400" dirty="0" smtClean="0"/>
          </a:p>
          <a:p>
            <a:pPr lvl="1">
              <a:lnSpc>
                <a:spcPct val="90000"/>
              </a:lnSpc>
            </a:pPr>
            <a:r>
              <a:rPr lang="en-US" sz="2200" dirty="0" smtClean="0"/>
              <a:t>Each </a:t>
            </a:r>
            <a:r>
              <a:rPr lang="en-US" sz="2200" dirty="0"/>
              <a:t>training example can incrementally increase/decrease the probability that a hypothesis is correct.  </a:t>
            </a:r>
            <a:endParaRPr lang="en-US" sz="2200" dirty="0" smtClean="0"/>
          </a:p>
          <a:p>
            <a:pPr lvl="1">
              <a:lnSpc>
                <a:spcPct val="90000"/>
              </a:lnSpc>
            </a:pPr>
            <a:r>
              <a:rPr lang="en-US" sz="2200" dirty="0" smtClean="0"/>
              <a:t>Prior </a:t>
            </a:r>
            <a:r>
              <a:rPr lang="en-US" sz="2200" dirty="0"/>
              <a:t>knowledge can be combined with observed data.</a:t>
            </a:r>
          </a:p>
          <a:p>
            <a:pPr>
              <a:lnSpc>
                <a:spcPct val="90000"/>
              </a:lnSpc>
            </a:pPr>
            <a:r>
              <a:rPr lang="en-US" sz="2800" b="1" u="sng" dirty="0"/>
              <a:t>Probabilistic prediction</a:t>
            </a:r>
            <a:r>
              <a:rPr lang="en-US" sz="2800" b="1" dirty="0"/>
              <a:t>:  </a:t>
            </a:r>
            <a:endParaRPr lang="en-US" sz="2800" b="1" dirty="0" smtClean="0"/>
          </a:p>
          <a:p>
            <a:pPr lvl="1">
              <a:lnSpc>
                <a:spcPct val="90000"/>
              </a:lnSpc>
            </a:pPr>
            <a:r>
              <a:rPr lang="en-US" sz="2200" dirty="0" smtClean="0"/>
              <a:t>Predict </a:t>
            </a:r>
            <a:r>
              <a:rPr lang="en-US" sz="2200" dirty="0"/>
              <a:t>multiple hypotheses, weighted by their probabilities</a:t>
            </a:r>
          </a:p>
          <a:p>
            <a:pPr>
              <a:lnSpc>
                <a:spcPct val="90000"/>
              </a:lnSpc>
            </a:pPr>
            <a:r>
              <a:rPr lang="en-US" sz="2800" b="1" u="sng" dirty="0"/>
              <a:t>Standard</a:t>
            </a:r>
            <a:r>
              <a:rPr lang="en-US" sz="2800" b="1" dirty="0"/>
              <a:t>: </a:t>
            </a:r>
            <a:endParaRPr lang="en-US" sz="2800" b="1" dirty="0" smtClean="0"/>
          </a:p>
          <a:p>
            <a:pPr lvl="1">
              <a:lnSpc>
                <a:spcPct val="90000"/>
              </a:lnSpc>
            </a:pPr>
            <a:r>
              <a:rPr lang="en-US" sz="2200" dirty="0" smtClean="0"/>
              <a:t>Even </a:t>
            </a:r>
            <a:r>
              <a:rPr lang="en-US" sz="2200" dirty="0"/>
              <a:t>when Bayesian methods are computationally intractable, they can provide a standard of optimal decision making against which other methods can be measured</a:t>
            </a:r>
          </a:p>
        </p:txBody>
      </p:sp>
    </p:spTree>
  </p:cSld>
  <p:clrMapOvr>
    <a:masterClrMapping/>
  </p:clrMapOvr>
  <p:transition>
    <p:check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r>
              <a:rPr lang="en-GB" sz="3200"/>
              <a:t>Basic Formulas for Probabilities</a:t>
            </a:r>
          </a:p>
        </p:txBody>
      </p:sp>
      <p:sp>
        <p:nvSpPr>
          <p:cNvPr id="11267" name="Text Box 3"/>
          <p:cNvSpPr txBox="1">
            <a:spLocks noChangeArrowheads="1"/>
          </p:cNvSpPr>
          <p:nvPr/>
        </p:nvSpPr>
        <p:spPr bwMode="auto">
          <a:xfrm>
            <a:off x="228600" y="1295400"/>
            <a:ext cx="8610600" cy="3416320"/>
          </a:xfrm>
          <a:prstGeom prst="rect">
            <a:avLst/>
          </a:prstGeom>
          <a:noFill/>
          <a:ln w="9525">
            <a:noFill/>
            <a:miter lim="800000"/>
            <a:headEnd/>
            <a:tailEnd/>
          </a:ln>
          <a:effectLst/>
        </p:spPr>
        <p:txBody>
          <a:bodyPr>
            <a:spAutoFit/>
          </a:bodyPr>
          <a:lstStyle/>
          <a:p>
            <a:pPr>
              <a:buFontTx/>
              <a:buChar char="•"/>
            </a:pPr>
            <a:r>
              <a:rPr lang="en-GB" dirty="0"/>
              <a:t> Product Rule : probability P(AB) of a conjunction of two events A and B: </a:t>
            </a:r>
          </a:p>
          <a:p>
            <a:endParaRPr lang="en-GB" dirty="0"/>
          </a:p>
          <a:p>
            <a:pPr>
              <a:buFontTx/>
              <a:buChar char="•"/>
            </a:pPr>
            <a:endParaRPr lang="en-GB" dirty="0"/>
          </a:p>
          <a:p>
            <a:pPr>
              <a:buFontTx/>
              <a:buChar char="•"/>
            </a:pPr>
            <a:endParaRPr lang="en-GB" dirty="0"/>
          </a:p>
          <a:p>
            <a:pPr>
              <a:buFontTx/>
              <a:buChar char="•"/>
            </a:pPr>
            <a:endParaRPr lang="en-GB" dirty="0"/>
          </a:p>
          <a:p>
            <a:pPr>
              <a:buFontTx/>
              <a:buChar char="•"/>
            </a:pPr>
            <a:r>
              <a:rPr lang="en-GB" dirty="0"/>
              <a:t>Sum Rule: probability of a disjunction of two events A and B:</a:t>
            </a:r>
          </a:p>
          <a:p>
            <a:pPr>
              <a:buFontTx/>
              <a:buChar char="•"/>
            </a:pPr>
            <a:endParaRPr lang="en-GB" dirty="0"/>
          </a:p>
          <a:p>
            <a:pPr>
              <a:buFontTx/>
              <a:buChar char="•"/>
            </a:pPr>
            <a:endParaRPr lang="en-GB" dirty="0"/>
          </a:p>
          <a:p>
            <a:pPr>
              <a:buFontTx/>
              <a:buChar char="•"/>
            </a:pPr>
            <a:endParaRPr lang="en-GB" dirty="0"/>
          </a:p>
          <a:p>
            <a:pPr>
              <a:buFontTx/>
              <a:buChar char="•"/>
            </a:pPr>
            <a:endParaRPr lang="en-GB" dirty="0"/>
          </a:p>
          <a:p>
            <a:pPr>
              <a:buFontTx/>
              <a:buChar char="•"/>
            </a:pPr>
            <a:endParaRPr lang="en-GB" dirty="0"/>
          </a:p>
          <a:p>
            <a:pPr>
              <a:buFontTx/>
              <a:buChar char="•"/>
            </a:pPr>
            <a:r>
              <a:rPr lang="en-GB" dirty="0"/>
              <a:t>Theorem of Total Probability : if events A1, …., An are mutually exclusive with </a:t>
            </a:r>
          </a:p>
        </p:txBody>
      </p:sp>
      <p:graphicFrame>
        <p:nvGraphicFramePr>
          <p:cNvPr id="11268" name="Object 4"/>
          <p:cNvGraphicFramePr>
            <a:graphicFrameLocks noChangeAspect="1"/>
          </p:cNvGraphicFramePr>
          <p:nvPr/>
        </p:nvGraphicFramePr>
        <p:xfrm>
          <a:off x="1600200" y="1981200"/>
          <a:ext cx="5486400" cy="450850"/>
        </p:xfrm>
        <a:graphic>
          <a:graphicData uri="http://schemas.openxmlformats.org/presentationml/2006/ole">
            <p:oleObj spid="_x0000_s1083" name="Equation" r:id="rId3" imgW="58826400" imgH="4876800" progId="Equation.3">
              <p:embed/>
            </p:oleObj>
          </a:graphicData>
        </a:graphic>
      </p:graphicFrame>
      <p:graphicFrame>
        <p:nvGraphicFramePr>
          <p:cNvPr id="11269" name="Object 5"/>
          <p:cNvGraphicFramePr>
            <a:graphicFrameLocks noChangeAspect="1"/>
          </p:cNvGraphicFramePr>
          <p:nvPr/>
        </p:nvGraphicFramePr>
        <p:xfrm>
          <a:off x="2057400" y="3352800"/>
          <a:ext cx="4572000" cy="447675"/>
        </p:xfrm>
        <a:graphic>
          <a:graphicData uri="http://schemas.openxmlformats.org/presentationml/2006/ole">
            <p:oleObj spid="_x0000_s1084" name="Equation" r:id="rId4" imgW="49377600" imgH="4876800" progId="Equation.3">
              <p:embed/>
            </p:oleObj>
          </a:graphicData>
        </a:graphic>
      </p:graphicFrame>
      <p:graphicFrame>
        <p:nvGraphicFramePr>
          <p:cNvPr id="11270" name="Object 6"/>
          <p:cNvGraphicFramePr>
            <a:graphicFrameLocks noChangeAspect="1"/>
          </p:cNvGraphicFramePr>
          <p:nvPr/>
        </p:nvGraphicFramePr>
        <p:xfrm>
          <a:off x="2667000" y="4724400"/>
          <a:ext cx="3657600" cy="998538"/>
        </p:xfrm>
        <a:graphic>
          <a:graphicData uri="http://schemas.openxmlformats.org/presentationml/2006/ole">
            <p:oleObj spid="_x0000_s1085" name="Equation" r:id="rId5" imgW="37795200" imgH="10363200" progId="Equation.3">
              <p:embed/>
            </p:oleObj>
          </a:graphicData>
        </a:graphic>
      </p:graphicFrame>
      <p:graphicFrame>
        <p:nvGraphicFramePr>
          <p:cNvPr id="1030" name="Object 6"/>
          <p:cNvGraphicFramePr>
            <a:graphicFrameLocks noChangeAspect="1"/>
          </p:cNvGraphicFramePr>
          <p:nvPr/>
        </p:nvGraphicFramePr>
        <p:xfrm>
          <a:off x="7772401" y="4216811"/>
          <a:ext cx="1066799" cy="591726"/>
        </p:xfrm>
        <a:graphic>
          <a:graphicData uri="http://schemas.openxmlformats.org/presentationml/2006/ole">
            <p:oleObj spid="_x0000_s1086" name="Equation" r:id="rId6" imgW="18592800" imgH="10363200" progId="">
              <p:embed/>
            </p:oleObj>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143000"/>
          </a:xfrm>
        </p:spPr>
        <p:txBody>
          <a:bodyPr/>
          <a:lstStyle/>
          <a:p>
            <a:r>
              <a:rPr lang="en-US" dirty="0"/>
              <a:t>Some Notations</a:t>
            </a:r>
          </a:p>
        </p:txBody>
      </p:sp>
      <p:sp>
        <p:nvSpPr>
          <p:cNvPr id="3" name="Rectangle 2"/>
          <p:cNvSpPr/>
          <p:nvPr/>
        </p:nvSpPr>
        <p:spPr>
          <a:xfrm>
            <a:off x="381000" y="1295400"/>
            <a:ext cx="8610600" cy="5324535"/>
          </a:xfrm>
          <a:prstGeom prst="rect">
            <a:avLst/>
          </a:prstGeom>
        </p:spPr>
        <p:txBody>
          <a:bodyPr wrap="square">
            <a:spAutoFit/>
          </a:bodyPr>
          <a:lstStyle/>
          <a:p>
            <a:pPr>
              <a:buFont typeface="Arial" pitchFamily="34" charset="0"/>
              <a:buChar char="•"/>
            </a:pPr>
            <a:r>
              <a:rPr lang="en-US" sz="2000" dirty="0"/>
              <a:t>D: the training data</a:t>
            </a:r>
          </a:p>
          <a:p>
            <a:endParaRPr lang="en-US" sz="2000" dirty="0"/>
          </a:p>
          <a:p>
            <a:pPr>
              <a:buFont typeface="Arial" pitchFamily="34" charset="0"/>
              <a:buChar char="•"/>
            </a:pPr>
            <a:r>
              <a:rPr lang="en-US" sz="2000" dirty="0"/>
              <a:t>H: the set of all hypotheses</a:t>
            </a:r>
          </a:p>
          <a:p>
            <a:endParaRPr lang="en-US" sz="2000" dirty="0"/>
          </a:p>
          <a:p>
            <a:pPr>
              <a:buFont typeface="Arial" pitchFamily="34" charset="0"/>
              <a:buChar char="•"/>
            </a:pPr>
            <a:r>
              <a:rPr lang="pt-BR" sz="2000" dirty="0"/>
              <a:t>h: a hypothesis h </a:t>
            </a:r>
            <a:r>
              <a:rPr lang="el-GR" sz="2000" dirty="0"/>
              <a:t>ϵ</a:t>
            </a:r>
            <a:r>
              <a:rPr lang="pt-BR" sz="2000" dirty="0"/>
              <a:t> H</a:t>
            </a:r>
          </a:p>
          <a:p>
            <a:pPr>
              <a:buFont typeface="Arial" pitchFamily="34" charset="0"/>
              <a:buChar char="•"/>
            </a:pPr>
            <a:endParaRPr lang="pt-BR" sz="2000" dirty="0"/>
          </a:p>
          <a:p>
            <a:pPr>
              <a:buFont typeface="Arial" pitchFamily="34" charset="0"/>
              <a:buChar char="•"/>
            </a:pPr>
            <a:r>
              <a:rPr lang="en-US" sz="2000" dirty="0"/>
              <a:t>P(h): the prior probability of h: the initial probability that hypothesis h holds,  	before we have observed the training data</a:t>
            </a:r>
          </a:p>
          <a:p>
            <a:pPr>
              <a:buFont typeface="Arial" pitchFamily="34" charset="0"/>
              <a:buChar char="•"/>
            </a:pPr>
            <a:endParaRPr lang="en-US" sz="2000" dirty="0"/>
          </a:p>
          <a:p>
            <a:pPr>
              <a:buFont typeface="Arial" pitchFamily="34" charset="0"/>
              <a:buChar char="•"/>
            </a:pPr>
            <a:r>
              <a:rPr lang="en-US" sz="2000" dirty="0"/>
              <a:t>P(D): the prior probability that training data D will be observed</a:t>
            </a:r>
          </a:p>
          <a:p>
            <a:pPr>
              <a:buFont typeface="Arial" pitchFamily="34" charset="0"/>
              <a:buChar char="•"/>
            </a:pPr>
            <a:endParaRPr lang="en-US" sz="2000" dirty="0"/>
          </a:p>
          <a:p>
            <a:pPr>
              <a:buFont typeface="Arial" pitchFamily="34" charset="0"/>
              <a:buChar char="•"/>
            </a:pPr>
            <a:r>
              <a:rPr lang="en-US" sz="2000" dirty="0"/>
              <a:t>P(D | h): the probability of observing data D given some world in which h holds</a:t>
            </a:r>
          </a:p>
          <a:p>
            <a:pPr>
              <a:buFont typeface="Arial" pitchFamily="34" charset="0"/>
              <a:buChar char="•"/>
            </a:pPr>
            <a:endParaRPr lang="en-US" sz="2000" dirty="0"/>
          </a:p>
          <a:p>
            <a:pPr>
              <a:buFont typeface="Arial" pitchFamily="34" charset="0"/>
              <a:buChar char="•"/>
            </a:pPr>
            <a:r>
              <a:rPr lang="en-US" sz="2000" dirty="0"/>
              <a:t>P(x | y): the probability of x occurring given that y has been observed</a:t>
            </a:r>
          </a:p>
          <a:p>
            <a:pPr>
              <a:buFont typeface="Arial" pitchFamily="34" charset="0"/>
              <a:buChar char="•"/>
            </a:pPr>
            <a:endParaRPr lang="en-US" sz="2000" dirty="0"/>
          </a:p>
          <a:p>
            <a:pPr>
              <a:buFont typeface="Arial" pitchFamily="34" charset="0"/>
              <a:buChar char="•"/>
            </a:pPr>
            <a:r>
              <a:rPr lang="en-US" sz="2000" dirty="0"/>
              <a:t>P(h | D): the posterior probability of h given D: the probability that h holds given                       	the observed training data 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BC04B9-A15C-45F0-A896-D00C4C495B68}"/>
              </a:ext>
            </a:extLst>
          </p:cNvPr>
          <p:cNvSpPr>
            <a:spLocks noGrp="1"/>
          </p:cNvSpPr>
          <p:nvPr>
            <p:ph type="title"/>
          </p:nvPr>
        </p:nvSpPr>
        <p:spPr>
          <a:xfrm>
            <a:off x="457200" y="304800"/>
            <a:ext cx="8229600" cy="667512"/>
          </a:xfrm>
        </p:spPr>
        <p:txBody>
          <a:bodyPr>
            <a:normAutofit/>
          </a:bodyPr>
          <a:lstStyle/>
          <a:p>
            <a:r>
              <a:rPr lang="en-US" sz="4000" dirty="0"/>
              <a:t>Equations/General Form of Regression</a:t>
            </a:r>
            <a:endParaRPr lang="en-IN" sz="4000" dirty="0"/>
          </a:p>
        </p:txBody>
      </p:sp>
      <p:sp>
        <p:nvSpPr>
          <p:cNvPr id="3" name="Content Placeholder 2">
            <a:extLst>
              <a:ext uri="{FF2B5EF4-FFF2-40B4-BE49-F238E27FC236}">
                <a16:creationId xmlns="" xmlns:a16="http://schemas.microsoft.com/office/drawing/2014/main" id="{8F046C83-806B-46B5-951F-49006BE1DB8C}"/>
              </a:ext>
            </a:extLst>
          </p:cNvPr>
          <p:cNvSpPr>
            <a:spLocks noGrp="1"/>
          </p:cNvSpPr>
          <p:nvPr>
            <p:ph idx="1"/>
          </p:nvPr>
        </p:nvSpPr>
        <p:spPr>
          <a:xfrm>
            <a:off x="457200" y="1143000"/>
            <a:ext cx="8229600" cy="5181600"/>
          </a:xfrm>
        </p:spPr>
        <p:txBody>
          <a:bodyPr>
            <a:normAutofit fontScale="92500" lnSpcReduction="10000"/>
          </a:bodyPr>
          <a:lstStyle/>
          <a:p>
            <a:pPr algn="l"/>
            <a:r>
              <a:rPr lang="en-US" b="0" i="0" dirty="0">
                <a:solidFill>
                  <a:srgbClr val="111111"/>
                </a:solidFill>
                <a:effectLst/>
                <a:latin typeface="SourceSansPro"/>
              </a:rPr>
              <a:t>The general form of each type of regression is:</a:t>
            </a:r>
          </a:p>
          <a:p>
            <a:pPr algn="l">
              <a:buFont typeface="Arial" panose="020B0604020202020204" pitchFamily="34" charset="0"/>
              <a:buChar char="•"/>
            </a:pPr>
            <a:r>
              <a:rPr lang="en-US" b="1" i="0" dirty="0">
                <a:solidFill>
                  <a:srgbClr val="111111"/>
                </a:solidFill>
                <a:effectLst/>
                <a:latin typeface="Cabin-semi-bold"/>
              </a:rPr>
              <a:t>Simple linear regression:</a:t>
            </a:r>
            <a:r>
              <a:rPr lang="en-US" b="0" i="0" dirty="0">
                <a:solidFill>
                  <a:srgbClr val="111111"/>
                </a:solidFill>
                <a:effectLst/>
                <a:latin typeface="SourceSansPro"/>
              </a:rPr>
              <a:t> </a:t>
            </a:r>
            <a:endParaRPr lang="en-US" b="0" i="0" dirty="0" smtClean="0">
              <a:solidFill>
                <a:srgbClr val="111111"/>
              </a:solidFill>
              <a:effectLst/>
              <a:latin typeface="SourceSansPro"/>
            </a:endParaRPr>
          </a:p>
          <a:p>
            <a:pPr lvl="1">
              <a:buNone/>
            </a:pPr>
            <a:r>
              <a:rPr lang="en-US" b="0" i="0" dirty="0" smtClean="0">
                <a:solidFill>
                  <a:srgbClr val="111111"/>
                </a:solidFill>
                <a:effectLst/>
                <a:latin typeface="SourceSansPro"/>
              </a:rPr>
              <a:t>Y </a:t>
            </a:r>
            <a:r>
              <a:rPr lang="en-US" b="0" i="0" dirty="0">
                <a:solidFill>
                  <a:srgbClr val="111111"/>
                </a:solidFill>
                <a:effectLst/>
                <a:latin typeface="SourceSansPro"/>
              </a:rPr>
              <a:t>= a + </a:t>
            </a:r>
            <a:r>
              <a:rPr lang="en-US" b="0" i="0" dirty="0" err="1">
                <a:solidFill>
                  <a:srgbClr val="111111"/>
                </a:solidFill>
                <a:effectLst/>
                <a:latin typeface="SourceSansPro"/>
              </a:rPr>
              <a:t>bX</a:t>
            </a:r>
            <a:r>
              <a:rPr lang="en-US" b="0" i="0" dirty="0">
                <a:solidFill>
                  <a:srgbClr val="111111"/>
                </a:solidFill>
                <a:effectLst/>
                <a:latin typeface="SourceSansPro"/>
              </a:rPr>
              <a:t> + u</a:t>
            </a:r>
          </a:p>
          <a:p>
            <a:pPr algn="l">
              <a:buFont typeface="Arial" panose="020B0604020202020204" pitchFamily="34" charset="0"/>
              <a:buChar char="•"/>
            </a:pPr>
            <a:r>
              <a:rPr lang="en-US" b="1" i="0" dirty="0">
                <a:solidFill>
                  <a:srgbClr val="111111"/>
                </a:solidFill>
                <a:effectLst/>
                <a:latin typeface="Cabin-semi-bold"/>
              </a:rPr>
              <a:t>Multiple linear regression:</a:t>
            </a:r>
            <a:r>
              <a:rPr lang="en-US" b="0" i="0" dirty="0">
                <a:solidFill>
                  <a:srgbClr val="111111"/>
                </a:solidFill>
                <a:effectLst/>
                <a:latin typeface="SourceSansPro"/>
              </a:rPr>
              <a:t> </a:t>
            </a:r>
            <a:endParaRPr lang="en-US" b="0" i="0" dirty="0" smtClean="0">
              <a:solidFill>
                <a:srgbClr val="111111"/>
              </a:solidFill>
              <a:effectLst/>
              <a:latin typeface="SourceSansPro"/>
            </a:endParaRPr>
          </a:p>
          <a:p>
            <a:pPr algn="l">
              <a:buNone/>
            </a:pPr>
            <a:r>
              <a:rPr lang="en-US" dirty="0" smtClean="0">
                <a:solidFill>
                  <a:srgbClr val="111111"/>
                </a:solidFill>
                <a:latin typeface="SourceSansPro"/>
              </a:rPr>
              <a:t>	</a:t>
            </a:r>
            <a:r>
              <a:rPr lang="en-US" b="0" i="0" dirty="0" smtClean="0">
                <a:solidFill>
                  <a:srgbClr val="111111"/>
                </a:solidFill>
                <a:effectLst/>
                <a:latin typeface="SourceSansPro"/>
              </a:rPr>
              <a:t>Y </a:t>
            </a:r>
            <a:r>
              <a:rPr lang="en-US" b="0" i="0" dirty="0">
                <a:solidFill>
                  <a:srgbClr val="111111"/>
                </a:solidFill>
                <a:effectLst/>
                <a:latin typeface="SourceSansPro"/>
              </a:rPr>
              <a:t>= a + b</a:t>
            </a:r>
            <a:r>
              <a:rPr lang="en-US" b="0" i="0" baseline="-25000" dirty="0">
                <a:solidFill>
                  <a:srgbClr val="111111"/>
                </a:solidFill>
                <a:effectLst/>
                <a:latin typeface="SourceSansPro"/>
              </a:rPr>
              <a:t>1</a:t>
            </a:r>
            <a:r>
              <a:rPr lang="en-US" b="0" i="0" dirty="0">
                <a:solidFill>
                  <a:srgbClr val="111111"/>
                </a:solidFill>
                <a:effectLst/>
                <a:latin typeface="SourceSansPro"/>
              </a:rPr>
              <a:t>X</a:t>
            </a:r>
            <a:r>
              <a:rPr lang="en-US" b="0" i="0" baseline="-25000" dirty="0">
                <a:solidFill>
                  <a:srgbClr val="111111"/>
                </a:solidFill>
                <a:effectLst/>
                <a:latin typeface="SourceSansPro"/>
              </a:rPr>
              <a:t>1 </a:t>
            </a:r>
            <a:r>
              <a:rPr lang="en-US" b="0" i="0" baseline="30000" dirty="0">
                <a:solidFill>
                  <a:srgbClr val="111111"/>
                </a:solidFill>
                <a:effectLst/>
                <a:latin typeface="SourceSansPro"/>
              </a:rPr>
              <a:t>+</a:t>
            </a:r>
            <a:r>
              <a:rPr lang="en-US" b="0" i="0" dirty="0">
                <a:solidFill>
                  <a:srgbClr val="111111"/>
                </a:solidFill>
                <a:effectLst/>
                <a:latin typeface="SourceSansPro"/>
              </a:rPr>
              <a:t> b</a:t>
            </a:r>
            <a:r>
              <a:rPr lang="en-US" b="0" i="0" baseline="-25000" dirty="0">
                <a:solidFill>
                  <a:srgbClr val="111111"/>
                </a:solidFill>
                <a:effectLst/>
                <a:latin typeface="SourceSansPro"/>
              </a:rPr>
              <a:t>2</a:t>
            </a:r>
            <a:r>
              <a:rPr lang="en-US" b="0" i="0" dirty="0">
                <a:solidFill>
                  <a:srgbClr val="111111"/>
                </a:solidFill>
                <a:effectLst/>
                <a:latin typeface="SourceSansPro"/>
              </a:rPr>
              <a:t>X</a:t>
            </a:r>
            <a:r>
              <a:rPr lang="en-US" b="0" i="0" baseline="-25000" dirty="0">
                <a:solidFill>
                  <a:srgbClr val="111111"/>
                </a:solidFill>
                <a:effectLst/>
                <a:latin typeface="SourceSansPro"/>
              </a:rPr>
              <a:t>2</a:t>
            </a:r>
            <a:r>
              <a:rPr lang="en-US" b="0" i="0" dirty="0">
                <a:solidFill>
                  <a:srgbClr val="111111"/>
                </a:solidFill>
                <a:effectLst/>
                <a:latin typeface="SourceSansPro"/>
              </a:rPr>
              <a:t> + b</a:t>
            </a:r>
            <a:r>
              <a:rPr lang="en-US" b="0" i="0" baseline="-25000" dirty="0">
                <a:solidFill>
                  <a:srgbClr val="111111"/>
                </a:solidFill>
                <a:effectLst/>
                <a:latin typeface="SourceSansPro"/>
              </a:rPr>
              <a:t>3</a:t>
            </a:r>
            <a:r>
              <a:rPr lang="en-US" b="0" i="0" dirty="0">
                <a:solidFill>
                  <a:srgbClr val="111111"/>
                </a:solidFill>
                <a:effectLst/>
                <a:latin typeface="SourceSansPro"/>
              </a:rPr>
              <a:t>X</a:t>
            </a:r>
            <a:r>
              <a:rPr lang="en-US" b="0" i="0" baseline="-25000" dirty="0">
                <a:solidFill>
                  <a:srgbClr val="111111"/>
                </a:solidFill>
                <a:effectLst/>
                <a:latin typeface="SourceSansPro"/>
              </a:rPr>
              <a:t>3</a:t>
            </a:r>
            <a:r>
              <a:rPr lang="en-US" b="0" i="0" dirty="0">
                <a:solidFill>
                  <a:srgbClr val="111111"/>
                </a:solidFill>
                <a:effectLst/>
                <a:latin typeface="SourceSansPro"/>
              </a:rPr>
              <a:t> + ... + </a:t>
            </a:r>
            <a:r>
              <a:rPr lang="en-US" b="0" i="0" dirty="0" err="1">
                <a:solidFill>
                  <a:srgbClr val="111111"/>
                </a:solidFill>
                <a:effectLst/>
                <a:latin typeface="SourceSansPro"/>
              </a:rPr>
              <a:t>b</a:t>
            </a:r>
            <a:r>
              <a:rPr lang="en-US" b="0" i="0" baseline="-25000" dirty="0" err="1">
                <a:solidFill>
                  <a:srgbClr val="111111"/>
                </a:solidFill>
                <a:effectLst/>
                <a:latin typeface="SourceSansPro"/>
              </a:rPr>
              <a:t>t</a:t>
            </a:r>
            <a:r>
              <a:rPr lang="en-US" b="0" i="0" dirty="0" err="1">
                <a:solidFill>
                  <a:srgbClr val="111111"/>
                </a:solidFill>
                <a:effectLst/>
                <a:latin typeface="SourceSansPro"/>
              </a:rPr>
              <a:t>X</a:t>
            </a:r>
            <a:r>
              <a:rPr lang="en-US" b="0" i="0" baseline="-25000" dirty="0" err="1">
                <a:solidFill>
                  <a:srgbClr val="111111"/>
                </a:solidFill>
                <a:effectLst/>
                <a:latin typeface="SourceSansPro"/>
              </a:rPr>
              <a:t>t</a:t>
            </a:r>
            <a:r>
              <a:rPr lang="en-US" b="0" i="0" dirty="0">
                <a:solidFill>
                  <a:srgbClr val="111111"/>
                </a:solidFill>
                <a:effectLst/>
                <a:latin typeface="SourceSansPro"/>
              </a:rPr>
              <a:t> + u</a:t>
            </a:r>
          </a:p>
          <a:p>
            <a:pPr marL="0" indent="0" algn="l">
              <a:buNone/>
            </a:pPr>
            <a:r>
              <a:rPr lang="en-US" b="0" i="0" dirty="0">
                <a:solidFill>
                  <a:srgbClr val="111111"/>
                </a:solidFill>
                <a:effectLst/>
                <a:latin typeface="SourceSansPro"/>
              </a:rPr>
              <a:t>Where:</a:t>
            </a:r>
          </a:p>
          <a:p>
            <a:pPr algn="l">
              <a:buFont typeface="Arial" panose="020B0604020202020204" pitchFamily="34" charset="0"/>
              <a:buChar char="•"/>
            </a:pPr>
            <a:r>
              <a:rPr lang="en-US" b="0" i="0" dirty="0">
                <a:solidFill>
                  <a:srgbClr val="111111"/>
                </a:solidFill>
                <a:effectLst/>
                <a:latin typeface="SourceSansPro"/>
              </a:rPr>
              <a:t>Y = the variable that you are trying to predict (dependent variable).</a:t>
            </a:r>
          </a:p>
          <a:p>
            <a:pPr algn="l">
              <a:buFont typeface="Arial" panose="020B0604020202020204" pitchFamily="34" charset="0"/>
              <a:buChar char="•"/>
            </a:pPr>
            <a:r>
              <a:rPr lang="en-US" b="0" i="0" dirty="0">
                <a:solidFill>
                  <a:srgbClr val="111111"/>
                </a:solidFill>
                <a:effectLst/>
                <a:latin typeface="SourceSansPro"/>
              </a:rPr>
              <a:t>X = the variable that you are using to predict Y (independent variable).</a:t>
            </a:r>
          </a:p>
          <a:p>
            <a:pPr algn="l">
              <a:buFont typeface="Arial" panose="020B0604020202020204" pitchFamily="34" charset="0"/>
              <a:buChar char="•"/>
            </a:pPr>
            <a:r>
              <a:rPr lang="en-US" b="0" i="0" dirty="0">
                <a:solidFill>
                  <a:srgbClr val="111111"/>
                </a:solidFill>
                <a:effectLst/>
                <a:latin typeface="SourceSansPro"/>
              </a:rPr>
              <a:t>a = the intercept.</a:t>
            </a:r>
          </a:p>
          <a:p>
            <a:pPr algn="l">
              <a:buFont typeface="Arial" panose="020B0604020202020204" pitchFamily="34" charset="0"/>
              <a:buChar char="•"/>
            </a:pPr>
            <a:r>
              <a:rPr lang="en-US" b="0" i="0" dirty="0">
                <a:solidFill>
                  <a:srgbClr val="111111"/>
                </a:solidFill>
                <a:effectLst/>
                <a:latin typeface="SourceSansPro"/>
              </a:rPr>
              <a:t>b = the slope.</a:t>
            </a:r>
          </a:p>
          <a:p>
            <a:pPr algn="l">
              <a:buFont typeface="Arial" panose="020B0604020202020204" pitchFamily="34" charset="0"/>
              <a:buChar char="•"/>
            </a:pPr>
            <a:r>
              <a:rPr lang="en-US" b="0" i="0" dirty="0">
                <a:solidFill>
                  <a:srgbClr val="111111"/>
                </a:solidFill>
                <a:effectLst/>
                <a:latin typeface="SourceSansPro"/>
              </a:rPr>
              <a:t>u = the regression residual.</a:t>
            </a:r>
          </a:p>
          <a:p>
            <a:endParaRPr lang="en-IN" dirty="0"/>
          </a:p>
        </p:txBody>
      </p:sp>
    </p:spTree>
    <p:extLst>
      <p:ext uri="{BB962C8B-B14F-4D97-AF65-F5344CB8AC3E}">
        <p14:creationId xmlns="" xmlns:p14="http://schemas.microsoft.com/office/powerpoint/2010/main" val="3887073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dirty="0">
                <a:solidFill>
                  <a:srgbClr val="0070C0"/>
                </a:solidFill>
              </a:rPr>
              <a:t>2. </a:t>
            </a:r>
            <a:r>
              <a:rPr lang="en-GB" altLang="en-US" sz="4400" b="1" dirty="0" err="1">
                <a:solidFill>
                  <a:srgbClr val="0070C0"/>
                </a:solidFill>
              </a:rPr>
              <a:t>Bayes</a:t>
            </a:r>
            <a:r>
              <a:rPr lang="en-GB" altLang="en-US" sz="4400" b="1" dirty="0">
                <a:solidFill>
                  <a:srgbClr val="0070C0"/>
                </a:solidFill>
              </a:rPr>
              <a:t>’ Rule</a:t>
            </a:r>
          </a:p>
        </p:txBody>
      </p:sp>
      <p:graphicFrame>
        <p:nvGraphicFramePr>
          <p:cNvPr id="6150" name="Object 9"/>
          <p:cNvGraphicFramePr>
            <a:graphicFrameLocks noChangeAspect="1"/>
          </p:cNvGraphicFramePr>
          <p:nvPr/>
        </p:nvGraphicFramePr>
        <p:xfrm>
          <a:off x="5334000" y="1219200"/>
          <a:ext cx="3581400" cy="2514599"/>
        </p:xfrm>
        <a:graphic>
          <a:graphicData uri="http://schemas.openxmlformats.org/presentationml/2006/ole">
            <p:oleObj spid="_x0000_s2080" name="Equation" r:id="rId4" imgW="1447560" imgH="1511280" progId="Equation.3">
              <p:embed/>
            </p:oleObj>
          </a:graphicData>
        </a:graphic>
      </p:graphicFrame>
      <p:graphicFrame>
        <p:nvGraphicFramePr>
          <p:cNvPr id="2053" name="Object 5"/>
          <p:cNvGraphicFramePr>
            <a:graphicFrameLocks noChangeAspect="1"/>
          </p:cNvGraphicFramePr>
          <p:nvPr/>
        </p:nvGraphicFramePr>
        <p:xfrm>
          <a:off x="762000" y="2362200"/>
          <a:ext cx="3429000" cy="952500"/>
        </p:xfrm>
        <a:graphic>
          <a:graphicData uri="http://schemas.openxmlformats.org/presentationml/2006/ole">
            <p:oleObj spid="_x0000_s2081" name="Equation" r:id="rId5" imgW="35966400" imgH="10058400" progId="Equation.3">
              <p:embed/>
            </p:oleObj>
          </a:graphicData>
        </a:graphic>
      </p:graphicFrame>
      <p:sp>
        <p:nvSpPr>
          <p:cNvPr id="13" name="Rectangle 12"/>
          <p:cNvSpPr/>
          <p:nvPr/>
        </p:nvSpPr>
        <p:spPr>
          <a:xfrm>
            <a:off x="228600" y="4648200"/>
            <a:ext cx="8229600" cy="1569660"/>
          </a:xfrm>
          <a:prstGeom prst="rect">
            <a:avLst/>
          </a:prstGeom>
        </p:spPr>
        <p:txBody>
          <a:bodyPr wrap="square">
            <a:spAutoFit/>
          </a:bodyPr>
          <a:lstStyle/>
          <a:p>
            <a:r>
              <a:rPr lang="en-US" sz="2400" b="1" dirty="0"/>
              <a:t>This means: </a:t>
            </a:r>
            <a:r>
              <a:rPr lang="en-US" sz="2400" dirty="0"/>
              <a:t>the posterior probability of D given </a:t>
            </a:r>
            <a:r>
              <a:rPr lang="en-US" sz="2400" i="1" dirty="0"/>
              <a:t>h</a:t>
            </a:r>
            <a:r>
              <a:rPr lang="en-US" sz="2400" dirty="0"/>
              <a:t> equals the probability of observing data D given some world in which </a:t>
            </a:r>
            <a:r>
              <a:rPr lang="en-US" sz="2400" i="1" dirty="0"/>
              <a:t>h </a:t>
            </a:r>
            <a:r>
              <a:rPr lang="en-US" sz="2400" dirty="0"/>
              <a:t>holds times the prior probability of </a:t>
            </a:r>
            <a:r>
              <a:rPr lang="en-US" sz="2400" i="1" dirty="0"/>
              <a:t>h</a:t>
            </a:r>
            <a:r>
              <a:rPr lang="en-US" sz="2400" dirty="0"/>
              <a:t> all over the prior probability of  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457200" y="533400"/>
            <a:ext cx="8229600" cy="1143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a:solidFill>
                  <a:srgbClr val="000000"/>
                </a:solidFill>
              </a:rPr>
              <a:t>Probabilities – auxiliary slide </a:t>
            </a:r>
            <a:br>
              <a:rPr lang="en-GB" altLang="en-US" sz="3200">
                <a:solidFill>
                  <a:srgbClr val="000000"/>
                </a:solidFill>
              </a:rPr>
            </a:br>
            <a:r>
              <a:rPr lang="en-GB" altLang="en-US" sz="3200">
                <a:solidFill>
                  <a:srgbClr val="000000"/>
                </a:solidFill>
              </a:rPr>
              <a:t>for memory refreshing</a:t>
            </a:r>
          </a:p>
        </p:txBody>
      </p:sp>
      <p:sp>
        <p:nvSpPr>
          <p:cNvPr id="7171" name="Text Box 2"/>
          <p:cNvSpPr txBox="1">
            <a:spLocks noChangeArrowheads="1"/>
          </p:cNvSpPr>
          <p:nvPr/>
        </p:nvSpPr>
        <p:spPr bwMode="auto">
          <a:xfrm>
            <a:off x="533400" y="1828800"/>
            <a:ext cx="8229600" cy="4525963"/>
          </a:xfrm>
          <a:prstGeom prst="rect">
            <a:avLst/>
          </a:prstGeom>
          <a:noFill/>
          <a:ln w="9525">
            <a:noFill/>
            <a:round/>
            <a:headEnd/>
            <a:tailEnd/>
          </a:ln>
          <a:effectLst/>
        </p:spPr>
        <p:txBody>
          <a:bodyPr/>
          <a:lstStyle/>
          <a:p>
            <a:pPr marL="341313" indent="-341313">
              <a:spcBef>
                <a:spcPts val="600"/>
              </a:spcBef>
              <a:spcAft>
                <a:spcPts val="750"/>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a:solidFill>
                  <a:srgbClr val="000000"/>
                </a:solidFill>
              </a:rPr>
              <a:t>Have two dice h</a:t>
            </a:r>
            <a:r>
              <a:rPr lang="en-GB" altLang="en-US" sz="1800" baseline="-25000">
                <a:solidFill>
                  <a:srgbClr val="000000"/>
                </a:solidFill>
              </a:rPr>
              <a:t>1</a:t>
            </a:r>
            <a:r>
              <a:rPr lang="en-GB" altLang="en-US" sz="1800">
                <a:solidFill>
                  <a:srgbClr val="000000"/>
                </a:solidFill>
              </a:rPr>
              <a:t> and h</a:t>
            </a:r>
            <a:r>
              <a:rPr lang="en-GB" altLang="en-US" sz="1800" baseline="-25000">
                <a:solidFill>
                  <a:srgbClr val="000000"/>
                </a:solidFill>
              </a:rPr>
              <a:t>2</a:t>
            </a:r>
          </a:p>
          <a:p>
            <a:pPr marL="341313" indent="-341313">
              <a:spcBef>
                <a:spcPts val="600"/>
              </a:spcBef>
              <a:spcAft>
                <a:spcPts val="750"/>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a:solidFill>
                  <a:srgbClr val="000000"/>
                </a:solidFill>
              </a:rPr>
              <a:t>The probability of rolling an </a:t>
            </a:r>
            <a:r>
              <a:rPr lang="en-GB" altLang="en-US" sz="1800" i="1">
                <a:solidFill>
                  <a:srgbClr val="000000"/>
                </a:solidFill>
              </a:rPr>
              <a:t>i</a:t>
            </a:r>
            <a:r>
              <a:rPr lang="en-GB" altLang="en-US" sz="1800">
                <a:solidFill>
                  <a:srgbClr val="000000"/>
                </a:solidFill>
              </a:rPr>
              <a:t> given die h</a:t>
            </a:r>
            <a:r>
              <a:rPr lang="en-GB" altLang="en-US" sz="1800" baseline="-25000">
                <a:solidFill>
                  <a:srgbClr val="000000"/>
                </a:solidFill>
              </a:rPr>
              <a:t>1</a:t>
            </a:r>
            <a:r>
              <a:rPr lang="en-GB" altLang="en-US" sz="1800">
                <a:solidFill>
                  <a:srgbClr val="000000"/>
                </a:solidFill>
              </a:rPr>
              <a:t> is denoted </a:t>
            </a:r>
            <a:br>
              <a:rPr lang="en-GB" altLang="en-US" sz="1800">
                <a:solidFill>
                  <a:srgbClr val="000000"/>
                </a:solidFill>
              </a:rPr>
            </a:br>
            <a:r>
              <a:rPr lang="en-GB" altLang="en-US" sz="1800">
                <a:solidFill>
                  <a:srgbClr val="CC3300"/>
                </a:solidFill>
              </a:rPr>
              <a:t>P(i|h</a:t>
            </a:r>
            <a:r>
              <a:rPr lang="en-GB" altLang="en-US" sz="1800" baseline="-25000">
                <a:solidFill>
                  <a:srgbClr val="CC3300"/>
                </a:solidFill>
              </a:rPr>
              <a:t>1</a:t>
            </a:r>
            <a:r>
              <a:rPr lang="en-GB" altLang="en-US" sz="1800">
                <a:solidFill>
                  <a:srgbClr val="CC3300"/>
                </a:solidFill>
              </a:rPr>
              <a:t>)</a:t>
            </a:r>
            <a:r>
              <a:rPr lang="en-GB" altLang="en-US" sz="1800">
                <a:solidFill>
                  <a:srgbClr val="000000"/>
                </a:solidFill>
              </a:rPr>
              <a:t>. This is a </a:t>
            </a:r>
            <a:r>
              <a:rPr lang="en-GB" altLang="en-US" sz="1800" i="1" u="sng">
                <a:solidFill>
                  <a:srgbClr val="000000"/>
                </a:solidFill>
              </a:rPr>
              <a:t>conditional probability</a:t>
            </a:r>
          </a:p>
          <a:p>
            <a:pPr marL="341313" indent="-341313">
              <a:spcBef>
                <a:spcPts val="600"/>
              </a:spcBef>
              <a:spcAft>
                <a:spcPts val="750"/>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a:solidFill>
                  <a:srgbClr val="000000"/>
                </a:solidFill>
              </a:rPr>
              <a:t>Pick a die at random with probability P(h</a:t>
            </a:r>
            <a:r>
              <a:rPr lang="en-GB" altLang="en-US" sz="1800" baseline="-25000">
                <a:solidFill>
                  <a:srgbClr val="000000"/>
                </a:solidFill>
              </a:rPr>
              <a:t>j</a:t>
            </a:r>
            <a:r>
              <a:rPr lang="en-US" altLang="en-US" sz="1800">
                <a:solidFill>
                  <a:srgbClr val="000000"/>
                </a:solidFill>
              </a:rPr>
              <a:t>), j=1 or 2. The probability for picking die h</a:t>
            </a:r>
            <a:r>
              <a:rPr lang="en-GB" altLang="en-US" sz="1800" baseline="-25000">
                <a:solidFill>
                  <a:srgbClr val="000000"/>
                </a:solidFill>
              </a:rPr>
              <a:t>j</a:t>
            </a:r>
            <a:r>
              <a:rPr lang="en-US" altLang="en-US" sz="1800">
                <a:solidFill>
                  <a:srgbClr val="000000"/>
                </a:solidFill>
              </a:rPr>
              <a:t> </a:t>
            </a:r>
            <a:r>
              <a:rPr lang="en-US" altLang="en-US" sz="1800" i="1">
                <a:solidFill>
                  <a:srgbClr val="000000"/>
                </a:solidFill>
              </a:rPr>
              <a:t>and</a:t>
            </a:r>
            <a:r>
              <a:rPr lang="en-US" altLang="en-US" sz="1800">
                <a:solidFill>
                  <a:srgbClr val="000000"/>
                </a:solidFill>
              </a:rPr>
              <a:t> rolling an i with it is called </a:t>
            </a:r>
            <a:r>
              <a:rPr lang="en-US" altLang="en-US" sz="1800" i="1" u="sng">
                <a:solidFill>
                  <a:srgbClr val="000000"/>
                </a:solidFill>
              </a:rPr>
              <a:t>joint probability</a:t>
            </a:r>
            <a:r>
              <a:rPr lang="en-US" altLang="en-US" sz="1800">
                <a:solidFill>
                  <a:srgbClr val="000000"/>
                </a:solidFill>
              </a:rPr>
              <a:t> and is </a:t>
            </a:r>
            <a:br>
              <a:rPr lang="en-US" altLang="en-US" sz="1800">
                <a:solidFill>
                  <a:srgbClr val="000000"/>
                </a:solidFill>
              </a:rPr>
            </a:br>
            <a:r>
              <a:rPr lang="en-US" altLang="en-US" sz="1800">
                <a:solidFill>
                  <a:srgbClr val="CC3300"/>
                </a:solidFill>
              </a:rPr>
              <a:t>P(i, h</a:t>
            </a:r>
            <a:r>
              <a:rPr lang="en-GB" altLang="en-US" sz="1800" baseline="-25000">
                <a:solidFill>
                  <a:srgbClr val="CC3300"/>
                </a:solidFill>
              </a:rPr>
              <a:t>j</a:t>
            </a:r>
            <a:r>
              <a:rPr lang="en-US" altLang="en-US" sz="1800">
                <a:solidFill>
                  <a:srgbClr val="CC3300"/>
                </a:solidFill>
              </a:rPr>
              <a:t>)</a:t>
            </a:r>
            <a:r>
              <a:rPr lang="en-US" altLang="en-US" sz="1800">
                <a:solidFill>
                  <a:srgbClr val="000000"/>
                </a:solidFill>
              </a:rPr>
              <a:t>=P(h</a:t>
            </a:r>
            <a:r>
              <a:rPr lang="en-GB" altLang="en-US" sz="1800" baseline="-25000">
                <a:solidFill>
                  <a:srgbClr val="000000"/>
                </a:solidFill>
              </a:rPr>
              <a:t>j</a:t>
            </a:r>
            <a:r>
              <a:rPr lang="en-US" altLang="en-US" sz="1800">
                <a:solidFill>
                  <a:srgbClr val="000000"/>
                </a:solidFill>
              </a:rPr>
              <a:t>)P(i| h</a:t>
            </a:r>
            <a:r>
              <a:rPr lang="en-GB" altLang="en-US" sz="1800" baseline="-25000">
                <a:solidFill>
                  <a:srgbClr val="000000"/>
                </a:solidFill>
              </a:rPr>
              <a:t>j</a:t>
            </a:r>
            <a:r>
              <a:rPr lang="en-US" altLang="en-US" sz="1800">
                <a:solidFill>
                  <a:srgbClr val="000000"/>
                </a:solidFill>
              </a:rPr>
              <a:t>). </a:t>
            </a:r>
          </a:p>
          <a:p>
            <a:pPr marL="341313" indent="-341313">
              <a:spcBef>
                <a:spcPts val="600"/>
              </a:spcBef>
              <a:spcAft>
                <a:spcPts val="750"/>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a:solidFill>
                  <a:srgbClr val="000000"/>
                </a:solidFill>
              </a:rPr>
              <a:t>For any events X and Y, P(X,Y)=P(X|Y)P(Y)</a:t>
            </a:r>
          </a:p>
          <a:p>
            <a:pPr marL="341313" indent="-341313">
              <a:spcBef>
                <a:spcPts val="700"/>
              </a:spcBef>
              <a:spcAft>
                <a:spcPts val="875"/>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a:solidFill>
                  <a:srgbClr val="000000"/>
                </a:solidFill>
              </a:rPr>
              <a:t>If we know P(X,Y), then the so-called </a:t>
            </a:r>
            <a:r>
              <a:rPr lang="en-US" altLang="en-US" sz="1800" i="1" u="sng">
                <a:solidFill>
                  <a:srgbClr val="000000"/>
                </a:solidFill>
              </a:rPr>
              <a:t>marginal probability</a:t>
            </a:r>
            <a:r>
              <a:rPr lang="en-US" altLang="en-US" sz="1800">
                <a:solidFill>
                  <a:srgbClr val="000000"/>
                </a:solidFill>
              </a:rPr>
              <a:t> </a:t>
            </a:r>
            <a:r>
              <a:rPr lang="en-US" altLang="en-US" sz="1800">
                <a:solidFill>
                  <a:srgbClr val="CC3300"/>
                </a:solidFill>
              </a:rPr>
              <a:t>P(X)</a:t>
            </a:r>
            <a:r>
              <a:rPr lang="en-US" altLang="en-US" sz="1800">
                <a:solidFill>
                  <a:srgbClr val="000000"/>
                </a:solidFill>
              </a:rPr>
              <a:t> can be computed as</a:t>
            </a:r>
          </a:p>
          <a:p>
            <a:pPr marL="341313" indent="-341313">
              <a:spcBef>
                <a:spcPts val="700"/>
              </a:spcBef>
              <a:spcAft>
                <a:spcPts val="875"/>
              </a:spcAft>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a:solidFill>
                  <a:srgbClr val="000000"/>
                </a:solidFill>
              </a:rPr>
              <a:t> Probabilities sum to 1. Conditional probabilities sum to 1 </a:t>
            </a:r>
            <a:r>
              <a:rPr lang="en-US" altLang="en-US" sz="1800" b="1">
                <a:solidFill>
                  <a:srgbClr val="000000"/>
                </a:solidFill>
              </a:rPr>
              <a:t>provided that their conditions are the same</a:t>
            </a:r>
            <a:r>
              <a:rPr lang="en-US" altLang="en-US" sz="1800">
                <a:solidFill>
                  <a:srgbClr val="000000"/>
                </a:solidFill>
              </a:rPr>
              <a:t>.</a:t>
            </a:r>
          </a:p>
          <a:p>
            <a:pPr marL="341313" indent="-341313">
              <a:spcBef>
                <a:spcPts val="7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800">
              <a:solidFill>
                <a:srgbClr val="000000"/>
              </a:solidFill>
            </a:endParaRPr>
          </a:p>
        </p:txBody>
      </p:sp>
      <p:graphicFrame>
        <p:nvGraphicFramePr>
          <p:cNvPr id="7172" name="Object 3"/>
          <p:cNvGraphicFramePr>
            <a:graphicFrameLocks noChangeAspect="1"/>
          </p:cNvGraphicFramePr>
          <p:nvPr/>
        </p:nvGraphicFramePr>
        <p:xfrm>
          <a:off x="2339975" y="4797425"/>
          <a:ext cx="1905000" cy="536575"/>
        </p:xfrm>
        <a:graphic>
          <a:graphicData uri="http://schemas.openxmlformats.org/presentationml/2006/ole">
            <p:oleObj spid="_x0000_s3088" name="Equation" r:id="rId4" imgW="29260800" imgH="8229600" progId="Equation.3">
              <p:embed/>
            </p:oleObj>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a:solidFill>
                  <a:srgbClr val="000000"/>
                </a:solidFill>
              </a:rPr>
              <a:t>Choosing Hypotheses</a:t>
            </a:r>
          </a:p>
        </p:txBody>
      </p:sp>
      <p:sp>
        <p:nvSpPr>
          <p:cNvPr id="10243" name="Text Box 2"/>
          <p:cNvSpPr txBox="1">
            <a:spLocks noChangeArrowheads="1"/>
          </p:cNvSpPr>
          <p:nvPr/>
        </p:nvSpPr>
        <p:spPr bwMode="auto">
          <a:xfrm>
            <a:off x="304800" y="1600200"/>
            <a:ext cx="4038600" cy="4525963"/>
          </a:xfrm>
          <a:prstGeom prst="rect">
            <a:avLst/>
          </a:prstGeom>
          <a:noFill/>
          <a:ln w="9525">
            <a:noFill/>
            <a:round/>
            <a:headEnd/>
            <a:tailEnd/>
          </a:ln>
          <a:effectLst/>
        </p:spPr>
        <p:txBody>
          <a:bodyPr/>
          <a:lstStyle/>
          <a:p>
            <a:pPr marL="341313" indent="-341313">
              <a:lnSpc>
                <a:spcPct val="90000"/>
              </a:lnSpc>
              <a:spcBef>
                <a:spcPts val="600"/>
              </a:spcBef>
              <a:buClr>
                <a:srgbClr val="CC3300"/>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i="1" dirty="0">
                <a:solidFill>
                  <a:srgbClr val="CC3300"/>
                </a:solidFill>
              </a:rPr>
              <a:t>Maximum Likelihood (ML)</a:t>
            </a:r>
            <a:r>
              <a:rPr lang="en-GB" altLang="en-US" dirty="0">
                <a:solidFill>
                  <a:srgbClr val="000000"/>
                </a:solidFill>
              </a:rPr>
              <a:t> hypothesis:</a:t>
            </a:r>
          </a:p>
          <a:p>
            <a:pPr marL="341313" indent="-341313">
              <a:lnSpc>
                <a:spcPct val="90000"/>
              </a:lnSpc>
              <a:spcBef>
                <a:spcPts val="6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solidFill>
                <a:srgbClr val="000000"/>
              </a:solidFill>
            </a:endParaRPr>
          </a:p>
          <a:p>
            <a:pPr marL="341313" indent="-341313">
              <a:lnSpc>
                <a:spcPct val="90000"/>
              </a:lnSpc>
              <a:spcBef>
                <a:spcPts val="6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solidFill>
                <a:srgbClr val="000000"/>
              </a:solidFill>
            </a:endParaRP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000000"/>
                </a:solidFill>
              </a:rPr>
              <a:t>Generally we want the most probable hypothesis given training data</a:t>
            </a:r>
            <a:r>
              <a:rPr lang="en-GB" altLang="en-US" dirty="0" smtClean="0">
                <a:solidFill>
                  <a:srgbClr val="000000"/>
                </a:solidFill>
              </a:rPr>
              <a:t>.</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solidFill>
                  <a:srgbClr val="000000"/>
                </a:solidFill>
              </a:rPr>
              <a:t>This </a:t>
            </a:r>
            <a:r>
              <a:rPr lang="en-GB" altLang="en-US" dirty="0">
                <a:solidFill>
                  <a:srgbClr val="000000"/>
                </a:solidFill>
              </a:rPr>
              <a:t>is the </a:t>
            </a:r>
            <a:r>
              <a:rPr lang="en-GB" altLang="en-US" i="1" dirty="0">
                <a:solidFill>
                  <a:srgbClr val="CC3300"/>
                </a:solidFill>
              </a:rPr>
              <a:t>maximum a </a:t>
            </a:r>
            <a:r>
              <a:rPr lang="en-GB" altLang="en-US" i="1" dirty="0" err="1">
                <a:solidFill>
                  <a:srgbClr val="CC3300"/>
                </a:solidFill>
              </a:rPr>
              <a:t>posteriori</a:t>
            </a:r>
            <a:r>
              <a:rPr lang="en-GB" altLang="en-US" i="1" dirty="0">
                <a:solidFill>
                  <a:srgbClr val="CC3300"/>
                </a:solidFill>
              </a:rPr>
              <a:t> (MAP)</a:t>
            </a:r>
            <a:r>
              <a:rPr lang="en-GB" altLang="en-US" dirty="0">
                <a:solidFill>
                  <a:srgbClr val="000000"/>
                </a:solidFill>
              </a:rPr>
              <a:t> hypothesis:</a:t>
            </a:r>
          </a:p>
          <a:p>
            <a:pPr marL="741363" lvl="1" indent="-284163">
              <a:lnSpc>
                <a:spcPct val="9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solidFill>
                  <a:srgbClr val="000000"/>
                </a:solidFill>
              </a:rPr>
              <a:t>Useful observation: it does not depend on the denominator P(d)</a:t>
            </a:r>
          </a:p>
        </p:txBody>
      </p:sp>
      <p:sp>
        <p:nvSpPr>
          <p:cNvPr id="10247" name="Text Box 8"/>
          <p:cNvSpPr txBox="1">
            <a:spLocks noChangeArrowheads="1"/>
          </p:cNvSpPr>
          <p:nvPr/>
        </p:nvSpPr>
        <p:spPr bwMode="auto">
          <a:xfrm>
            <a:off x="4953000" y="1600200"/>
            <a:ext cx="3444875" cy="757238"/>
          </a:xfrm>
          <a:prstGeom prst="rect">
            <a:avLst/>
          </a:prstGeom>
          <a:noFill/>
          <a:ln w="9525">
            <a:noFill/>
            <a:round/>
            <a:headEnd/>
            <a:tailEnd/>
          </a:ln>
          <a:effectLst/>
        </p:spPr>
        <p:txBody>
          <a:bodyPr wrap="none" anchor="ctr"/>
          <a:lstStyle/>
          <a:p>
            <a:endParaRPr lang="en-US"/>
          </a:p>
        </p:txBody>
      </p:sp>
      <p:pic>
        <p:nvPicPr>
          <p:cNvPr id="5125" name="Picture 5"/>
          <p:cNvPicPr>
            <a:picLocks noChangeAspect="1" noChangeArrowheads="1"/>
          </p:cNvPicPr>
          <p:nvPr/>
        </p:nvPicPr>
        <p:blipFill>
          <a:blip r:embed="rId3" cstate="print"/>
          <a:srcRect/>
          <a:stretch>
            <a:fillRect/>
          </a:stretch>
        </p:blipFill>
        <p:spPr bwMode="auto">
          <a:xfrm>
            <a:off x="4953000" y="3886200"/>
            <a:ext cx="3733800" cy="1524000"/>
          </a:xfrm>
          <a:prstGeom prst="rect">
            <a:avLst/>
          </a:prstGeom>
          <a:noFill/>
          <a:ln w="9525">
            <a:noFill/>
            <a:miter lim="800000"/>
            <a:headEnd/>
            <a:tailEnd/>
          </a:ln>
          <a:effectLst/>
        </p:spPr>
      </p:pic>
      <p:sp>
        <p:nvSpPr>
          <p:cNvPr id="12" name="Rectangle 11"/>
          <p:cNvSpPr/>
          <p:nvPr/>
        </p:nvSpPr>
        <p:spPr>
          <a:xfrm>
            <a:off x="4343400" y="5562600"/>
            <a:ext cx="4572000" cy="923330"/>
          </a:xfrm>
          <a:prstGeom prst="rect">
            <a:avLst/>
          </a:prstGeom>
        </p:spPr>
        <p:txBody>
          <a:bodyPr>
            <a:spAutoFit/>
          </a:bodyPr>
          <a:lstStyle/>
          <a:p>
            <a:r>
              <a:rPr lang="en-US" dirty="0"/>
              <a:t>Notice in the final step above we dropped the term </a:t>
            </a:r>
            <a:r>
              <a:rPr lang="en-US" b="1" i="1" dirty="0"/>
              <a:t>P(D) because it is a constant </a:t>
            </a:r>
            <a:r>
              <a:rPr lang="en-US" dirty="0"/>
              <a:t>independent of </a:t>
            </a:r>
            <a:r>
              <a:rPr lang="en-US" b="1" i="1" dirty="0"/>
              <a:t>h.</a:t>
            </a:r>
            <a:endParaRPr lang="en-US" dirty="0"/>
          </a:p>
        </p:txBody>
      </p:sp>
      <p:pic>
        <p:nvPicPr>
          <p:cNvPr id="5152" name="Picture 32"/>
          <p:cNvPicPr>
            <a:picLocks noChangeAspect="1" noChangeArrowheads="1"/>
          </p:cNvPicPr>
          <p:nvPr/>
        </p:nvPicPr>
        <p:blipFill>
          <a:blip r:embed="rId4" cstate="print"/>
          <a:srcRect/>
          <a:stretch>
            <a:fillRect/>
          </a:stretch>
        </p:blipFill>
        <p:spPr bwMode="auto">
          <a:xfrm>
            <a:off x="4343400" y="1447800"/>
            <a:ext cx="4191000" cy="1066800"/>
          </a:xfrm>
          <a:prstGeom prst="rect">
            <a:avLst/>
          </a:prstGeom>
          <a:noFill/>
          <a:ln w="9525">
            <a:noFill/>
            <a:miter lim="800000"/>
            <a:headEnd/>
            <a:tailEnd/>
          </a:ln>
        </p:spPr>
      </p:pic>
      <p:pic>
        <p:nvPicPr>
          <p:cNvPr id="5153" name="Picture 33"/>
          <p:cNvPicPr>
            <a:picLocks noChangeAspect="1" noChangeArrowheads="1"/>
          </p:cNvPicPr>
          <p:nvPr/>
        </p:nvPicPr>
        <p:blipFill>
          <a:blip r:embed="rId5" cstate="print"/>
          <a:srcRect/>
          <a:stretch>
            <a:fillRect/>
          </a:stretch>
        </p:blipFill>
        <p:spPr bwMode="auto">
          <a:xfrm>
            <a:off x="4343400" y="2819400"/>
            <a:ext cx="4114800" cy="86677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381000"/>
            <a:ext cx="8305800" cy="1143000"/>
          </a:xfrm>
        </p:spPr>
        <p:txBody>
          <a:bodyPr>
            <a:noAutofit/>
          </a:bodyPr>
          <a:lstStyle/>
          <a:p>
            <a:r>
              <a:rPr lang="en-IN" sz="4400" b="1" dirty="0" smtClean="0">
                <a:solidFill>
                  <a:srgbClr val="222635"/>
                </a:solidFill>
                <a:latin typeface="Helvetica Neue"/>
              </a:rPr>
              <a:t>Maximum a </a:t>
            </a:r>
            <a:r>
              <a:rPr lang="en-IN" sz="4400" b="1" dirty="0" err="1" smtClean="0">
                <a:solidFill>
                  <a:srgbClr val="222635"/>
                </a:solidFill>
                <a:latin typeface="Helvetica Neue"/>
              </a:rPr>
              <a:t>Posteriori</a:t>
            </a:r>
            <a:r>
              <a:rPr lang="en-IN" sz="4400" b="1" dirty="0" smtClean="0">
                <a:solidFill>
                  <a:srgbClr val="222635"/>
                </a:solidFill>
                <a:latin typeface="Helvetica Neue"/>
              </a:rPr>
              <a:t> (MAP)</a:t>
            </a:r>
            <a:br>
              <a:rPr lang="en-IN" sz="4400" b="1" dirty="0" smtClean="0">
                <a:solidFill>
                  <a:srgbClr val="222635"/>
                </a:solidFill>
                <a:latin typeface="Helvetica Neue"/>
              </a:rPr>
            </a:br>
            <a:endParaRPr lang="en-IN" sz="4000" dirty="0"/>
          </a:p>
        </p:txBody>
      </p:sp>
      <p:sp>
        <p:nvSpPr>
          <p:cNvPr id="10" name="Content Placeholder 9"/>
          <p:cNvSpPr>
            <a:spLocks noGrp="1"/>
          </p:cNvSpPr>
          <p:nvPr>
            <p:ph idx="1"/>
          </p:nvPr>
        </p:nvSpPr>
        <p:spPr>
          <a:xfrm>
            <a:off x="304800" y="1066800"/>
            <a:ext cx="8686800" cy="4876800"/>
          </a:xfrm>
        </p:spPr>
        <p:txBody>
          <a:bodyPr>
            <a:normAutofit fontScale="92500" lnSpcReduction="10000"/>
          </a:bodyPr>
          <a:lstStyle/>
          <a:p>
            <a:pPr algn="just"/>
            <a:r>
              <a:rPr lang="en-US" sz="2400" dirty="0" smtClean="0">
                <a:solidFill>
                  <a:srgbClr val="222635"/>
                </a:solidFill>
                <a:latin typeface="Cambria" panose="02040503050406030204" pitchFamily="18" charset="0"/>
              </a:rPr>
              <a:t>We can use </a:t>
            </a:r>
            <a:r>
              <a:rPr lang="en-US" sz="2400" i="1" dirty="0" smtClean="0">
                <a:solidFill>
                  <a:srgbClr val="222635"/>
                </a:solidFill>
                <a:latin typeface="Cambria" panose="02040503050406030204" pitchFamily="18" charset="0"/>
              </a:rPr>
              <a:t>MAP</a:t>
            </a:r>
            <a:r>
              <a:rPr lang="en-US" sz="2400" dirty="0" smtClean="0">
                <a:solidFill>
                  <a:srgbClr val="222635"/>
                </a:solidFill>
                <a:latin typeface="Cambria" panose="02040503050406030204" pitchFamily="18" charset="0"/>
              </a:rPr>
              <a:t> to determine the valid hypothesis from a set of hypotheses. </a:t>
            </a:r>
          </a:p>
          <a:p>
            <a:pPr algn="just"/>
            <a:r>
              <a:rPr lang="en-US" sz="2400" dirty="0" smtClean="0">
                <a:solidFill>
                  <a:srgbClr val="222635"/>
                </a:solidFill>
                <a:latin typeface="Cambria" panose="02040503050406030204" pitchFamily="18" charset="0"/>
              </a:rPr>
              <a:t>According to </a:t>
            </a:r>
            <a:r>
              <a:rPr lang="en-US" sz="2400" i="1" dirty="0" smtClean="0">
                <a:solidFill>
                  <a:srgbClr val="222635"/>
                </a:solidFill>
                <a:latin typeface="Cambria" panose="02040503050406030204" pitchFamily="18" charset="0"/>
              </a:rPr>
              <a:t>MAP</a:t>
            </a:r>
            <a:r>
              <a:rPr lang="en-US" sz="2400" dirty="0" smtClean="0">
                <a:solidFill>
                  <a:srgbClr val="222635"/>
                </a:solidFill>
                <a:latin typeface="Cambria" panose="02040503050406030204" pitchFamily="18" charset="0"/>
              </a:rPr>
              <a:t>, the hypothesis that has the maximum posterior probability is considered as the valid hypothesis. </a:t>
            </a:r>
          </a:p>
          <a:p>
            <a:pPr algn="just"/>
            <a:r>
              <a:rPr lang="en-US" sz="2400" dirty="0" smtClean="0">
                <a:solidFill>
                  <a:srgbClr val="222635"/>
                </a:solidFill>
                <a:latin typeface="Cambria" panose="02040503050406030204" pitchFamily="18" charset="0"/>
              </a:rPr>
              <a:t>Therefore, we can express the hypothesis </a:t>
            </a:r>
            <a:r>
              <a:rPr lang="en-US" sz="2400" i="1" dirty="0" err="1" smtClean="0">
                <a:solidFill>
                  <a:srgbClr val="222635"/>
                </a:solidFill>
                <a:latin typeface="Cambria" panose="02040503050406030204" pitchFamily="18" charset="0"/>
              </a:rPr>
              <a:t>θ</a:t>
            </a:r>
            <a:r>
              <a:rPr lang="en-US" sz="2400" i="1" baseline="-25000" dirty="0" err="1" smtClean="0">
                <a:solidFill>
                  <a:srgbClr val="222635"/>
                </a:solidFill>
                <a:latin typeface="Cambria" panose="02040503050406030204" pitchFamily="18" charset="0"/>
              </a:rPr>
              <a:t>MAP</a:t>
            </a:r>
            <a:r>
              <a:rPr lang="en-US" sz="2400" dirty="0" smtClean="0">
                <a:solidFill>
                  <a:srgbClr val="222635"/>
                </a:solidFill>
                <a:latin typeface="Cambria" panose="02040503050406030204" pitchFamily="18" charset="0"/>
              </a:rPr>
              <a:t> that is concluded using MAP as follows:</a:t>
            </a:r>
          </a:p>
          <a:p>
            <a:pPr algn="just"/>
            <a:endParaRPr lang="en-US" sz="2400" dirty="0" smtClean="0">
              <a:solidFill>
                <a:srgbClr val="222635"/>
              </a:solidFill>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r>
              <a:rPr lang="en-US" sz="2400" dirty="0" smtClean="0">
                <a:solidFill>
                  <a:srgbClr val="222635"/>
                </a:solidFill>
                <a:latin typeface="Cambria" panose="02040503050406030204" pitchFamily="18" charset="0"/>
              </a:rPr>
              <a:t>The </a:t>
            </a:r>
            <a:r>
              <a:rPr lang="en-US" sz="2400" i="1" dirty="0" err="1" smtClean="0">
                <a:solidFill>
                  <a:srgbClr val="222635"/>
                </a:solidFill>
                <a:latin typeface="Cambria" panose="02040503050406030204" pitchFamily="18" charset="0"/>
              </a:rPr>
              <a:t>argmax</a:t>
            </a:r>
            <a:r>
              <a:rPr lang="en-US" sz="2400" i="1" baseline="-25000" dirty="0" err="1" smtClean="0">
                <a:solidFill>
                  <a:srgbClr val="222635"/>
                </a:solidFill>
                <a:latin typeface="Cambria" panose="02040503050406030204" pitchFamily="18" charset="0"/>
              </a:rPr>
              <a:t>θ</a:t>
            </a:r>
            <a:r>
              <a:rPr lang="en-US" sz="2400" dirty="0" smtClean="0">
                <a:solidFill>
                  <a:srgbClr val="222635"/>
                </a:solidFill>
                <a:latin typeface="Cambria" panose="02040503050406030204" pitchFamily="18" charset="0"/>
              </a:rPr>
              <a:t> operator estimates the event or hypothesis </a:t>
            </a:r>
            <a:r>
              <a:rPr lang="en-US" sz="2400" i="1" dirty="0" err="1" smtClean="0">
                <a:solidFill>
                  <a:srgbClr val="222635"/>
                </a:solidFill>
                <a:latin typeface="Cambria" panose="02040503050406030204" pitchFamily="18" charset="0"/>
              </a:rPr>
              <a:t>θ</a:t>
            </a:r>
            <a:r>
              <a:rPr lang="en-US" sz="2400" i="1" baseline="-25000" dirty="0" err="1" smtClean="0">
                <a:solidFill>
                  <a:srgbClr val="222635"/>
                </a:solidFill>
                <a:latin typeface="Cambria" panose="02040503050406030204" pitchFamily="18" charset="0"/>
              </a:rPr>
              <a:t>i</a:t>
            </a:r>
            <a:r>
              <a:rPr lang="en-US" sz="2400" i="1" baseline="-25000" dirty="0" smtClean="0">
                <a:solidFill>
                  <a:srgbClr val="222635"/>
                </a:solidFill>
                <a:latin typeface="Cambria" panose="02040503050406030204" pitchFamily="18" charset="0"/>
              </a:rPr>
              <a:t> </a:t>
            </a:r>
            <a:r>
              <a:rPr lang="en-US" sz="2400" dirty="0" smtClean="0">
                <a:solidFill>
                  <a:srgbClr val="222635"/>
                </a:solidFill>
                <a:latin typeface="Cambria" panose="02040503050406030204" pitchFamily="18" charset="0"/>
              </a:rPr>
              <a:t>that maximizes the posterior probability P(</a:t>
            </a:r>
            <a:r>
              <a:rPr lang="en-US" sz="2400" i="1" dirty="0" err="1" smtClean="0">
                <a:solidFill>
                  <a:srgbClr val="222635"/>
                </a:solidFill>
                <a:latin typeface="Cambria" panose="02040503050406030204" pitchFamily="18" charset="0"/>
              </a:rPr>
              <a:t>θ</a:t>
            </a:r>
            <a:r>
              <a:rPr lang="en-US" sz="2400" i="1" baseline="-25000" dirty="0" err="1" smtClean="0">
                <a:solidFill>
                  <a:srgbClr val="222635"/>
                </a:solidFill>
                <a:latin typeface="Cambria" panose="02040503050406030204" pitchFamily="18" charset="0"/>
              </a:rPr>
              <a:t>i</a:t>
            </a:r>
            <a:r>
              <a:rPr lang="en-US" sz="2400" dirty="0" err="1" smtClean="0">
                <a:solidFill>
                  <a:srgbClr val="222635"/>
                </a:solidFill>
                <a:latin typeface="Cambria" panose="02040503050406030204" pitchFamily="18" charset="0"/>
              </a:rPr>
              <a:t>|X</a:t>
            </a:r>
            <a:r>
              <a:rPr lang="en-US" sz="2400" dirty="0" smtClean="0">
                <a:solidFill>
                  <a:srgbClr val="222635"/>
                </a:solidFill>
                <a:latin typeface="Cambria" panose="02040503050406030204" pitchFamily="18" charset="0"/>
              </a:rPr>
              <a:t>). </a:t>
            </a:r>
          </a:p>
          <a:p>
            <a:r>
              <a:rPr lang="en-US" sz="2400" dirty="0" smtClean="0">
                <a:solidFill>
                  <a:srgbClr val="222635"/>
                </a:solidFill>
                <a:latin typeface="Cambria" panose="02040503050406030204" pitchFamily="18" charset="0"/>
              </a:rPr>
              <a:t>Let us apply </a:t>
            </a:r>
            <a:r>
              <a:rPr lang="en-US" sz="2400" i="1" dirty="0" smtClean="0">
                <a:solidFill>
                  <a:srgbClr val="222635"/>
                </a:solidFill>
                <a:latin typeface="Cambria" panose="02040503050406030204" pitchFamily="18" charset="0"/>
              </a:rPr>
              <a:t>MAP</a:t>
            </a:r>
            <a:r>
              <a:rPr lang="en-US" sz="2400" dirty="0" smtClean="0">
                <a:solidFill>
                  <a:srgbClr val="222635"/>
                </a:solidFill>
                <a:latin typeface="Cambria" panose="02040503050406030204" pitchFamily="18" charset="0"/>
              </a:rPr>
              <a:t> to the above example in order to determine the true hypothesis:</a:t>
            </a:r>
            <a:endParaRPr lang="en-IN" sz="2400" dirty="0" smtClean="0"/>
          </a:p>
          <a:p>
            <a:pPr algn="just"/>
            <a:endParaRPr lang="en-IN" dirty="0"/>
          </a:p>
        </p:txBody>
      </p:sp>
      <p:pic>
        <p:nvPicPr>
          <p:cNvPr id="11" name="Picture 5" descr="Image title">
            <a:extLst>
              <a:ext uri="{FF2B5EF4-FFF2-40B4-BE49-F238E27FC236}">
                <a16:creationId xmlns="" xmlns:a16="http://schemas.microsoft.com/office/drawing/2014/main" id="{CBAF610F-1A69-465F-96AA-635E734C897D}"/>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0" y="2819400"/>
            <a:ext cx="4267200" cy="12954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7" descr="Image title">
            <a:extLst>
              <a:ext uri="{FF2B5EF4-FFF2-40B4-BE49-F238E27FC236}">
                <a16:creationId xmlns="" xmlns:a16="http://schemas.microsoft.com/office/drawing/2014/main" id="{DAE7376F-12E8-4229-9388-AD9F15C6B5B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5867400"/>
            <a:ext cx="7934325" cy="838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856369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 xmlns:a16="http://schemas.microsoft.com/office/drawing/2014/main" id="{A9B69714-2E73-4676-8AB7-950E8037754C}"/>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772" y="808289"/>
            <a:ext cx="8370455" cy="4572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0950D99E-EC05-4F70-8255-12494A0BFFEA}"/>
              </a:ext>
            </a:extLst>
          </p:cNvPr>
          <p:cNvSpPr txBox="1"/>
          <p:nvPr/>
        </p:nvSpPr>
        <p:spPr>
          <a:xfrm>
            <a:off x="990600" y="5726545"/>
            <a:ext cx="7086600" cy="369332"/>
          </a:xfrm>
          <a:prstGeom prst="rect">
            <a:avLst/>
          </a:prstGeom>
          <a:noFill/>
        </p:spPr>
        <p:txBody>
          <a:bodyPr wrap="square">
            <a:spAutoFit/>
          </a:bodyPr>
          <a:lstStyle/>
          <a:p>
            <a:r>
              <a:rPr lang="en-US" b="0" i="0" dirty="0">
                <a:solidFill>
                  <a:srgbClr val="222635"/>
                </a:solidFill>
                <a:effectLst/>
                <a:latin typeface="Cambria" panose="02040503050406030204" pitchFamily="18" charset="0"/>
              </a:rPr>
              <a:t>Figure 1 — </a:t>
            </a:r>
            <a:r>
              <a:rPr lang="en-US" b="0" i="1" dirty="0">
                <a:solidFill>
                  <a:srgbClr val="222635"/>
                </a:solidFill>
                <a:effectLst/>
                <a:latin typeface="Cambria" panose="02040503050406030204" pitchFamily="18" charset="0"/>
              </a:rPr>
              <a:t>P(</a:t>
            </a:r>
            <a:r>
              <a:rPr lang="en-US" b="0" i="1" dirty="0" err="1">
                <a:solidFill>
                  <a:srgbClr val="222635"/>
                </a:solidFill>
                <a:effectLst/>
                <a:latin typeface="Cambria" panose="02040503050406030204" pitchFamily="18" charset="0"/>
              </a:rPr>
              <a:t>X|θ</a:t>
            </a:r>
            <a:r>
              <a:rPr lang="en-US" b="0" i="1" dirty="0">
                <a:solidFill>
                  <a:srgbClr val="222635"/>
                </a:solidFill>
                <a:effectLst/>
                <a:latin typeface="Cambria" panose="02040503050406030204" pitchFamily="18" charset="0"/>
              </a:rPr>
              <a:t>)</a:t>
            </a:r>
            <a:r>
              <a:rPr lang="en-US" b="0" i="0" dirty="0">
                <a:solidFill>
                  <a:srgbClr val="222635"/>
                </a:solidFill>
                <a:effectLst/>
                <a:latin typeface="Cambria" panose="02040503050406030204" pitchFamily="18" charset="0"/>
              </a:rPr>
              <a:t> and </a:t>
            </a:r>
            <a:r>
              <a:rPr lang="en-US" b="0" i="1" dirty="0">
                <a:solidFill>
                  <a:srgbClr val="222635"/>
                </a:solidFill>
                <a:effectLst/>
                <a:latin typeface="Cambria" panose="02040503050406030204" pitchFamily="18" charset="0"/>
              </a:rPr>
              <a:t>P(X|¬θ)</a:t>
            </a:r>
            <a:r>
              <a:rPr lang="en-US" b="0" i="0" dirty="0">
                <a:solidFill>
                  <a:srgbClr val="222635"/>
                </a:solidFill>
                <a:effectLst/>
                <a:latin typeface="Cambria" panose="02040503050406030204" pitchFamily="18" charset="0"/>
              </a:rPr>
              <a:t> when changing the </a:t>
            </a:r>
            <a:r>
              <a:rPr lang="en-US" b="0" i="1" dirty="0">
                <a:solidFill>
                  <a:srgbClr val="222635"/>
                </a:solidFill>
                <a:effectLst/>
                <a:latin typeface="Cambria" panose="02040503050406030204" pitchFamily="18" charset="0"/>
              </a:rPr>
              <a:t>P(θ)</a:t>
            </a:r>
            <a:r>
              <a:rPr lang="en-US" b="0" i="0" dirty="0">
                <a:solidFill>
                  <a:srgbClr val="222635"/>
                </a:solidFill>
                <a:effectLst/>
                <a:latin typeface="Cambria" panose="02040503050406030204" pitchFamily="18" charset="0"/>
              </a:rPr>
              <a:t> = </a:t>
            </a:r>
            <a:r>
              <a:rPr lang="en-US" b="0" i="1" dirty="0">
                <a:solidFill>
                  <a:srgbClr val="222635"/>
                </a:solidFill>
                <a:effectLst/>
                <a:latin typeface="Cambria" panose="02040503050406030204" pitchFamily="18" charset="0"/>
              </a:rPr>
              <a:t>p</a:t>
            </a:r>
            <a:endParaRPr lang="en-IN" dirty="0"/>
          </a:p>
        </p:txBody>
      </p:sp>
    </p:spTree>
    <p:extLst>
      <p:ext uri="{BB962C8B-B14F-4D97-AF65-F5344CB8AC3E}">
        <p14:creationId xmlns="" xmlns:p14="http://schemas.microsoft.com/office/powerpoint/2010/main" val="15384927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3B6846A-468D-42BA-8D31-34227009C81E}"/>
              </a:ext>
            </a:extLst>
          </p:cNvPr>
          <p:cNvSpPr txBox="1"/>
          <p:nvPr/>
        </p:nvSpPr>
        <p:spPr>
          <a:xfrm>
            <a:off x="457200" y="609600"/>
            <a:ext cx="8229600" cy="3939540"/>
          </a:xfrm>
          <a:prstGeom prst="rect">
            <a:avLst/>
          </a:prstGeom>
          <a:noFill/>
        </p:spPr>
        <p:txBody>
          <a:bodyPr wrap="square">
            <a:spAutoFit/>
          </a:bodyPr>
          <a:lstStyle/>
          <a:p>
            <a:pPr algn="just"/>
            <a:r>
              <a:rPr lang="en-US" sz="2500" b="0" i="0" dirty="0">
                <a:solidFill>
                  <a:srgbClr val="222635"/>
                </a:solidFill>
                <a:effectLst/>
                <a:latin typeface="Cambria" panose="02040503050406030204" pitchFamily="18" charset="0"/>
              </a:rPr>
              <a:t>Figure 1 illustrates how the posterior probabilities of possible hypotheses change with the value of prior probability. </a:t>
            </a:r>
            <a:endParaRPr lang="en-US" sz="2500" b="0" i="0" dirty="0" smtClean="0">
              <a:solidFill>
                <a:srgbClr val="222635"/>
              </a:solidFill>
              <a:effectLst/>
              <a:latin typeface="Cambria" panose="02040503050406030204" pitchFamily="18" charset="0"/>
            </a:endParaRPr>
          </a:p>
          <a:p>
            <a:pPr algn="just"/>
            <a:r>
              <a:rPr lang="en-US" sz="2500" b="0" i="0" dirty="0" smtClean="0">
                <a:solidFill>
                  <a:srgbClr val="222635"/>
                </a:solidFill>
                <a:effectLst/>
                <a:latin typeface="Cambria" panose="02040503050406030204" pitchFamily="18" charset="0"/>
              </a:rPr>
              <a:t>Unlike </a:t>
            </a:r>
            <a:r>
              <a:rPr lang="en-US" sz="2500" b="0" i="0" dirty="0">
                <a:solidFill>
                  <a:srgbClr val="222635"/>
                </a:solidFill>
                <a:effectLst/>
                <a:latin typeface="Cambria" panose="02040503050406030204" pitchFamily="18" charset="0"/>
              </a:rPr>
              <a:t>frequentist statistics, where our belief or past experience had no influence on the concluded hypothesis, Bayesian learning is capable of incorporating our belief to improve the accuracy of predictions. </a:t>
            </a:r>
            <a:endParaRPr lang="en-US" sz="2500" b="0" i="0" dirty="0" smtClean="0">
              <a:solidFill>
                <a:srgbClr val="222635"/>
              </a:solidFill>
              <a:effectLst/>
              <a:latin typeface="Cambria" panose="02040503050406030204" pitchFamily="18" charset="0"/>
            </a:endParaRPr>
          </a:p>
          <a:p>
            <a:pPr algn="just"/>
            <a:r>
              <a:rPr lang="en-US" sz="2500" b="0" i="0" dirty="0" smtClean="0">
                <a:solidFill>
                  <a:srgbClr val="222635"/>
                </a:solidFill>
                <a:effectLst/>
                <a:latin typeface="Cambria" panose="02040503050406030204" pitchFamily="18" charset="0"/>
              </a:rPr>
              <a:t>Assuming </a:t>
            </a:r>
            <a:r>
              <a:rPr lang="en-US" sz="2500" b="0" i="0" dirty="0">
                <a:solidFill>
                  <a:srgbClr val="222635"/>
                </a:solidFill>
                <a:effectLst/>
                <a:latin typeface="Cambria" panose="02040503050406030204" pitchFamily="18" charset="0"/>
              </a:rPr>
              <a:t>that we have fairly good programmers and therefore the probability of observing a bug is </a:t>
            </a:r>
            <a:r>
              <a:rPr lang="en-US" sz="2500" b="0" i="1" dirty="0">
                <a:solidFill>
                  <a:srgbClr val="222635"/>
                </a:solidFill>
                <a:effectLst/>
                <a:latin typeface="Cambria" panose="02040503050406030204" pitchFamily="18" charset="0"/>
              </a:rPr>
              <a:t>P(θ)</a:t>
            </a:r>
            <a:r>
              <a:rPr lang="en-US" sz="2500" b="0" i="0" dirty="0">
                <a:solidFill>
                  <a:srgbClr val="222635"/>
                </a:solidFill>
                <a:effectLst/>
                <a:latin typeface="Cambria" panose="02040503050406030204" pitchFamily="18" charset="0"/>
              </a:rPr>
              <a:t> = </a:t>
            </a:r>
            <a:r>
              <a:rPr lang="en-US" sz="2500" b="0" i="1" dirty="0">
                <a:solidFill>
                  <a:srgbClr val="222635"/>
                </a:solidFill>
                <a:effectLst/>
                <a:latin typeface="Cambria" panose="02040503050406030204" pitchFamily="18" charset="0"/>
              </a:rPr>
              <a:t>0.4</a:t>
            </a:r>
            <a:r>
              <a:rPr lang="en-US" sz="2500" b="0" i="0" dirty="0">
                <a:solidFill>
                  <a:srgbClr val="222635"/>
                </a:solidFill>
                <a:effectLst/>
                <a:latin typeface="Cambria" panose="02040503050406030204" pitchFamily="18" charset="0"/>
              </a:rPr>
              <a:t> , then we find the </a:t>
            </a:r>
            <a:r>
              <a:rPr lang="en-US" sz="2500" b="0" i="1" dirty="0" err="1">
                <a:solidFill>
                  <a:srgbClr val="222635"/>
                </a:solidFill>
                <a:effectLst/>
                <a:latin typeface="Cambria" panose="02040503050406030204" pitchFamily="18" charset="0"/>
              </a:rPr>
              <a:t>θ</a:t>
            </a:r>
            <a:r>
              <a:rPr lang="en-US" sz="2500" b="0" i="1" baseline="-25000" dirty="0" err="1">
                <a:solidFill>
                  <a:srgbClr val="222635"/>
                </a:solidFill>
                <a:effectLst/>
                <a:latin typeface="Cambria" panose="02040503050406030204" pitchFamily="18" charset="0"/>
              </a:rPr>
              <a:t>MAP</a:t>
            </a:r>
            <a:r>
              <a:rPr lang="en-US" sz="2500" b="0" i="0" dirty="0">
                <a:solidFill>
                  <a:srgbClr val="222635"/>
                </a:solidFill>
                <a:effectLst/>
                <a:latin typeface="Cambria" panose="02040503050406030204" pitchFamily="18" charset="0"/>
              </a:rPr>
              <a:t>:</a:t>
            </a:r>
            <a:endParaRPr lang="en-IN" sz="2500" dirty="0"/>
          </a:p>
        </p:txBody>
      </p:sp>
      <p:pic>
        <p:nvPicPr>
          <p:cNvPr id="76802" name="Picture 2" descr="Image title">
            <a:extLst>
              <a:ext uri="{FF2B5EF4-FFF2-40B4-BE49-F238E27FC236}">
                <a16:creationId xmlns="" xmlns:a16="http://schemas.microsoft.com/office/drawing/2014/main" id="{7B4FFEDF-7FAB-4440-B496-CB97E6B4EC8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4873" y="4595812"/>
            <a:ext cx="8248073" cy="19335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572811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220A903-C65F-409B-9983-F40A655B77CE}"/>
              </a:ext>
            </a:extLst>
          </p:cNvPr>
          <p:cNvSpPr txBox="1"/>
          <p:nvPr/>
        </p:nvSpPr>
        <p:spPr>
          <a:xfrm>
            <a:off x="228600" y="1066800"/>
            <a:ext cx="8610600" cy="923330"/>
          </a:xfrm>
          <a:prstGeom prst="rect">
            <a:avLst/>
          </a:prstGeom>
          <a:noFill/>
        </p:spPr>
        <p:txBody>
          <a:bodyPr wrap="square">
            <a:spAutoFit/>
          </a:bodyPr>
          <a:lstStyle/>
          <a:p>
            <a:pPr algn="just"/>
            <a:r>
              <a:rPr lang="en-US" b="0" i="0" dirty="0">
                <a:solidFill>
                  <a:srgbClr val="222635"/>
                </a:solidFill>
                <a:effectLst/>
                <a:latin typeface="Cambria" panose="02040503050406030204" pitchFamily="18" charset="0"/>
              </a:rPr>
              <a:t>However, </a:t>
            </a:r>
            <a:r>
              <a:rPr lang="en-US" b="0" i="1" dirty="0">
                <a:solidFill>
                  <a:srgbClr val="222635"/>
                </a:solidFill>
                <a:effectLst/>
                <a:latin typeface="Cambria" panose="02040503050406030204" pitchFamily="18" charset="0"/>
              </a:rPr>
              <a:t>P(X)</a:t>
            </a:r>
            <a:r>
              <a:rPr lang="en-US" b="0" i="0" dirty="0">
                <a:solidFill>
                  <a:srgbClr val="222635"/>
                </a:solidFill>
                <a:effectLst/>
                <a:latin typeface="Cambria" panose="02040503050406030204" pitchFamily="18" charset="0"/>
              </a:rPr>
              <a:t> is independent of </a:t>
            </a:r>
            <a:r>
              <a:rPr lang="en-US" b="0" i="1" dirty="0">
                <a:solidFill>
                  <a:srgbClr val="222635"/>
                </a:solidFill>
                <a:effectLst/>
                <a:latin typeface="Cambria" panose="02040503050406030204" pitchFamily="18" charset="0"/>
              </a:rPr>
              <a:t>θ</a:t>
            </a:r>
            <a:r>
              <a:rPr lang="en-US" b="0" i="0" dirty="0">
                <a:solidFill>
                  <a:srgbClr val="222635"/>
                </a:solidFill>
                <a:effectLst/>
                <a:latin typeface="Cambria" panose="02040503050406030204" pitchFamily="18" charset="0"/>
              </a:rPr>
              <a:t>, and thus </a:t>
            </a:r>
            <a:r>
              <a:rPr lang="en-US" b="0" i="1" dirty="0">
                <a:solidFill>
                  <a:srgbClr val="222635"/>
                </a:solidFill>
                <a:effectLst/>
                <a:latin typeface="Cambria" panose="02040503050406030204" pitchFamily="18" charset="0"/>
              </a:rPr>
              <a:t>P(X)</a:t>
            </a:r>
            <a:r>
              <a:rPr lang="en-US" b="0" i="0" dirty="0">
                <a:solidFill>
                  <a:srgbClr val="222635"/>
                </a:solidFill>
                <a:effectLst/>
                <a:latin typeface="Cambria" panose="02040503050406030204" pitchFamily="18" charset="0"/>
              </a:rPr>
              <a:t> is same for all the events or hypotheses. Therefore, we can simplify the </a:t>
            </a:r>
            <a:r>
              <a:rPr lang="en-US" b="0" i="1" dirty="0" err="1">
                <a:solidFill>
                  <a:srgbClr val="222635"/>
                </a:solidFill>
                <a:effectLst/>
                <a:latin typeface="Cambria" panose="02040503050406030204" pitchFamily="18" charset="0"/>
              </a:rPr>
              <a:t>θ</a:t>
            </a:r>
            <a:r>
              <a:rPr lang="en-US" b="0" i="1" baseline="-25000" dirty="0" err="1">
                <a:solidFill>
                  <a:srgbClr val="222635"/>
                </a:solidFill>
                <a:effectLst/>
                <a:latin typeface="Cambria" panose="02040503050406030204" pitchFamily="18" charset="0"/>
              </a:rPr>
              <a:t>MAP</a:t>
            </a:r>
            <a:r>
              <a:rPr lang="en-US" b="0" i="0" dirty="0">
                <a:solidFill>
                  <a:srgbClr val="222635"/>
                </a:solidFill>
                <a:effectLst/>
                <a:latin typeface="Cambria" panose="02040503050406030204" pitchFamily="18" charset="0"/>
              </a:rPr>
              <a:t> estimation, without the denominator of each posterior computation as shown below:</a:t>
            </a:r>
            <a:endParaRPr lang="en-IN" dirty="0"/>
          </a:p>
        </p:txBody>
      </p:sp>
      <p:pic>
        <p:nvPicPr>
          <p:cNvPr id="77826" name="Picture 2" descr="Image title">
            <a:extLst>
              <a:ext uri="{FF2B5EF4-FFF2-40B4-BE49-F238E27FC236}">
                <a16:creationId xmlns="" xmlns:a16="http://schemas.microsoft.com/office/drawing/2014/main" id="{DA11A81F-E9CC-4B17-B82C-18450411F555}"/>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43175" y="2286000"/>
            <a:ext cx="3981450" cy="6000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3D14AC67-8E91-427C-80CA-D2872F2A6CCF}"/>
              </a:ext>
            </a:extLst>
          </p:cNvPr>
          <p:cNvSpPr txBox="1"/>
          <p:nvPr/>
        </p:nvSpPr>
        <p:spPr>
          <a:xfrm>
            <a:off x="228600" y="3048000"/>
            <a:ext cx="8839200" cy="2862322"/>
          </a:xfrm>
          <a:prstGeom prst="rect">
            <a:avLst/>
          </a:prstGeom>
          <a:noFill/>
        </p:spPr>
        <p:txBody>
          <a:bodyPr wrap="square">
            <a:spAutoFit/>
          </a:bodyPr>
          <a:lstStyle/>
          <a:p>
            <a:pPr algn="just"/>
            <a:r>
              <a:rPr lang="en-US" b="0" i="0" dirty="0">
                <a:solidFill>
                  <a:srgbClr val="222635"/>
                </a:solidFill>
                <a:effectLst/>
                <a:latin typeface="Cambria" panose="02040503050406030204" pitchFamily="18" charset="0"/>
              </a:rPr>
              <a:t>MAP estimation algorithms do not compute the posterior probability of each hypothesis to decide which is the most probable hypothesis. Assuming that our hypothesis space is continuous (i.e. fairness of the coin encoded as probability of observing heads, coefficient of a regression model, etc.), where endless possible hypotheses are present even in the smallest range that the human mind can think of, or for even a discrete hypothesis space with a large number of possible outcomes for an event, we do not need to find the posterior of each hypothesis in order to decide which is the most probable hypothesis. Therefore, the practical implementation of </a:t>
            </a:r>
            <a:r>
              <a:rPr lang="en-US" b="0" i="1" dirty="0">
                <a:solidFill>
                  <a:srgbClr val="222635"/>
                </a:solidFill>
                <a:effectLst/>
                <a:latin typeface="Cambria" panose="02040503050406030204" pitchFamily="18" charset="0"/>
              </a:rPr>
              <a:t>MAP</a:t>
            </a:r>
            <a:r>
              <a:rPr lang="en-US" b="0" i="0" dirty="0">
                <a:solidFill>
                  <a:srgbClr val="222635"/>
                </a:solidFill>
                <a:effectLst/>
                <a:latin typeface="Cambria" panose="02040503050406030204" pitchFamily="18" charset="0"/>
              </a:rPr>
              <a:t> estimation algorithms uses approximation techniques, which are capable of finding the most probable hypothesis without computing posteriors or only by computing some of them.</a:t>
            </a:r>
            <a:endParaRPr lang="en-IN" dirty="0"/>
          </a:p>
        </p:txBody>
      </p:sp>
    </p:spTree>
    <p:extLst>
      <p:ext uri="{BB962C8B-B14F-4D97-AF65-F5344CB8AC3E}">
        <p14:creationId xmlns="" xmlns:p14="http://schemas.microsoft.com/office/powerpoint/2010/main" val="29058983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57BE26E-81A3-47C8-BB89-E351503E8800}"/>
              </a:ext>
            </a:extLst>
          </p:cNvPr>
          <p:cNvSpPr txBox="1"/>
          <p:nvPr/>
        </p:nvSpPr>
        <p:spPr>
          <a:xfrm>
            <a:off x="533400" y="990600"/>
            <a:ext cx="7848600" cy="4893647"/>
          </a:xfrm>
          <a:prstGeom prst="rect">
            <a:avLst/>
          </a:prstGeom>
          <a:noFill/>
        </p:spPr>
        <p:txBody>
          <a:bodyPr wrap="square">
            <a:spAutoFit/>
          </a:bodyPr>
          <a:lstStyle/>
          <a:p>
            <a:pPr algn="just"/>
            <a:r>
              <a:rPr lang="en-US" sz="2400" b="0" i="0" dirty="0">
                <a:solidFill>
                  <a:srgbClr val="222635"/>
                </a:solidFill>
                <a:effectLst/>
                <a:latin typeface="Cambria" panose="02040503050406030204" pitchFamily="18" charset="0"/>
              </a:rPr>
              <a:t>Using the Bayesian theorem, we can now incorporate our belief as the prior probability, which was not possible when we used </a:t>
            </a:r>
            <a:r>
              <a:rPr lang="en-US" sz="2400" b="0" i="1" dirty="0">
                <a:solidFill>
                  <a:srgbClr val="222635"/>
                </a:solidFill>
                <a:effectLst/>
                <a:latin typeface="Cambria" panose="02040503050406030204" pitchFamily="18" charset="0"/>
              </a:rPr>
              <a:t>frequentist statistics</a:t>
            </a:r>
            <a:r>
              <a:rPr lang="en-US" sz="2400" b="0" i="0" dirty="0">
                <a:solidFill>
                  <a:srgbClr val="222635"/>
                </a:solidFill>
                <a:effectLst/>
                <a:latin typeface="Cambria" panose="02040503050406030204" pitchFamily="18" charset="0"/>
              </a:rPr>
              <a:t>. </a:t>
            </a:r>
            <a:endParaRPr lang="en-US" sz="2400" b="0" i="0" dirty="0" smtClean="0">
              <a:solidFill>
                <a:srgbClr val="222635"/>
              </a:solidFill>
              <a:effectLst/>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However</a:t>
            </a:r>
            <a:r>
              <a:rPr lang="en-US" sz="2400" b="0" i="0" dirty="0">
                <a:solidFill>
                  <a:srgbClr val="222635"/>
                </a:solidFill>
                <a:effectLst/>
                <a:latin typeface="Cambria" panose="02040503050406030204" pitchFamily="18" charset="0"/>
              </a:rPr>
              <a:t>, we still have the problem of deciding a sufficiently large number of trials or attaching a confidence to the concluded hypothesis. </a:t>
            </a:r>
            <a:endParaRPr lang="en-US" sz="2400" b="0" i="0" dirty="0" smtClean="0">
              <a:solidFill>
                <a:srgbClr val="222635"/>
              </a:solidFill>
              <a:effectLst/>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This </a:t>
            </a:r>
            <a:r>
              <a:rPr lang="en-US" sz="2400" b="0" i="0" dirty="0">
                <a:solidFill>
                  <a:srgbClr val="222635"/>
                </a:solidFill>
                <a:effectLst/>
                <a:latin typeface="Cambria" panose="02040503050406030204" pitchFamily="18" charset="0"/>
              </a:rPr>
              <a:t>is because the above example was solely designed to introduce the Bayesian theorem and each of its terms. </a:t>
            </a:r>
            <a:endParaRPr lang="en-US" sz="2400" b="0" i="0" dirty="0" smtClean="0">
              <a:solidFill>
                <a:srgbClr val="222635"/>
              </a:solidFill>
              <a:effectLst/>
              <a:latin typeface="Cambria" panose="02040503050406030204" pitchFamily="18" charset="0"/>
            </a:endParaRPr>
          </a:p>
          <a:p>
            <a:pPr algn="just"/>
            <a:endParaRPr lang="en-US" sz="2400" dirty="0" smtClean="0">
              <a:solidFill>
                <a:srgbClr val="222635"/>
              </a:solidFill>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Let </a:t>
            </a:r>
            <a:r>
              <a:rPr lang="en-US" sz="2400" b="0" i="0" dirty="0">
                <a:solidFill>
                  <a:srgbClr val="222635"/>
                </a:solidFill>
                <a:effectLst/>
                <a:latin typeface="Cambria" panose="02040503050406030204" pitchFamily="18" charset="0"/>
              </a:rPr>
              <a:t>us now gain a better understanding of Bayesian learning to learn about the full potential of Bayes' theorem.</a:t>
            </a:r>
            <a:endParaRPr lang="en-IN" sz="2400" dirty="0"/>
          </a:p>
        </p:txBody>
      </p:sp>
    </p:spTree>
    <p:extLst>
      <p:ext uri="{BB962C8B-B14F-4D97-AF65-F5344CB8AC3E}">
        <p14:creationId xmlns="" xmlns:p14="http://schemas.microsoft.com/office/powerpoint/2010/main" val="37988118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dirty="0">
                <a:solidFill>
                  <a:srgbClr val="000000"/>
                </a:solidFill>
              </a:rPr>
              <a:t>An example: Does patient have cancer or not?</a:t>
            </a:r>
          </a:p>
        </p:txBody>
      </p:sp>
      <p:sp>
        <p:nvSpPr>
          <p:cNvPr id="8195" name="Text Box 2"/>
          <p:cNvSpPr txBox="1">
            <a:spLocks noChangeArrowheads="1"/>
          </p:cNvSpPr>
          <p:nvPr/>
        </p:nvSpPr>
        <p:spPr bwMode="auto">
          <a:xfrm>
            <a:off x="457200" y="1600200"/>
            <a:ext cx="8077200" cy="2819400"/>
          </a:xfrm>
          <a:prstGeom prst="rect">
            <a:avLst/>
          </a:prstGeom>
          <a:noFill/>
          <a:ln w="9525">
            <a:noFill/>
            <a:round/>
            <a:headEnd/>
            <a:tailEnd/>
          </a:ln>
          <a:effectLst/>
        </p:spPr>
        <p:txBody>
          <a:bodyPr/>
          <a:lstStyle/>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000000"/>
                </a:solidFill>
              </a:rPr>
              <a:t>A patient takes a lab test and the result comes back positive. It is known that the test returns a correct positive result in only 98% of the cases and a correct negative result in only 97% of the cases. Furthermore, only 0.008 of the entire population has this disease.</a:t>
            </a:r>
          </a:p>
          <a:p>
            <a:pPr lvl="1" indent="-284163">
              <a:lnSpc>
                <a:spcPct val="90000"/>
              </a:lnSpc>
              <a:spcBef>
                <a:spcPts val="5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dirty="0">
              <a:solidFill>
                <a:srgbClr val="000000"/>
              </a:solidFill>
            </a:endParaRPr>
          </a:p>
          <a:p>
            <a:pPr lvl="1" indent="-284163">
              <a:lnSpc>
                <a:spcPct val="90000"/>
              </a:lnSpc>
              <a:spcBef>
                <a:spcPts val="5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solidFill>
                  <a:srgbClr val="000000"/>
                </a:solidFill>
              </a:rPr>
              <a:t>1. What is the probability that this patient has cancer?</a:t>
            </a:r>
          </a:p>
          <a:p>
            <a:pPr lvl="1" indent="-284163">
              <a:lnSpc>
                <a:spcPct val="90000"/>
              </a:lnSpc>
              <a:spcBef>
                <a:spcPts val="5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solidFill>
                  <a:srgbClr val="000000"/>
                </a:solidFill>
              </a:rPr>
              <a:t>2. What is the probability that he does not have cancer?</a:t>
            </a:r>
          </a:p>
          <a:p>
            <a:pPr lvl="1" indent="-284163">
              <a:lnSpc>
                <a:spcPct val="90000"/>
              </a:lnSpc>
              <a:spcBef>
                <a:spcPts val="5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dirty="0">
                <a:solidFill>
                  <a:srgbClr val="000000"/>
                </a:solidFill>
              </a:rPr>
              <a:t>3. What is the diagnosis?</a:t>
            </a:r>
          </a:p>
          <a:p>
            <a:pPr marL="341313" indent="-341313">
              <a:lnSpc>
                <a:spcPct val="90000"/>
              </a:lnSpc>
              <a:spcBef>
                <a:spcPts val="5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Object 3"/>
          <p:cNvGraphicFramePr>
            <a:graphicFrameLocks noChangeAspect="1"/>
          </p:cNvGraphicFramePr>
          <p:nvPr/>
        </p:nvGraphicFramePr>
        <p:xfrm>
          <a:off x="685800" y="2362201"/>
          <a:ext cx="4191000" cy="1962634"/>
        </p:xfrm>
        <a:graphic>
          <a:graphicData uri="http://schemas.openxmlformats.org/presentationml/2006/ole">
            <p:oleObj spid="_x0000_s4113" name="Equation" r:id="rId4" imgW="66751200" imgH="37185600" progId="Equation.3">
              <p:embed/>
            </p:oleObj>
          </a:graphicData>
        </a:graphic>
      </p:graphicFrame>
      <p:sp>
        <p:nvSpPr>
          <p:cNvPr id="6" name="Rectangle 5"/>
          <p:cNvSpPr/>
          <p:nvPr/>
        </p:nvSpPr>
        <p:spPr>
          <a:xfrm>
            <a:off x="685800" y="685800"/>
            <a:ext cx="7848600" cy="1477328"/>
          </a:xfrm>
          <a:prstGeom prst="rect">
            <a:avLst/>
          </a:prstGeom>
        </p:spPr>
        <p:txBody>
          <a:bodyPr wrap="square">
            <a:spAutoFit/>
          </a:bodyPr>
          <a:lstStyle/>
          <a:p>
            <a:r>
              <a:rPr lang="en-US" dirty="0"/>
              <a:t>Two alternative hypotheses: (1) that the patient has a particular form of cancer and</a:t>
            </a:r>
          </a:p>
          <a:p>
            <a:r>
              <a:rPr lang="en-US" dirty="0"/>
              <a:t>                                             (2) that the patient does not. </a:t>
            </a:r>
          </a:p>
          <a:p>
            <a:endParaRPr lang="en-US" dirty="0"/>
          </a:p>
          <a:p>
            <a:r>
              <a:rPr lang="en-US" dirty="0"/>
              <a:t>The available data is from a particular laboratory</a:t>
            </a:r>
          </a:p>
          <a:p>
            <a:r>
              <a:rPr lang="en-US" dirty="0"/>
              <a:t>test with two possible outcomes: + (positive) and </a:t>
            </a:r>
            <a:r>
              <a:rPr lang="en-US" i="1" dirty="0"/>
              <a:t> -(negative).</a:t>
            </a:r>
            <a:endParaRPr lang="en-US" dirty="0"/>
          </a:p>
        </p:txBody>
      </p:sp>
      <p:sp>
        <p:nvSpPr>
          <p:cNvPr id="7" name="Rectangle 6"/>
          <p:cNvSpPr/>
          <p:nvPr/>
        </p:nvSpPr>
        <p:spPr>
          <a:xfrm>
            <a:off x="381000" y="4419600"/>
            <a:ext cx="8382000" cy="923330"/>
          </a:xfrm>
          <a:prstGeom prst="rect">
            <a:avLst/>
          </a:prstGeom>
        </p:spPr>
        <p:txBody>
          <a:bodyPr wrap="square">
            <a:spAutoFit/>
          </a:bodyPr>
          <a:lstStyle/>
          <a:p>
            <a:r>
              <a:rPr lang="en-US" dirty="0"/>
              <a:t>Suppose we now observe a new patient for whom the lab test returns a positive</a:t>
            </a:r>
          </a:p>
          <a:p>
            <a:r>
              <a:rPr lang="en-US" dirty="0"/>
              <a:t>result. Should we diagnose the patient as having cancer or not? The maximum a</a:t>
            </a:r>
          </a:p>
          <a:p>
            <a:r>
              <a:rPr lang="en-US" dirty="0"/>
              <a:t>posteriori hypothesis can be found using  </a:t>
            </a:r>
            <a:r>
              <a:rPr lang="en-US" dirty="0" err="1"/>
              <a:t>h</a:t>
            </a:r>
            <a:r>
              <a:rPr lang="en-US" baseline="-25000" dirty="0" err="1"/>
              <a:t>MAP</a:t>
            </a:r>
            <a:endParaRPr lang="en-US" baseline="-25000" dirty="0"/>
          </a:p>
        </p:txBody>
      </p:sp>
      <p:pic>
        <p:nvPicPr>
          <p:cNvPr id="4100" name="Picture 4"/>
          <p:cNvPicPr>
            <a:picLocks noChangeAspect="1" noChangeArrowheads="1"/>
          </p:cNvPicPr>
          <p:nvPr/>
        </p:nvPicPr>
        <p:blipFill>
          <a:blip r:embed="rId5" cstate="print"/>
          <a:srcRect/>
          <a:stretch>
            <a:fillRect/>
          </a:stretch>
        </p:blipFill>
        <p:spPr bwMode="auto">
          <a:xfrm>
            <a:off x="609600" y="5410200"/>
            <a:ext cx="4495800" cy="738687"/>
          </a:xfrm>
          <a:prstGeom prst="rect">
            <a:avLst/>
          </a:prstGeom>
          <a:noFill/>
          <a:ln w="9525">
            <a:noFill/>
            <a:miter lim="800000"/>
            <a:headEnd/>
            <a:tailEnd/>
          </a:ln>
          <a:effectLst/>
        </p:spPr>
      </p:pic>
      <p:sp>
        <p:nvSpPr>
          <p:cNvPr id="9" name="Rectangle 8"/>
          <p:cNvSpPr/>
          <p:nvPr/>
        </p:nvSpPr>
        <p:spPr>
          <a:xfrm>
            <a:off x="228600" y="6172200"/>
            <a:ext cx="8686800" cy="646331"/>
          </a:xfrm>
          <a:prstGeom prst="rect">
            <a:avLst/>
          </a:prstGeom>
        </p:spPr>
        <p:txBody>
          <a:bodyPr wrap="square">
            <a:spAutoFit/>
          </a:bodyPr>
          <a:lstStyle/>
          <a:p>
            <a:r>
              <a:rPr lang="en-US" i="1" dirty="0"/>
              <a:t>while the posterior probability of cancer is significantly higher than its prior probability, the most probable hypothesis is still that the patient does not have cancer i.e. </a:t>
            </a:r>
          </a:p>
        </p:txBody>
      </p:sp>
      <p:pic>
        <p:nvPicPr>
          <p:cNvPr id="4101" name="Picture 5"/>
          <p:cNvPicPr>
            <a:picLocks noChangeAspect="1" noChangeArrowheads="1"/>
          </p:cNvPicPr>
          <p:nvPr/>
        </p:nvPicPr>
        <p:blipFill>
          <a:blip r:embed="rId6" cstate="print"/>
          <a:srcRect/>
          <a:stretch>
            <a:fillRect/>
          </a:stretch>
        </p:blipFill>
        <p:spPr bwMode="auto">
          <a:xfrm>
            <a:off x="7086600" y="6523432"/>
            <a:ext cx="1600200" cy="27829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318A7-0257-4B10-9E28-12E204C13D4A}"/>
              </a:ext>
            </a:extLst>
          </p:cNvPr>
          <p:cNvSpPr>
            <a:spLocks noGrp="1"/>
          </p:cNvSpPr>
          <p:nvPr>
            <p:ph type="title"/>
          </p:nvPr>
        </p:nvSpPr>
        <p:spPr>
          <a:xfrm>
            <a:off x="457200" y="704088"/>
            <a:ext cx="8229600" cy="667512"/>
          </a:xfrm>
        </p:spPr>
        <p:txBody>
          <a:bodyPr>
            <a:normAutofit fontScale="90000"/>
          </a:bodyPr>
          <a:lstStyle/>
          <a:p>
            <a:r>
              <a:rPr lang="en-US" dirty="0"/>
              <a:t>Important Point :Regression</a:t>
            </a:r>
            <a:endParaRPr lang="en-IN" dirty="0"/>
          </a:p>
        </p:txBody>
      </p:sp>
      <p:sp>
        <p:nvSpPr>
          <p:cNvPr id="3" name="Content Placeholder 2">
            <a:extLst>
              <a:ext uri="{FF2B5EF4-FFF2-40B4-BE49-F238E27FC236}">
                <a16:creationId xmlns="" xmlns:a16="http://schemas.microsoft.com/office/drawing/2014/main" id="{93E35EB8-8842-4F65-A657-4252BA4057E2}"/>
              </a:ext>
            </a:extLst>
          </p:cNvPr>
          <p:cNvSpPr>
            <a:spLocks noGrp="1"/>
          </p:cNvSpPr>
          <p:nvPr>
            <p:ph idx="1"/>
          </p:nvPr>
        </p:nvSpPr>
        <p:spPr>
          <a:xfrm>
            <a:off x="457200" y="1524000"/>
            <a:ext cx="8229600" cy="5105400"/>
          </a:xfrm>
        </p:spPr>
        <p:txBody>
          <a:bodyPr>
            <a:normAutofit fontScale="92500"/>
          </a:bodyPr>
          <a:lstStyle/>
          <a:p>
            <a:pPr algn="just"/>
            <a:r>
              <a:rPr lang="en-US" b="0" i="0" dirty="0">
                <a:solidFill>
                  <a:srgbClr val="111111"/>
                </a:solidFill>
                <a:effectLst/>
              </a:rPr>
              <a:t>Regression takes a group of </a:t>
            </a:r>
            <a:r>
              <a:rPr lang="en-US" b="0" i="0" dirty="0">
                <a:effectLst/>
              </a:rPr>
              <a:t>random </a:t>
            </a:r>
            <a:r>
              <a:rPr lang="en-US" b="0" i="0" dirty="0" smtClean="0">
                <a:effectLst/>
              </a:rPr>
              <a:t>variables</a:t>
            </a:r>
            <a:r>
              <a:rPr lang="en-US" b="0" i="0" dirty="0" smtClean="0">
                <a:solidFill>
                  <a:srgbClr val="111111"/>
                </a:solidFill>
                <a:effectLst/>
              </a:rPr>
              <a:t>, </a:t>
            </a:r>
            <a:r>
              <a:rPr lang="en-US" b="0" i="0" dirty="0">
                <a:solidFill>
                  <a:srgbClr val="111111"/>
                </a:solidFill>
                <a:effectLst/>
              </a:rPr>
              <a:t>thought to be predicting Y, and tries to find a mathematical relationship between them. </a:t>
            </a:r>
            <a:endParaRPr lang="en-US" b="0" i="0" dirty="0" smtClean="0">
              <a:solidFill>
                <a:srgbClr val="111111"/>
              </a:solidFill>
              <a:effectLst/>
            </a:endParaRPr>
          </a:p>
          <a:p>
            <a:pPr algn="just"/>
            <a:r>
              <a:rPr lang="en-US" b="0" i="0" dirty="0" smtClean="0">
                <a:solidFill>
                  <a:srgbClr val="111111"/>
                </a:solidFill>
                <a:effectLst/>
              </a:rPr>
              <a:t>This </a:t>
            </a:r>
            <a:r>
              <a:rPr lang="en-US" b="0" i="0" dirty="0">
                <a:solidFill>
                  <a:srgbClr val="111111"/>
                </a:solidFill>
                <a:effectLst/>
              </a:rPr>
              <a:t>relationship is typically in the form of a straight line (linear regression) that best approximates all the individual data points. </a:t>
            </a:r>
            <a:endParaRPr lang="en-US" b="0" i="0" dirty="0" smtClean="0">
              <a:solidFill>
                <a:srgbClr val="111111"/>
              </a:solidFill>
              <a:effectLst/>
            </a:endParaRPr>
          </a:p>
          <a:p>
            <a:pPr algn="just"/>
            <a:r>
              <a:rPr lang="en-US" b="0" i="0" dirty="0" smtClean="0">
                <a:solidFill>
                  <a:srgbClr val="111111"/>
                </a:solidFill>
                <a:effectLst/>
              </a:rPr>
              <a:t>In </a:t>
            </a:r>
            <a:r>
              <a:rPr lang="en-US" b="0" i="0" dirty="0">
                <a:solidFill>
                  <a:srgbClr val="111111"/>
                </a:solidFill>
                <a:effectLst/>
              </a:rPr>
              <a:t>multiple regression, the separate variables are differentiated by using subscripts.</a:t>
            </a:r>
          </a:p>
          <a:p>
            <a:pPr algn="just"/>
            <a:r>
              <a:rPr lang="en-US" b="0" i="0" dirty="0">
                <a:solidFill>
                  <a:srgbClr val="292929"/>
                </a:solidFill>
                <a:effectLst/>
              </a:rPr>
              <a:t>The core idea is to obtain a line that best fits the data. </a:t>
            </a:r>
            <a:endParaRPr lang="en-US" b="0" i="0" dirty="0" smtClean="0">
              <a:solidFill>
                <a:srgbClr val="292929"/>
              </a:solidFill>
              <a:effectLst/>
            </a:endParaRPr>
          </a:p>
          <a:p>
            <a:pPr algn="just"/>
            <a:r>
              <a:rPr lang="en-US" b="0" i="0" dirty="0" smtClean="0">
                <a:solidFill>
                  <a:srgbClr val="292929"/>
                </a:solidFill>
                <a:effectLst/>
              </a:rPr>
              <a:t>The </a:t>
            </a:r>
            <a:r>
              <a:rPr lang="en-US" b="0" i="0" dirty="0">
                <a:solidFill>
                  <a:srgbClr val="292929"/>
                </a:solidFill>
                <a:effectLst/>
              </a:rPr>
              <a:t>best fit line is the one for which total prediction error (all data points) are as small as possible. </a:t>
            </a:r>
            <a:endParaRPr lang="en-US" b="0" i="0" dirty="0" smtClean="0">
              <a:solidFill>
                <a:srgbClr val="292929"/>
              </a:solidFill>
              <a:effectLst/>
            </a:endParaRPr>
          </a:p>
          <a:p>
            <a:pPr algn="just"/>
            <a:r>
              <a:rPr lang="en-US" b="0" i="0" dirty="0" smtClean="0">
                <a:solidFill>
                  <a:srgbClr val="292929"/>
                </a:solidFill>
                <a:effectLst/>
              </a:rPr>
              <a:t>Error </a:t>
            </a:r>
            <a:r>
              <a:rPr lang="en-US" b="0" i="0" dirty="0">
                <a:solidFill>
                  <a:srgbClr val="292929"/>
                </a:solidFill>
                <a:effectLst/>
              </a:rPr>
              <a:t>is the distance between the point to the regression line.</a:t>
            </a:r>
            <a:endParaRPr lang="en-IN" dirty="0"/>
          </a:p>
        </p:txBody>
      </p:sp>
    </p:spTree>
    <p:extLst>
      <p:ext uri="{BB962C8B-B14F-4D97-AF65-F5344CB8AC3E}">
        <p14:creationId xmlns="" xmlns:p14="http://schemas.microsoft.com/office/powerpoint/2010/main" val="6082165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1143000"/>
          </a:xfrm>
        </p:spPr>
        <p:txBody>
          <a:bodyPr>
            <a:normAutofit fontScale="90000"/>
          </a:bodyPr>
          <a:lstStyle/>
          <a:p>
            <a:r>
              <a:rPr lang="en-US" sz="4000" b="1" dirty="0"/>
              <a:t>3.Baye’s Theorem and Concept Learning</a:t>
            </a:r>
          </a:p>
        </p:txBody>
      </p:sp>
      <p:sp>
        <p:nvSpPr>
          <p:cNvPr id="3" name="Rectangle 2"/>
          <p:cNvSpPr/>
          <p:nvPr/>
        </p:nvSpPr>
        <p:spPr>
          <a:xfrm>
            <a:off x="609600" y="2743200"/>
            <a:ext cx="8153400" cy="1323439"/>
          </a:xfrm>
          <a:prstGeom prst="rect">
            <a:avLst/>
          </a:prstGeom>
        </p:spPr>
        <p:txBody>
          <a:bodyPr wrap="square">
            <a:spAutoFit/>
          </a:bodyPr>
          <a:lstStyle/>
          <a:p>
            <a:pPr algn="just"/>
            <a:r>
              <a:rPr lang="en-US" sz="2000" dirty="0"/>
              <a:t>"Since </a:t>
            </a:r>
            <a:r>
              <a:rPr lang="en-US" sz="2000" dirty="0" err="1"/>
              <a:t>Bayes</a:t>
            </a:r>
            <a:r>
              <a:rPr lang="en-US" sz="2000" dirty="0"/>
              <a:t> theorem provides a principled way to calculate the posterior probability of each hypothesis given the training data, we can use it as the basis for a straightforward learning algorithm that calculates the probability for each possible hypothesis, then outputs the most probable."</a:t>
            </a:r>
          </a:p>
        </p:txBody>
      </p:sp>
      <p:sp>
        <p:nvSpPr>
          <p:cNvPr id="4" name="TextBox 3"/>
          <p:cNvSpPr txBox="1"/>
          <p:nvPr/>
        </p:nvSpPr>
        <p:spPr>
          <a:xfrm>
            <a:off x="2971800" y="1905000"/>
            <a:ext cx="2056973" cy="523220"/>
          </a:xfrm>
          <a:prstGeom prst="rect">
            <a:avLst/>
          </a:prstGeom>
          <a:noFill/>
        </p:spPr>
        <p:txBody>
          <a:bodyPr wrap="none" rtlCol="0">
            <a:spAutoFit/>
          </a:bodyPr>
          <a:lstStyle/>
          <a:p>
            <a:r>
              <a:rPr lang="en-US" sz="2800" dirty="0"/>
              <a:t>The Big Idea</a:t>
            </a:r>
          </a:p>
        </p:txBody>
      </p:sp>
      <p:sp>
        <p:nvSpPr>
          <p:cNvPr id="5" name="Rectangle 4"/>
          <p:cNvSpPr/>
          <p:nvPr/>
        </p:nvSpPr>
        <p:spPr>
          <a:xfrm>
            <a:off x="685800" y="4572000"/>
            <a:ext cx="6781800" cy="923330"/>
          </a:xfrm>
          <a:prstGeom prst="rect">
            <a:avLst/>
          </a:prstGeom>
        </p:spPr>
        <p:txBody>
          <a:bodyPr wrap="square">
            <a:spAutoFit/>
          </a:bodyPr>
          <a:lstStyle/>
          <a:p>
            <a:r>
              <a:rPr lang="en-US" b="1" dirty="0" err="1"/>
              <a:t>Bayes</a:t>
            </a:r>
            <a:r>
              <a:rPr lang="en-US" b="1" dirty="0"/>
              <a:t> Theorem and Concept Learning</a:t>
            </a:r>
          </a:p>
          <a:p>
            <a:pPr>
              <a:buFont typeface="Arial" pitchFamily="34" charset="0"/>
              <a:buChar char="•"/>
            </a:pPr>
            <a:r>
              <a:rPr lang="en-US" dirty="0"/>
              <a:t>Brute-Force </a:t>
            </a:r>
            <a:r>
              <a:rPr lang="en-US" dirty="0" err="1"/>
              <a:t>Bayes</a:t>
            </a:r>
            <a:r>
              <a:rPr lang="en-US" dirty="0"/>
              <a:t> Concept Learning</a:t>
            </a:r>
          </a:p>
          <a:p>
            <a:pPr>
              <a:buFont typeface="Arial" pitchFamily="34" charset="0"/>
              <a:buChar char="•"/>
            </a:pPr>
            <a:r>
              <a:rPr lang="en-US" dirty="0"/>
              <a:t>MAP Hypotheses and Consistent Learners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AE3C8-6780-45FE-A0C0-5B902937DC07}"/>
              </a:ext>
            </a:extLst>
          </p:cNvPr>
          <p:cNvSpPr>
            <a:spLocks noGrp="1"/>
          </p:cNvSpPr>
          <p:nvPr>
            <p:ph type="title"/>
          </p:nvPr>
        </p:nvSpPr>
        <p:spPr/>
        <p:txBody>
          <a:bodyPr>
            <a:normAutofit fontScale="90000"/>
          </a:bodyPr>
          <a:lstStyle/>
          <a:p>
            <a:r>
              <a:rPr lang="en-IN" b="1" i="0" dirty="0">
                <a:solidFill>
                  <a:srgbClr val="222635"/>
                </a:solidFill>
                <a:effectLst/>
                <a:latin typeface="Helvetica Neue"/>
              </a:rPr>
              <a:t>What Is Concept Learning?</a:t>
            </a:r>
            <a:br>
              <a:rPr lang="en-IN" b="1" i="0" dirty="0">
                <a:solidFill>
                  <a:srgbClr val="222635"/>
                </a:solidFill>
                <a:effectLst/>
                <a:latin typeface="Helvetica Neue"/>
              </a:rPr>
            </a:br>
            <a:endParaRPr lang="en-IN" dirty="0"/>
          </a:p>
        </p:txBody>
      </p:sp>
      <p:sp>
        <p:nvSpPr>
          <p:cNvPr id="6" name="Content Placeholder 5"/>
          <p:cNvSpPr>
            <a:spLocks noGrp="1"/>
          </p:cNvSpPr>
          <p:nvPr>
            <p:ph idx="1"/>
          </p:nvPr>
        </p:nvSpPr>
        <p:spPr>
          <a:xfrm>
            <a:off x="152400" y="1295400"/>
            <a:ext cx="8991600" cy="5562600"/>
          </a:xfrm>
        </p:spPr>
        <p:txBody>
          <a:bodyPr>
            <a:noAutofit/>
          </a:bodyPr>
          <a:lstStyle/>
          <a:p>
            <a:r>
              <a:rPr lang="en-US" sz="2400" b="1" dirty="0" smtClean="0">
                <a:solidFill>
                  <a:srgbClr val="222635"/>
                </a:solidFill>
              </a:rPr>
              <a:t>The problem of searching through a predefined space of potential hypotheses for the hypothesis that best fits the training examples. — Tom </a:t>
            </a:r>
            <a:r>
              <a:rPr lang="en-US" sz="2400" b="1" dirty="0" err="1" smtClean="0">
                <a:solidFill>
                  <a:srgbClr val="222635"/>
                </a:solidFill>
              </a:rPr>
              <a:t>Michell</a:t>
            </a:r>
            <a:endParaRPr lang="en-US" sz="2400" b="1" dirty="0" smtClean="0">
              <a:solidFill>
                <a:srgbClr val="222635"/>
              </a:solidFill>
            </a:endParaRPr>
          </a:p>
          <a:p>
            <a:pPr algn="just"/>
            <a:r>
              <a:rPr lang="en-US" sz="2400" dirty="0" smtClean="0">
                <a:solidFill>
                  <a:srgbClr val="222635"/>
                </a:solidFill>
              </a:rPr>
              <a:t>Much of human learning involves acquiring general concepts from past experiences.</a:t>
            </a:r>
          </a:p>
          <a:p>
            <a:pPr lvl="1" algn="just"/>
            <a:r>
              <a:rPr lang="en-US" sz="2200" dirty="0" smtClean="0">
                <a:solidFill>
                  <a:srgbClr val="222635"/>
                </a:solidFill>
              </a:rPr>
              <a:t>For example, humans identify different vehicles among all the vehicles based on specific sets of features defined over a large set of features.</a:t>
            </a:r>
          </a:p>
          <a:p>
            <a:pPr lvl="1" algn="just"/>
            <a:r>
              <a:rPr lang="en-US" sz="2200" dirty="0" smtClean="0">
                <a:solidFill>
                  <a:srgbClr val="222635"/>
                </a:solidFill>
              </a:rPr>
              <a:t>This special set of features differentiates the subset of cars in a set of vehicles. </a:t>
            </a:r>
          </a:p>
          <a:p>
            <a:pPr lvl="1" algn="just"/>
            <a:r>
              <a:rPr lang="en-US" sz="2200" dirty="0" smtClean="0">
                <a:solidFill>
                  <a:srgbClr val="222635"/>
                </a:solidFill>
              </a:rPr>
              <a:t>This set of features that differentiate cars can be called a </a:t>
            </a:r>
            <a:r>
              <a:rPr lang="en-US" sz="2200" b="1" dirty="0" smtClean="0">
                <a:solidFill>
                  <a:srgbClr val="222635"/>
                </a:solidFill>
              </a:rPr>
              <a:t>concept.</a:t>
            </a:r>
          </a:p>
          <a:p>
            <a:r>
              <a:rPr lang="en-US" sz="2400" dirty="0" smtClean="0">
                <a:solidFill>
                  <a:srgbClr val="222635"/>
                </a:solidFill>
              </a:rPr>
              <a:t>Similarly, machines can learn from concepts to identify whether an object belongs to a specific category by processing past/training data to find a hypothesis that best fits the training examples.</a:t>
            </a:r>
          </a:p>
          <a:p>
            <a:endParaRPr lang="en-IN" sz="2400" dirty="0" smtClean="0"/>
          </a:p>
          <a:p>
            <a:endParaRPr lang="en-IN" sz="2400" dirty="0"/>
          </a:p>
        </p:txBody>
      </p:sp>
    </p:spTree>
    <p:extLst>
      <p:ext uri="{BB962C8B-B14F-4D97-AF65-F5344CB8AC3E}">
        <p14:creationId xmlns="" xmlns:p14="http://schemas.microsoft.com/office/powerpoint/2010/main" val="30044421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098E4-28EE-4585-8881-B9AB6955F4A1}"/>
              </a:ext>
            </a:extLst>
          </p:cNvPr>
          <p:cNvSpPr>
            <a:spLocks noGrp="1"/>
          </p:cNvSpPr>
          <p:nvPr>
            <p:ph type="title"/>
          </p:nvPr>
        </p:nvSpPr>
        <p:spPr/>
        <p:txBody>
          <a:bodyPr/>
          <a:lstStyle/>
          <a:p>
            <a:r>
              <a:rPr lang="en-IN" b="0" i="0" dirty="0">
                <a:solidFill>
                  <a:srgbClr val="222635"/>
                </a:solidFill>
                <a:effectLst/>
                <a:latin typeface="Cambria" panose="02040503050406030204" pitchFamily="18" charset="0"/>
              </a:rPr>
              <a:t>Target concept:</a:t>
            </a:r>
            <a:endParaRPr lang="en-IN" dirty="0"/>
          </a:p>
        </p:txBody>
      </p:sp>
      <p:sp>
        <p:nvSpPr>
          <p:cNvPr id="6" name="Content Placeholder 5"/>
          <p:cNvSpPr>
            <a:spLocks noGrp="1"/>
          </p:cNvSpPr>
          <p:nvPr>
            <p:ph idx="1"/>
          </p:nvPr>
        </p:nvSpPr>
        <p:spPr/>
        <p:txBody>
          <a:bodyPr>
            <a:normAutofit fontScale="85000" lnSpcReduction="20000"/>
          </a:bodyPr>
          <a:lstStyle/>
          <a:p>
            <a:r>
              <a:rPr lang="en-US" dirty="0" smtClean="0">
                <a:solidFill>
                  <a:srgbClr val="222635"/>
                </a:solidFill>
                <a:latin typeface="Cambria" panose="02040503050406030204" pitchFamily="18" charset="0"/>
              </a:rPr>
              <a:t>The set of items/objects over which the concept is defined is called the set of instances and denoted by X. </a:t>
            </a:r>
          </a:p>
          <a:p>
            <a:r>
              <a:rPr lang="en-US" dirty="0" smtClean="0">
                <a:solidFill>
                  <a:srgbClr val="222635"/>
                </a:solidFill>
                <a:latin typeface="Cambria" panose="02040503050406030204" pitchFamily="18" charset="0"/>
              </a:rPr>
              <a:t>The concept or function to be learned is called the target concept and denoted by c. </a:t>
            </a:r>
          </a:p>
          <a:p>
            <a:r>
              <a:rPr lang="en-US" dirty="0" smtClean="0">
                <a:solidFill>
                  <a:srgbClr val="222635"/>
                </a:solidFill>
                <a:latin typeface="Cambria" panose="02040503050406030204" pitchFamily="18" charset="0"/>
              </a:rPr>
              <a:t>It can be seen as a </a:t>
            </a:r>
            <a:r>
              <a:rPr lang="en-US" dirty="0" err="1" smtClean="0">
                <a:solidFill>
                  <a:srgbClr val="222635"/>
                </a:solidFill>
                <a:latin typeface="Cambria" panose="02040503050406030204" pitchFamily="18" charset="0"/>
              </a:rPr>
              <a:t>boolean</a:t>
            </a:r>
            <a:r>
              <a:rPr lang="en-US" dirty="0" smtClean="0">
                <a:solidFill>
                  <a:srgbClr val="222635"/>
                </a:solidFill>
                <a:latin typeface="Cambria" panose="02040503050406030204" pitchFamily="18" charset="0"/>
              </a:rPr>
              <a:t> valued function defined over X and can be represented as </a:t>
            </a:r>
            <a:r>
              <a:rPr lang="en-US" b="1" dirty="0" smtClean="0">
                <a:solidFill>
                  <a:srgbClr val="222635"/>
                </a:solidFill>
                <a:latin typeface="Cambria" panose="02040503050406030204" pitchFamily="18" charset="0"/>
              </a:rPr>
              <a:t>c: X -&gt; {0, 1}</a:t>
            </a:r>
            <a:r>
              <a:rPr lang="en-US" dirty="0" smtClean="0">
                <a:solidFill>
                  <a:srgbClr val="222635"/>
                </a:solidFill>
                <a:latin typeface="Cambria" panose="02040503050406030204" pitchFamily="18" charset="0"/>
              </a:rPr>
              <a:t>.</a:t>
            </a:r>
          </a:p>
          <a:p>
            <a:r>
              <a:rPr lang="en-US" dirty="0" smtClean="0">
                <a:solidFill>
                  <a:srgbClr val="222635"/>
                </a:solidFill>
                <a:latin typeface="Cambria" panose="02040503050406030204" pitchFamily="18" charset="0"/>
              </a:rPr>
              <a:t>If we have a set of training examples with specific features of target concept c, the problem faced by the learner is to estimate c that can be defined on training data.</a:t>
            </a:r>
          </a:p>
          <a:p>
            <a:r>
              <a:rPr lang="en-US" dirty="0" smtClean="0">
                <a:solidFill>
                  <a:srgbClr val="222635"/>
                </a:solidFill>
                <a:latin typeface="Cambria" panose="02040503050406030204" pitchFamily="18" charset="0"/>
              </a:rPr>
              <a:t>H is used to denote the set of all possible hypotheses that the learner may consider regarding the identity of the target concept. </a:t>
            </a:r>
          </a:p>
          <a:p>
            <a:r>
              <a:rPr lang="en-US" dirty="0" smtClean="0">
                <a:solidFill>
                  <a:srgbClr val="222635"/>
                </a:solidFill>
                <a:latin typeface="Cambria" panose="02040503050406030204" pitchFamily="18" charset="0"/>
              </a:rPr>
              <a:t>The goal of a learner is to find a hypothesis H that can identify all the objects in X so that </a:t>
            </a:r>
            <a:r>
              <a:rPr lang="en-US" b="1" dirty="0" smtClean="0">
                <a:solidFill>
                  <a:srgbClr val="222635"/>
                </a:solidFill>
                <a:latin typeface="Cambria" panose="02040503050406030204" pitchFamily="18" charset="0"/>
              </a:rPr>
              <a:t>h(x) = c(x) for all x in X</a:t>
            </a:r>
            <a:r>
              <a:rPr lang="en-US" dirty="0" smtClean="0">
                <a:solidFill>
                  <a:srgbClr val="222635"/>
                </a:solidFill>
                <a:latin typeface="Cambria" panose="02040503050406030204" pitchFamily="18" charset="0"/>
              </a:rPr>
              <a:t>.</a:t>
            </a:r>
          </a:p>
          <a:p>
            <a:endParaRPr lang="en-IN" dirty="0"/>
          </a:p>
        </p:txBody>
      </p:sp>
      <p:pic>
        <p:nvPicPr>
          <p:cNvPr id="79874" name="Picture 2" descr="targetConcept">
            <a:extLst>
              <a:ext uri="{FF2B5EF4-FFF2-40B4-BE49-F238E27FC236}">
                <a16:creationId xmlns="" xmlns:a16="http://schemas.microsoft.com/office/drawing/2014/main" id="{AC46B4FE-3705-4987-B0F5-A0FE711581D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86400" y="0"/>
            <a:ext cx="2346722" cy="1905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934845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6CB7B7E-56CD-46AA-BA2A-22B53492E609}"/>
              </a:ext>
            </a:extLst>
          </p:cNvPr>
          <p:cNvSpPr txBox="1"/>
          <p:nvPr/>
        </p:nvSpPr>
        <p:spPr>
          <a:xfrm>
            <a:off x="419100" y="762000"/>
            <a:ext cx="8305800" cy="1200329"/>
          </a:xfrm>
          <a:prstGeom prst="rect">
            <a:avLst/>
          </a:prstGeom>
          <a:noFill/>
        </p:spPr>
        <p:txBody>
          <a:bodyPr wrap="square">
            <a:spAutoFit/>
          </a:bodyPr>
          <a:lstStyle/>
          <a:p>
            <a:pPr algn="l"/>
            <a:r>
              <a:rPr lang="en-US" b="0" i="0" dirty="0">
                <a:solidFill>
                  <a:srgbClr val="222635"/>
                </a:solidFill>
                <a:effectLst/>
                <a:latin typeface="Cambria" panose="02040503050406030204" pitchFamily="18" charset="0"/>
              </a:rPr>
              <a:t>An algorithm that supports concept learning requires:</a:t>
            </a:r>
          </a:p>
          <a:p>
            <a:pPr algn="l">
              <a:buFont typeface="+mj-lt"/>
              <a:buAutoNum type="arabicPeriod"/>
            </a:pPr>
            <a:r>
              <a:rPr lang="en-US" b="1" i="0" dirty="0">
                <a:solidFill>
                  <a:srgbClr val="222635"/>
                </a:solidFill>
                <a:effectLst/>
                <a:latin typeface="Cambria" panose="02040503050406030204" pitchFamily="18" charset="0"/>
              </a:rPr>
              <a:t>Training data</a:t>
            </a:r>
            <a:r>
              <a:rPr lang="en-US" b="0" i="0" dirty="0">
                <a:solidFill>
                  <a:srgbClr val="222635"/>
                </a:solidFill>
                <a:effectLst/>
                <a:latin typeface="Cambria" panose="02040503050406030204" pitchFamily="18" charset="0"/>
              </a:rPr>
              <a:t> (past experiences to train our models)</a:t>
            </a:r>
          </a:p>
          <a:p>
            <a:pPr algn="l">
              <a:buFont typeface="+mj-lt"/>
              <a:buAutoNum type="arabicPeriod"/>
            </a:pPr>
            <a:r>
              <a:rPr lang="en-US" b="1" i="0" dirty="0">
                <a:solidFill>
                  <a:srgbClr val="222635"/>
                </a:solidFill>
                <a:effectLst/>
                <a:latin typeface="Cambria" panose="02040503050406030204" pitchFamily="18" charset="0"/>
              </a:rPr>
              <a:t>Target concept</a:t>
            </a:r>
            <a:r>
              <a:rPr lang="en-US" b="0" i="0" dirty="0">
                <a:solidFill>
                  <a:srgbClr val="222635"/>
                </a:solidFill>
                <a:effectLst/>
                <a:latin typeface="Cambria" panose="02040503050406030204" pitchFamily="18" charset="0"/>
              </a:rPr>
              <a:t> (hypothesis to identify data objects)</a:t>
            </a:r>
          </a:p>
          <a:p>
            <a:pPr algn="l">
              <a:buFont typeface="+mj-lt"/>
              <a:buAutoNum type="arabicPeriod"/>
            </a:pPr>
            <a:r>
              <a:rPr lang="en-US" b="1" i="0" dirty="0">
                <a:solidFill>
                  <a:srgbClr val="222635"/>
                </a:solidFill>
                <a:effectLst/>
                <a:latin typeface="Cambria" panose="02040503050406030204" pitchFamily="18" charset="0"/>
              </a:rPr>
              <a:t>Actual data objects</a:t>
            </a:r>
            <a:r>
              <a:rPr lang="en-US" b="0" i="0" dirty="0">
                <a:solidFill>
                  <a:srgbClr val="222635"/>
                </a:solidFill>
                <a:effectLst/>
                <a:latin typeface="Cambria" panose="02040503050406030204" pitchFamily="18" charset="0"/>
              </a:rPr>
              <a:t> (for testing the models)</a:t>
            </a:r>
          </a:p>
        </p:txBody>
      </p:sp>
      <p:sp>
        <p:nvSpPr>
          <p:cNvPr id="6" name="TextBox 5">
            <a:extLst>
              <a:ext uri="{FF2B5EF4-FFF2-40B4-BE49-F238E27FC236}">
                <a16:creationId xmlns="" xmlns:a16="http://schemas.microsoft.com/office/drawing/2014/main" id="{92B1BC37-BD60-46BC-93E3-A4C58C43025B}"/>
              </a:ext>
            </a:extLst>
          </p:cNvPr>
          <p:cNvSpPr txBox="1"/>
          <p:nvPr/>
        </p:nvSpPr>
        <p:spPr>
          <a:xfrm>
            <a:off x="457200" y="1981200"/>
            <a:ext cx="6019800" cy="477054"/>
          </a:xfrm>
          <a:prstGeom prst="rect">
            <a:avLst/>
          </a:prstGeom>
          <a:noFill/>
        </p:spPr>
        <p:txBody>
          <a:bodyPr wrap="square">
            <a:spAutoFit/>
          </a:bodyPr>
          <a:lstStyle/>
          <a:p>
            <a:pPr algn="l"/>
            <a:r>
              <a:rPr lang="en-IN" sz="2500" b="1" i="0" dirty="0">
                <a:solidFill>
                  <a:srgbClr val="222635"/>
                </a:solidFill>
                <a:effectLst/>
                <a:latin typeface="Helvetica Neue"/>
              </a:rPr>
              <a:t>Inductive Learning Hypothesis</a:t>
            </a:r>
          </a:p>
        </p:txBody>
      </p:sp>
      <p:sp>
        <p:nvSpPr>
          <p:cNvPr id="8" name="TextBox 7">
            <a:extLst>
              <a:ext uri="{FF2B5EF4-FFF2-40B4-BE49-F238E27FC236}">
                <a16:creationId xmlns="" xmlns:a16="http://schemas.microsoft.com/office/drawing/2014/main" id="{352B802C-2698-4DDB-AB07-7FEA51EC62D8}"/>
              </a:ext>
            </a:extLst>
          </p:cNvPr>
          <p:cNvSpPr txBox="1"/>
          <p:nvPr/>
        </p:nvSpPr>
        <p:spPr>
          <a:xfrm>
            <a:off x="419100" y="2514600"/>
            <a:ext cx="8420100" cy="2308324"/>
          </a:xfrm>
          <a:prstGeom prst="rect">
            <a:avLst/>
          </a:prstGeom>
          <a:noFill/>
        </p:spPr>
        <p:txBody>
          <a:bodyPr wrap="square">
            <a:spAutoFit/>
          </a:bodyPr>
          <a:lstStyle/>
          <a:p>
            <a:pPr algn="just"/>
            <a:r>
              <a:rPr lang="en-US" sz="2400" b="0" i="0" dirty="0" smtClean="0">
                <a:solidFill>
                  <a:srgbClr val="222635"/>
                </a:solidFill>
                <a:effectLst/>
                <a:latin typeface="Cambria" panose="02040503050406030204" pitchFamily="18" charset="0"/>
              </a:rPr>
              <a:t>The </a:t>
            </a:r>
            <a:r>
              <a:rPr lang="en-US" sz="2400" b="0" i="0" dirty="0">
                <a:solidFill>
                  <a:srgbClr val="222635"/>
                </a:solidFill>
                <a:effectLst/>
                <a:latin typeface="Cambria" panose="02040503050406030204" pitchFamily="18" charset="0"/>
              </a:rPr>
              <a:t>ultimate goal of concept learning is to identify a hypothesis H identical to target concept C over data set X with the only available information about C being its value over X. </a:t>
            </a:r>
            <a:endParaRPr lang="en-US" sz="2400" b="0" i="0" dirty="0" smtClean="0">
              <a:solidFill>
                <a:srgbClr val="222635"/>
              </a:solidFill>
              <a:effectLst/>
              <a:latin typeface="Cambria" panose="02040503050406030204" pitchFamily="18" charset="0"/>
            </a:endParaRPr>
          </a:p>
          <a:p>
            <a:pPr algn="just"/>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Our </a:t>
            </a:r>
            <a:r>
              <a:rPr lang="en-US" sz="2400" b="0" i="0" dirty="0">
                <a:solidFill>
                  <a:srgbClr val="222635"/>
                </a:solidFill>
                <a:effectLst/>
                <a:latin typeface="Cambria" panose="02040503050406030204" pitchFamily="18" charset="0"/>
              </a:rPr>
              <a:t>algorithm can guarantee that it best fits the training data. In other words:</a:t>
            </a:r>
            <a:endParaRPr lang="en-IN" sz="2400" dirty="0"/>
          </a:p>
        </p:txBody>
      </p:sp>
      <p:sp>
        <p:nvSpPr>
          <p:cNvPr id="10" name="TextBox 9">
            <a:extLst>
              <a:ext uri="{FF2B5EF4-FFF2-40B4-BE49-F238E27FC236}">
                <a16:creationId xmlns="" xmlns:a16="http://schemas.microsoft.com/office/drawing/2014/main" id="{EC5E7883-7722-4F81-9E27-64CE5B73F8CD}"/>
              </a:ext>
            </a:extLst>
          </p:cNvPr>
          <p:cNvSpPr txBox="1"/>
          <p:nvPr/>
        </p:nvSpPr>
        <p:spPr>
          <a:xfrm>
            <a:off x="533400" y="4648200"/>
            <a:ext cx="8305800" cy="1569660"/>
          </a:xfrm>
          <a:prstGeom prst="rect">
            <a:avLst/>
          </a:prstGeom>
          <a:noFill/>
        </p:spPr>
        <p:txBody>
          <a:bodyPr wrap="square">
            <a:spAutoFit/>
          </a:bodyPr>
          <a:lstStyle/>
          <a:p>
            <a:r>
              <a:rPr lang="en-US" sz="2400" b="1" i="0" dirty="0">
                <a:solidFill>
                  <a:srgbClr val="222635"/>
                </a:solidFill>
                <a:effectLst/>
                <a:latin typeface="Helvetica Neue"/>
              </a:rPr>
              <a:t>"Any hypothesis found approximate the target function well over a sufficiently large set of training examples will also approximate the target function well over other unobserved examples."</a:t>
            </a:r>
            <a:endParaRPr lang="en-IN" sz="2400" dirty="0"/>
          </a:p>
        </p:txBody>
      </p:sp>
    </p:spTree>
    <p:extLst>
      <p:ext uri="{BB962C8B-B14F-4D97-AF65-F5344CB8AC3E}">
        <p14:creationId xmlns="" xmlns:p14="http://schemas.microsoft.com/office/powerpoint/2010/main" val="3644072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2B78091-403A-4B1D-AF3A-0F43AD5B554B}"/>
              </a:ext>
            </a:extLst>
          </p:cNvPr>
          <p:cNvSpPr txBox="1"/>
          <p:nvPr/>
        </p:nvSpPr>
        <p:spPr>
          <a:xfrm>
            <a:off x="304800" y="1066800"/>
            <a:ext cx="8229600" cy="2308324"/>
          </a:xfrm>
          <a:prstGeom prst="rect">
            <a:avLst/>
          </a:prstGeom>
          <a:noFill/>
        </p:spPr>
        <p:txBody>
          <a:bodyPr wrap="square">
            <a:spAutoFit/>
          </a:bodyPr>
          <a:lstStyle/>
          <a:p>
            <a:pPr algn="l"/>
            <a:r>
              <a:rPr lang="en-US" sz="2400" b="0" i="0" dirty="0">
                <a:solidFill>
                  <a:srgbClr val="222635"/>
                </a:solidFill>
                <a:effectLst/>
                <a:latin typeface="Cambria" panose="02040503050406030204" pitchFamily="18" charset="0"/>
              </a:rPr>
              <a:t>For example, whether a person goes to a movie is based on four binary features with two values (true or false):</a:t>
            </a:r>
          </a:p>
          <a:p>
            <a:pPr algn="l">
              <a:buFont typeface="+mj-lt"/>
              <a:buAutoNum type="arabicPeriod"/>
            </a:pPr>
            <a:r>
              <a:rPr lang="en-US" sz="2400" b="0" i="0" dirty="0">
                <a:solidFill>
                  <a:srgbClr val="222635"/>
                </a:solidFill>
                <a:effectLst/>
                <a:latin typeface="Cambria" panose="02040503050406030204" pitchFamily="18" charset="0"/>
              </a:rPr>
              <a:t>Has money </a:t>
            </a:r>
          </a:p>
          <a:p>
            <a:pPr algn="l">
              <a:buFont typeface="+mj-lt"/>
              <a:buAutoNum type="arabicPeriod"/>
            </a:pPr>
            <a:r>
              <a:rPr lang="en-US" sz="2400" b="0" i="0" dirty="0">
                <a:solidFill>
                  <a:srgbClr val="222635"/>
                </a:solidFill>
                <a:effectLst/>
                <a:latin typeface="Cambria" panose="02040503050406030204" pitchFamily="18" charset="0"/>
              </a:rPr>
              <a:t>Has free time</a:t>
            </a:r>
          </a:p>
          <a:p>
            <a:pPr algn="l">
              <a:buFont typeface="+mj-lt"/>
              <a:buAutoNum type="arabicPeriod"/>
            </a:pPr>
            <a:r>
              <a:rPr lang="en-US" sz="2400" b="0" i="0" dirty="0">
                <a:solidFill>
                  <a:srgbClr val="222635"/>
                </a:solidFill>
                <a:effectLst/>
                <a:latin typeface="Cambria" panose="02040503050406030204" pitchFamily="18" charset="0"/>
              </a:rPr>
              <a:t>It’s a holiday </a:t>
            </a:r>
          </a:p>
          <a:p>
            <a:pPr algn="l">
              <a:buFont typeface="+mj-lt"/>
              <a:buAutoNum type="arabicPeriod"/>
            </a:pPr>
            <a:r>
              <a:rPr lang="en-US" sz="2400" b="0" i="0" dirty="0">
                <a:solidFill>
                  <a:srgbClr val="222635"/>
                </a:solidFill>
                <a:effectLst/>
                <a:latin typeface="Cambria" panose="02040503050406030204" pitchFamily="18" charset="0"/>
              </a:rPr>
              <a:t>Has pending work</a:t>
            </a:r>
          </a:p>
        </p:txBody>
      </p:sp>
      <p:sp>
        <p:nvSpPr>
          <p:cNvPr id="6" name="TextBox 5">
            <a:extLst>
              <a:ext uri="{FF2B5EF4-FFF2-40B4-BE49-F238E27FC236}">
                <a16:creationId xmlns="" xmlns:a16="http://schemas.microsoft.com/office/drawing/2014/main" id="{52C11391-BC79-480B-A8F5-69B9018B7732}"/>
              </a:ext>
            </a:extLst>
          </p:cNvPr>
          <p:cNvSpPr txBox="1"/>
          <p:nvPr/>
        </p:nvSpPr>
        <p:spPr>
          <a:xfrm>
            <a:off x="381000" y="3657600"/>
            <a:ext cx="8077200" cy="2246769"/>
          </a:xfrm>
          <a:prstGeom prst="rect">
            <a:avLst/>
          </a:prstGeom>
          <a:noFill/>
        </p:spPr>
        <p:txBody>
          <a:bodyPr wrap="square">
            <a:spAutoFit/>
          </a:bodyPr>
          <a:lstStyle/>
          <a:p>
            <a:pPr algn="l"/>
            <a:r>
              <a:rPr lang="en-US" sz="2800" b="0" i="0" dirty="0">
                <a:solidFill>
                  <a:srgbClr val="222635"/>
                </a:solidFill>
                <a:effectLst/>
                <a:latin typeface="Cambria" panose="02040503050406030204" pitchFamily="18" charset="0"/>
              </a:rPr>
              <a:t>With the training data, we have with two data objects as positive samples and one as negative:</a:t>
            </a:r>
          </a:p>
          <a:p>
            <a:pPr algn="l">
              <a:buFont typeface="+mj-lt"/>
              <a:buAutoNum type="arabicPeriod"/>
            </a:pPr>
            <a:r>
              <a:rPr lang="en-US" sz="2800" b="1" i="0" dirty="0">
                <a:solidFill>
                  <a:srgbClr val="222635"/>
                </a:solidFill>
                <a:effectLst/>
                <a:latin typeface="Cambria" panose="02040503050406030204" pitchFamily="18" charset="0"/>
              </a:rPr>
              <a:t>x1</a:t>
            </a:r>
            <a:r>
              <a:rPr lang="en-US" sz="2800" b="0" i="0" dirty="0">
                <a:solidFill>
                  <a:srgbClr val="222635"/>
                </a:solidFill>
                <a:effectLst/>
                <a:latin typeface="Cambria" panose="02040503050406030204" pitchFamily="18" charset="0"/>
              </a:rPr>
              <a:t>: &lt;true, true, false, false&gt; : </a:t>
            </a:r>
            <a:r>
              <a:rPr lang="en-US" sz="2800" b="1" i="0" dirty="0">
                <a:solidFill>
                  <a:srgbClr val="222635"/>
                </a:solidFill>
                <a:effectLst/>
                <a:latin typeface="Cambria" panose="02040503050406030204" pitchFamily="18" charset="0"/>
              </a:rPr>
              <a:t>+</a:t>
            </a:r>
            <a:r>
              <a:rPr lang="en-US" sz="2800" b="1" i="0" dirty="0" err="1">
                <a:solidFill>
                  <a:srgbClr val="222635"/>
                </a:solidFill>
                <a:effectLst/>
                <a:latin typeface="Cambria" panose="02040503050406030204" pitchFamily="18" charset="0"/>
              </a:rPr>
              <a:t>ve</a:t>
            </a:r>
            <a:endParaRPr lang="en-US" sz="2800" b="0" i="0" dirty="0">
              <a:solidFill>
                <a:srgbClr val="222635"/>
              </a:solidFill>
              <a:effectLst/>
              <a:latin typeface="Cambria" panose="02040503050406030204" pitchFamily="18" charset="0"/>
            </a:endParaRPr>
          </a:p>
          <a:p>
            <a:pPr algn="l">
              <a:buFont typeface="+mj-lt"/>
              <a:buAutoNum type="arabicPeriod"/>
            </a:pPr>
            <a:r>
              <a:rPr lang="en-US" sz="2800" b="1" i="0" dirty="0">
                <a:solidFill>
                  <a:srgbClr val="222635"/>
                </a:solidFill>
                <a:effectLst/>
                <a:latin typeface="Cambria" panose="02040503050406030204" pitchFamily="18" charset="0"/>
              </a:rPr>
              <a:t>x2</a:t>
            </a:r>
            <a:r>
              <a:rPr lang="en-US" sz="2800" b="0" i="0" dirty="0">
                <a:solidFill>
                  <a:srgbClr val="222635"/>
                </a:solidFill>
                <a:effectLst/>
                <a:latin typeface="Cambria" panose="02040503050406030204" pitchFamily="18" charset="0"/>
              </a:rPr>
              <a:t>: &lt;true, false, false, true&gt; :</a:t>
            </a:r>
            <a:r>
              <a:rPr lang="en-US" sz="2800" b="1" i="0" dirty="0">
                <a:solidFill>
                  <a:srgbClr val="222635"/>
                </a:solidFill>
                <a:effectLst/>
                <a:latin typeface="Cambria" panose="02040503050406030204" pitchFamily="18" charset="0"/>
              </a:rPr>
              <a:t> +</a:t>
            </a:r>
            <a:r>
              <a:rPr lang="en-US" sz="2800" b="1" i="0" dirty="0" err="1">
                <a:solidFill>
                  <a:srgbClr val="222635"/>
                </a:solidFill>
                <a:effectLst/>
                <a:latin typeface="Cambria" panose="02040503050406030204" pitchFamily="18" charset="0"/>
              </a:rPr>
              <a:t>ve</a:t>
            </a:r>
            <a:endParaRPr lang="en-US" sz="2800" b="0" i="0" dirty="0">
              <a:solidFill>
                <a:srgbClr val="222635"/>
              </a:solidFill>
              <a:effectLst/>
              <a:latin typeface="Cambria" panose="02040503050406030204" pitchFamily="18" charset="0"/>
            </a:endParaRPr>
          </a:p>
          <a:p>
            <a:pPr algn="l">
              <a:buFont typeface="+mj-lt"/>
              <a:buAutoNum type="arabicPeriod"/>
            </a:pPr>
            <a:r>
              <a:rPr lang="en-US" sz="2800" b="1" i="0" dirty="0">
                <a:solidFill>
                  <a:srgbClr val="222635"/>
                </a:solidFill>
                <a:effectLst/>
                <a:latin typeface="Cambria" panose="02040503050406030204" pitchFamily="18" charset="0"/>
              </a:rPr>
              <a:t>x3:</a:t>
            </a:r>
            <a:r>
              <a:rPr lang="en-US" sz="2800" b="0" i="0" dirty="0">
                <a:solidFill>
                  <a:srgbClr val="222635"/>
                </a:solidFill>
                <a:effectLst/>
                <a:latin typeface="Cambria" panose="02040503050406030204" pitchFamily="18" charset="0"/>
              </a:rPr>
              <a:t>&lt;true, false, false, true&gt; : </a:t>
            </a:r>
            <a:r>
              <a:rPr lang="en-US" sz="2800" b="1" i="0" dirty="0">
                <a:solidFill>
                  <a:srgbClr val="222635"/>
                </a:solidFill>
                <a:effectLst/>
                <a:latin typeface="Cambria" panose="02040503050406030204" pitchFamily="18" charset="0"/>
              </a:rPr>
              <a:t>-</a:t>
            </a:r>
            <a:r>
              <a:rPr lang="en-US" sz="2800" b="1" i="0" dirty="0" err="1">
                <a:solidFill>
                  <a:srgbClr val="222635"/>
                </a:solidFill>
                <a:effectLst/>
                <a:latin typeface="Cambria" panose="02040503050406030204" pitchFamily="18" charset="0"/>
              </a:rPr>
              <a:t>ve</a:t>
            </a:r>
            <a:endParaRPr lang="en-US" sz="2800" b="0" i="0" dirty="0">
              <a:solidFill>
                <a:srgbClr val="222635"/>
              </a:solidFill>
              <a:effectLst/>
              <a:latin typeface="Cambria" panose="02040503050406030204" pitchFamily="18" charset="0"/>
            </a:endParaRPr>
          </a:p>
        </p:txBody>
      </p:sp>
    </p:spTree>
    <p:extLst>
      <p:ext uri="{BB962C8B-B14F-4D97-AF65-F5344CB8AC3E}">
        <p14:creationId xmlns="" xmlns:p14="http://schemas.microsoft.com/office/powerpoint/2010/main" val="4675693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532A7A-1DA4-41E8-A65F-4779A3374D2F}"/>
              </a:ext>
            </a:extLst>
          </p:cNvPr>
          <p:cNvSpPr>
            <a:spLocks noGrp="1"/>
          </p:cNvSpPr>
          <p:nvPr>
            <p:ph type="title"/>
          </p:nvPr>
        </p:nvSpPr>
        <p:spPr/>
        <p:txBody>
          <a:bodyPr>
            <a:normAutofit fontScale="90000"/>
          </a:bodyPr>
          <a:lstStyle/>
          <a:p>
            <a:r>
              <a:rPr lang="en-IN" b="1" i="0" dirty="0">
                <a:solidFill>
                  <a:srgbClr val="222635"/>
                </a:solidFill>
                <a:effectLst/>
                <a:latin typeface="Helvetica Neue"/>
              </a:rPr>
              <a:t>Hypothesis Notations</a:t>
            </a:r>
            <a:br>
              <a:rPr lang="en-IN" b="1" i="0" dirty="0">
                <a:solidFill>
                  <a:srgbClr val="222635"/>
                </a:solidFill>
                <a:effectLst/>
                <a:latin typeface="Helvetica Neue"/>
              </a:rPr>
            </a:br>
            <a:endParaRPr lang="en-IN" dirty="0"/>
          </a:p>
        </p:txBody>
      </p:sp>
      <p:sp>
        <p:nvSpPr>
          <p:cNvPr id="4" name="TextBox 3">
            <a:extLst>
              <a:ext uri="{FF2B5EF4-FFF2-40B4-BE49-F238E27FC236}">
                <a16:creationId xmlns="" xmlns:a16="http://schemas.microsoft.com/office/drawing/2014/main" id="{0E7B4D4C-081D-4989-ADA7-F07C6D43D9DF}"/>
              </a:ext>
            </a:extLst>
          </p:cNvPr>
          <p:cNvSpPr txBox="1"/>
          <p:nvPr/>
        </p:nvSpPr>
        <p:spPr>
          <a:xfrm>
            <a:off x="228600" y="1143000"/>
            <a:ext cx="8610599" cy="3416320"/>
          </a:xfrm>
          <a:prstGeom prst="rect">
            <a:avLst/>
          </a:prstGeom>
          <a:noFill/>
        </p:spPr>
        <p:txBody>
          <a:bodyPr wrap="square">
            <a:spAutoFit/>
          </a:bodyPr>
          <a:lstStyle/>
          <a:p>
            <a:pPr algn="l"/>
            <a:r>
              <a:rPr lang="en-US" sz="2400" b="0" i="0" dirty="0">
                <a:solidFill>
                  <a:srgbClr val="222635"/>
                </a:solidFill>
                <a:effectLst/>
                <a:latin typeface="Cambria" panose="02040503050406030204" pitchFamily="18" charset="0"/>
              </a:rPr>
              <a:t>Each of the data objects represents a concept and hypotheses. Considering a hypothesis </a:t>
            </a:r>
            <a:r>
              <a:rPr lang="en-US" sz="2400" b="1" i="0" dirty="0">
                <a:solidFill>
                  <a:srgbClr val="222635"/>
                </a:solidFill>
                <a:effectLst/>
                <a:latin typeface="Cambria" panose="02040503050406030204" pitchFamily="18" charset="0"/>
              </a:rPr>
              <a:t>&lt;true, true, false, false&gt;</a:t>
            </a:r>
            <a:r>
              <a:rPr lang="en-US" sz="2400" b="0" i="0" dirty="0">
                <a:solidFill>
                  <a:srgbClr val="222635"/>
                </a:solidFill>
                <a:effectLst/>
                <a:latin typeface="Cambria" panose="02040503050406030204" pitchFamily="18" charset="0"/>
              </a:rPr>
              <a:t> is more specific because it can cover only one sample. </a:t>
            </a:r>
            <a:endParaRPr lang="en-US" sz="2400" b="0" i="0" dirty="0" smtClean="0">
              <a:solidFill>
                <a:srgbClr val="222635"/>
              </a:solidFill>
              <a:effectLst/>
              <a:latin typeface="Cambria" panose="02040503050406030204" pitchFamily="18" charset="0"/>
            </a:endParaRPr>
          </a:p>
          <a:p>
            <a:pPr algn="l"/>
            <a:endParaRPr lang="en-US" sz="2400" dirty="0" smtClean="0">
              <a:solidFill>
                <a:srgbClr val="222635"/>
              </a:solidFill>
              <a:latin typeface="Cambria" panose="02040503050406030204" pitchFamily="18" charset="0"/>
            </a:endParaRPr>
          </a:p>
          <a:p>
            <a:pPr algn="l"/>
            <a:r>
              <a:rPr lang="en-US" sz="2400" b="0" i="0" dirty="0" smtClean="0">
                <a:solidFill>
                  <a:srgbClr val="222635"/>
                </a:solidFill>
                <a:effectLst/>
                <a:latin typeface="Cambria" panose="02040503050406030204" pitchFamily="18" charset="0"/>
              </a:rPr>
              <a:t>Generally</a:t>
            </a:r>
            <a:r>
              <a:rPr lang="en-US" sz="2400" b="0" i="0" dirty="0">
                <a:solidFill>
                  <a:srgbClr val="222635"/>
                </a:solidFill>
                <a:effectLst/>
                <a:latin typeface="Cambria" panose="02040503050406030204" pitchFamily="18" charset="0"/>
              </a:rPr>
              <a:t>, we can add some notations into this hypothesis. We have the following notations:</a:t>
            </a:r>
          </a:p>
          <a:p>
            <a:pPr lvl="1">
              <a:buFont typeface="+mj-lt"/>
              <a:buAutoNum type="arabicPeriod"/>
            </a:pPr>
            <a:r>
              <a:rPr lang="en-US" sz="2400" b="1" i="0" dirty="0" smtClean="0">
                <a:solidFill>
                  <a:srgbClr val="222635"/>
                </a:solidFill>
                <a:effectLst/>
                <a:latin typeface="Cambria" panose="02040503050406030204" pitchFamily="18" charset="0"/>
              </a:rPr>
              <a:t>    ⵁ</a:t>
            </a:r>
            <a:r>
              <a:rPr lang="en-US" sz="2400" b="0" i="0" dirty="0" smtClean="0">
                <a:solidFill>
                  <a:srgbClr val="222635"/>
                </a:solidFill>
                <a:effectLst/>
                <a:latin typeface="Cambria" panose="02040503050406030204" pitchFamily="18" charset="0"/>
              </a:rPr>
              <a:t> (represents a hypothesis that rejects all)</a:t>
            </a:r>
            <a:endParaRPr lang="en-US" sz="2400" b="0" i="0" dirty="0">
              <a:solidFill>
                <a:srgbClr val="222635"/>
              </a:solidFill>
              <a:effectLst/>
              <a:latin typeface="Cambria" panose="02040503050406030204" pitchFamily="18" charset="0"/>
            </a:endParaRPr>
          </a:p>
          <a:p>
            <a:pPr lvl="1">
              <a:buFont typeface="+mj-lt"/>
              <a:buAutoNum type="arabicPeriod"/>
            </a:pPr>
            <a:r>
              <a:rPr lang="en-US" sz="2400" b="1" i="0" dirty="0" smtClean="0">
                <a:solidFill>
                  <a:srgbClr val="222635"/>
                </a:solidFill>
                <a:effectLst/>
                <a:latin typeface="Cambria" panose="02040503050406030204" pitchFamily="18" charset="0"/>
              </a:rPr>
              <a:t>    &lt; </a:t>
            </a:r>
            <a:r>
              <a:rPr lang="en-US" sz="2400" b="1" i="0" dirty="0">
                <a:solidFill>
                  <a:srgbClr val="222635"/>
                </a:solidFill>
                <a:effectLst/>
                <a:latin typeface="Cambria" panose="02040503050406030204" pitchFamily="18" charset="0"/>
              </a:rPr>
              <a:t>? , ? , ? , ? &gt;</a:t>
            </a:r>
            <a:r>
              <a:rPr lang="en-US" sz="2400" b="0" i="0" dirty="0">
                <a:solidFill>
                  <a:srgbClr val="222635"/>
                </a:solidFill>
                <a:effectLst/>
                <a:latin typeface="Cambria" panose="02040503050406030204" pitchFamily="18" charset="0"/>
              </a:rPr>
              <a:t> (accepts all)</a:t>
            </a:r>
          </a:p>
          <a:p>
            <a:pPr lvl="1">
              <a:buFont typeface="+mj-lt"/>
              <a:buAutoNum type="arabicPeriod"/>
            </a:pPr>
            <a:r>
              <a:rPr lang="en-US" sz="2400" b="1" i="0" dirty="0" smtClean="0">
                <a:solidFill>
                  <a:srgbClr val="222635"/>
                </a:solidFill>
                <a:effectLst/>
                <a:latin typeface="Cambria" panose="02040503050406030204" pitchFamily="18" charset="0"/>
              </a:rPr>
              <a:t>   &lt;true</a:t>
            </a:r>
            <a:r>
              <a:rPr lang="en-US" sz="2400" b="1" i="0" dirty="0">
                <a:solidFill>
                  <a:srgbClr val="222635"/>
                </a:solidFill>
                <a:effectLst/>
                <a:latin typeface="Cambria" panose="02040503050406030204" pitchFamily="18" charset="0"/>
              </a:rPr>
              <a:t>, false, ? , ? &gt;</a:t>
            </a:r>
            <a:r>
              <a:rPr lang="en-US" sz="2400" b="0" i="0" dirty="0">
                <a:solidFill>
                  <a:srgbClr val="222635"/>
                </a:solidFill>
                <a:effectLst/>
                <a:latin typeface="Cambria" panose="02040503050406030204" pitchFamily="18" charset="0"/>
              </a:rPr>
              <a:t> (accepts some)</a:t>
            </a:r>
          </a:p>
        </p:txBody>
      </p:sp>
      <p:sp>
        <p:nvSpPr>
          <p:cNvPr id="6" name="TextBox 5">
            <a:extLst>
              <a:ext uri="{FF2B5EF4-FFF2-40B4-BE49-F238E27FC236}">
                <a16:creationId xmlns="" xmlns:a16="http://schemas.microsoft.com/office/drawing/2014/main" id="{EF8122A0-6178-4DF5-9D82-9B31FAADDAD1}"/>
              </a:ext>
            </a:extLst>
          </p:cNvPr>
          <p:cNvSpPr txBox="1"/>
          <p:nvPr/>
        </p:nvSpPr>
        <p:spPr>
          <a:xfrm>
            <a:off x="0" y="4572000"/>
            <a:ext cx="9144000" cy="1938992"/>
          </a:xfrm>
          <a:prstGeom prst="rect">
            <a:avLst/>
          </a:prstGeom>
          <a:noFill/>
        </p:spPr>
        <p:txBody>
          <a:bodyPr wrap="square">
            <a:spAutoFit/>
          </a:bodyPr>
          <a:lstStyle/>
          <a:p>
            <a:pPr algn="l"/>
            <a:r>
              <a:rPr lang="en-US" sz="2000" b="0" i="0" dirty="0">
                <a:solidFill>
                  <a:srgbClr val="222635"/>
                </a:solidFill>
                <a:effectLst/>
                <a:latin typeface="Cambria" panose="02040503050406030204" pitchFamily="18" charset="0"/>
              </a:rPr>
              <a:t>The hypothesis </a:t>
            </a:r>
            <a:r>
              <a:rPr lang="en-US" sz="2000" b="1" i="0" dirty="0">
                <a:solidFill>
                  <a:srgbClr val="222635"/>
                </a:solidFill>
                <a:effectLst/>
                <a:latin typeface="Cambria" panose="02040503050406030204" pitchFamily="18" charset="0"/>
              </a:rPr>
              <a:t>ⵁ </a:t>
            </a:r>
            <a:r>
              <a:rPr lang="en-US" sz="2000" b="0" i="0" dirty="0">
                <a:solidFill>
                  <a:srgbClr val="222635"/>
                </a:solidFill>
                <a:effectLst/>
                <a:latin typeface="Cambria" panose="02040503050406030204" pitchFamily="18" charset="0"/>
              </a:rPr>
              <a:t>will reject all the data samples. </a:t>
            </a:r>
            <a:endParaRPr lang="en-US" sz="2000" b="0" i="0" dirty="0" smtClean="0">
              <a:solidFill>
                <a:srgbClr val="222635"/>
              </a:solidFill>
              <a:effectLst/>
              <a:latin typeface="Cambria" panose="02040503050406030204" pitchFamily="18" charset="0"/>
            </a:endParaRPr>
          </a:p>
          <a:p>
            <a:pPr algn="l"/>
            <a:r>
              <a:rPr lang="en-US" sz="2000" b="0" i="0" dirty="0" smtClean="0">
                <a:solidFill>
                  <a:srgbClr val="222635"/>
                </a:solidFill>
                <a:effectLst/>
                <a:latin typeface="Cambria" panose="02040503050406030204" pitchFamily="18" charset="0"/>
              </a:rPr>
              <a:t>The </a:t>
            </a:r>
            <a:r>
              <a:rPr lang="en-US" sz="2000" b="0" i="0" dirty="0">
                <a:solidFill>
                  <a:srgbClr val="222635"/>
                </a:solidFill>
                <a:effectLst/>
                <a:latin typeface="Cambria" panose="02040503050406030204" pitchFamily="18" charset="0"/>
              </a:rPr>
              <a:t>hypothesis </a:t>
            </a:r>
            <a:r>
              <a:rPr lang="en-US" sz="2000" b="1" i="0" dirty="0">
                <a:solidFill>
                  <a:srgbClr val="222635"/>
                </a:solidFill>
                <a:effectLst/>
                <a:latin typeface="Cambria" panose="02040503050406030204" pitchFamily="18" charset="0"/>
              </a:rPr>
              <a:t>&lt;? , ? , ? , ? &gt; </a:t>
            </a:r>
            <a:r>
              <a:rPr lang="en-US" sz="2000" b="0" i="0" dirty="0">
                <a:solidFill>
                  <a:srgbClr val="222635"/>
                </a:solidFill>
                <a:effectLst/>
                <a:latin typeface="Cambria" panose="02040503050406030204" pitchFamily="18" charset="0"/>
              </a:rPr>
              <a:t>will accept all the data samples. </a:t>
            </a:r>
            <a:endParaRPr lang="en-US" sz="2000" b="0" i="0" dirty="0" smtClean="0">
              <a:solidFill>
                <a:srgbClr val="222635"/>
              </a:solidFill>
              <a:effectLst/>
              <a:latin typeface="Cambria" panose="02040503050406030204" pitchFamily="18" charset="0"/>
            </a:endParaRPr>
          </a:p>
          <a:p>
            <a:pPr algn="l"/>
            <a:r>
              <a:rPr lang="en-US" sz="2000" b="0" i="0" dirty="0" smtClean="0">
                <a:solidFill>
                  <a:srgbClr val="222635"/>
                </a:solidFill>
                <a:effectLst/>
                <a:latin typeface="Cambria" panose="02040503050406030204" pitchFamily="18" charset="0"/>
              </a:rPr>
              <a:t>The</a:t>
            </a:r>
            <a:r>
              <a:rPr lang="en-US" sz="2000" b="0" i="0" dirty="0">
                <a:solidFill>
                  <a:srgbClr val="222635"/>
                </a:solidFill>
                <a:effectLst/>
                <a:latin typeface="Cambria" panose="02040503050406030204" pitchFamily="18" charset="0"/>
              </a:rPr>
              <a:t> </a:t>
            </a:r>
            <a:r>
              <a:rPr lang="en-US" sz="2000" b="1" i="0" dirty="0">
                <a:solidFill>
                  <a:srgbClr val="222635"/>
                </a:solidFill>
                <a:effectLst/>
                <a:latin typeface="Cambria" panose="02040503050406030204" pitchFamily="18" charset="0"/>
              </a:rPr>
              <a:t>?</a:t>
            </a:r>
            <a:r>
              <a:rPr lang="en-US" sz="2000" b="0" i="0" dirty="0">
                <a:solidFill>
                  <a:srgbClr val="222635"/>
                </a:solidFill>
                <a:effectLst/>
                <a:latin typeface="Cambria" panose="02040503050406030204" pitchFamily="18" charset="0"/>
              </a:rPr>
              <a:t> notation indicates that the values of this specific feature do not affect the result.</a:t>
            </a:r>
          </a:p>
          <a:p>
            <a:pPr algn="l"/>
            <a:r>
              <a:rPr lang="en-US" sz="2000" b="0" i="0" dirty="0">
                <a:solidFill>
                  <a:srgbClr val="222635"/>
                </a:solidFill>
                <a:effectLst/>
                <a:latin typeface="Cambria" panose="02040503050406030204" pitchFamily="18" charset="0"/>
              </a:rPr>
              <a:t>The total number of the possible hypothesis is </a:t>
            </a:r>
            <a:r>
              <a:rPr lang="en-US" sz="2000" b="1" i="0" dirty="0">
                <a:solidFill>
                  <a:srgbClr val="222635"/>
                </a:solidFill>
                <a:effectLst/>
                <a:latin typeface="Cambria" panose="02040503050406030204" pitchFamily="18" charset="0"/>
              </a:rPr>
              <a:t>(3 * 3 * 3 * 3) + 1</a:t>
            </a:r>
            <a:r>
              <a:rPr lang="en-US" sz="2000" b="0" i="0" dirty="0">
                <a:solidFill>
                  <a:srgbClr val="222635"/>
                </a:solidFill>
                <a:effectLst/>
                <a:latin typeface="Cambria" panose="02040503050406030204" pitchFamily="18" charset="0"/>
              </a:rPr>
              <a:t> — 3 because one feature can have either true, false, or </a:t>
            </a:r>
            <a:r>
              <a:rPr lang="en-US" sz="2000" b="1" i="0" dirty="0">
                <a:solidFill>
                  <a:srgbClr val="222635"/>
                </a:solidFill>
                <a:effectLst/>
                <a:latin typeface="Cambria" panose="02040503050406030204" pitchFamily="18" charset="0"/>
              </a:rPr>
              <a:t>?</a:t>
            </a:r>
            <a:r>
              <a:rPr lang="en-US" sz="2000" b="0" i="0" dirty="0">
                <a:solidFill>
                  <a:srgbClr val="222635"/>
                </a:solidFill>
                <a:effectLst/>
                <a:latin typeface="Cambria" panose="02040503050406030204" pitchFamily="18" charset="0"/>
              </a:rPr>
              <a:t> and one hypothesis for rejects all (ⵁ).</a:t>
            </a:r>
          </a:p>
        </p:txBody>
      </p:sp>
    </p:spTree>
    <p:extLst>
      <p:ext uri="{BB962C8B-B14F-4D97-AF65-F5344CB8AC3E}">
        <p14:creationId xmlns="" xmlns:p14="http://schemas.microsoft.com/office/powerpoint/2010/main" val="15762752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381000" y="0"/>
            <a:ext cx="8305800" cy="1143000"/>
          </a:xfrm>
        </p:spPr>
        <p:txBody>
          <a:bodyPr>
            <a:noAutofit/>
          </a:bodyPr>
          <a:lstStyle/>
          <a:p>
            <a:r>
              <a:rPr lang="en-IN" sz="3600" b="1" dirty="0" smtClean="0"/>
              <a:t> Find-S Algorithm in Machine Learning?</a:t>
            </a:r>
            <a:endParaRPr lang="en-IN" sz="3600" dirty="0"/>
          </a:p>
        </p:txBody>
      </p:sp>
      <p:sp>
        <p:nvSpPr>
          <p:cNvPr id="4" name="TextBox 3">
            <a:extLst>
              <a:ext uri="{FF2B5EF4-FFF2-40B4-BE49-F238E27FC236}">
                <a16:creationId xmlns="" xmlns:a16="http://schemas.microsoft.com/office/drawing/2014/main" id="{82C4F552-1AF4-4681-9FCC-6D30AAF13D84}"/>
              </a:ext>
            </a:extLst>
          </p:cNvPr>
          <p:cNvSpPr txBox="1"/>
          <p:nvPr/>
        </p:nvSpPr>
        <p:spPr>
          <a:xfrm>
            <a:off x="228600" y="1219200"/>
            <a:ext cx="8686800" cy="5632311"/>
          </a:xfrm>
          <a:prstGeom prst="rect">
            <a:avLst/>
          </a:prstGeom>
          <a:noFill/>
        </p:spPr>
        <p:txBody>
          <a:bodyPr wrap="square">
            <a:spAutoFit/>
          </a:bodyPr>
          <a:lstStyle/>
          <a:p>
            <a:pPr algn="just"/>
            <a:r>
              <a:rPr lang="en-US" sz="2400" b="0" i="0" dirty="0">
                <a:solidFill>
                  <a:srgbClr val="222635"/>
                </a:solidFill>
                <a:effectLst/>
                <a:latin typeface="Cambria" panose="02040503050406030204" pitchFamily="18" charset="0"/>
              </a:rPr>
              <a:t>Many machine learning algorithms rely on the concept of general-to-specific ordering of hypothesis.</a:t>
            </a:r>
          </a:p>
          <a:p>
            <a:pPr lvl="2" algn="just">
              <a:buFont typeface="+mj-lt"/>
              <a:buAutoNum type="arabicPeriod"/>
            </a:pPr>
            <a:r>
              <a:rPr lang="en-US" sz="2400" b="0" i="0" dirty="0" smtClean="0">
                <a:solidFill>
                  <a:srgbClr val="222635"/>
                </a:solidFill>
                <a:effectLst/>
                <a:latin typeface="Cambria" panose="02040503050406030204" pitchFamily="18" charset="0"/>
              </a:rPr>
              <a:t>   h1 </a:t>
            </a:r>
            <a:r>
              <a:rPr lang="en-US" sz="2400" b="0" i="0" dirty="0">
                <a:solidFill>
                  <a:srgbClr val="222635"/>
                </a:solidFill>
                <a:effectLst/>
                <a:latin typeface="Cambria" panose="02040503050406030204" pitchFamily="18" charset="0"/>
              </a:rPr>
              <a:t>= &lt; true, true, ?, ? &gt;</a:t>
            </a:r>
          </a:p>
          <a:p>
            <a:pPr lvl="2" algn="just">
              <a:buFont typeface="+mj-lt"/>
              <a:buAutoNum type="arabicPeriod"/>
            </a:pPr>
            <a:r>
              <a:rPr lang="en-US" sz="2400" b="0" i="0" dirty="0" smtClean="0">
                <a:solidFill>
                  <a:srgbClr val="222635"/>
                </a:solidFill>
                <a:effectLst/>
                <a:latin typeface="Cambria" panose="02040503050406030204" pitchFamily="18" charset="0"/>
              </a:rPr>
              <a:t>   h2 </a:t>
            </a:r>
            <a:r>
              <a:rPr lang="en-US" sz="2400" b="0" i="0" dirty="0">
                <a:solidFill>
                  <a:srgbClr val="222635"/>
                </a:solidFill>
                <a:effectLst/>
                <a:latin typeface="Cambria" panose="02040503050406030204" pitchFamily="18" charset="0"/>
              </a:rPr>
              <a:t>= &lt; true, ? , ? , ? &gt;</a:t>
            </a:r>
          </a:p>
          <a:p>
            <a:pPr algn="just"/>
            <a:r>
              <a:rPr lang="en-US" sz="2400" b="0" i="0" dirty="0">
                <a:solidFill>
                  <a:srgbClr val="222635"/>
                </a:solidFill>
                <a:effectLst/>
                <a:latin typeface="Cambria" panose="02040503050406030204" pitchFamily="18" charset="0"/>
              </a:rPr>
              <a:t>Any instance classified by h1 will also be classified by h2. We can say that h2 is more general than h1. </a:t>
            </a:r>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Using </a:t>
            </a:r>
            <a:r>
              <a:rPr lang="en-US" sz="2400" b="0" i="0" dirty="0">
                <a:solidFill>
                  <a:srgbClr val="222635"/>
                </a:solidFill>
                <a:effectLst/>
                <a:latin typeface="Cambria" panose="02040503050406030204" pitchFamily="18" charset="0"/>
              </a:rPr>
              <a:t>this concept, we can find a general hypothesis that can be defined over the entire dataset </a:t>
            </a:r>
            <a:r>
              <a:rPr lang="en-US" sz="2400" b="0" i="0" dirty="0" smtClean="0">
                <a:solidFill>
                  <a:srgbClr val="222635"/>
                </a:solidFill>
                <a:effectLst/>
                <a:latin typeface="Cambria" panose="02040503050406030204" pitchFamily="18" charset="0"/>
              </a:rPr>
              <a:t>X.</a:t>
            </a:r>
          </a:p>
          <a:p>
            <a:pPr algn="just"/>
            <a:endParaRPr lang="en-US" sz="2400" b="0" i="0" dirty="0">
              <a:solidFill>
                <a:srgbClr val="222635"/>
              </a:solidFill>
              <a:effectLst/>
              <a:latin typeface="Cambria" panose="02040503050406030204" pitchFamily="18" charset="0"/>
            </a:endParaRPr>
          </a:p>
          <a:p>
            <a:pPr algn="just"/>
            <a:r>
              <a:rPr lang="en-US" sz="2400" b="0" i="0" dirty="0">
                <a:solidFill>
                  <a:srgbClr val="222635"/>
                </a:solidFill>
                <a:effectLst/>
                <a:latin typeface="Cambria" panose="02040503050406030204" pitchFamily="18" charset="0"/>
              </a:rPr>
              <a:t>To find a single hypothesis defined on X, we can use the concept of being more general than partial ordering</a:t>
            </a:r>
            <a:r>
              <a:rPr lang="en-US" sz="2400" b="0" i="0" dirty="0" smtClean="0">
                <a:solidFill>
                  <a:srgbClr val="222635"/>
                </a:solidFill>
                <a:effectLst/>
                <a:latin typeface="Cambria" panose="02040503050406030204" pitchFamily="18" charset="0"/>
              </a:rPr>
              <a:t>.</a:t>
            </a:r>
          </a:p>
          <a:p>
            <a:pPr algn="just"/>
            <a:endParaRPr lang="en-US" sz="2400" b="0" i="0" dirty="0" smtClean="0">
              <a:solidFill>
                <a:srgbClr val="222635"/>
              </a:solidFill>
              <a:effectLst/>
              <a:latin typeface="Cambria" panose="02040503050406030204" pitchFamily="18" charset="0"/>
            </a:endParaRPr>
          </a:p>
          <a:p>
            <a:pPr algn="just"/>
            <a:r>
              <a:rPr lang="en-US" sz="2400" b="0" i="0" dirty="0" smtClean="0">
                <a:solidFill>
                  <a:srgbClr val="222635"/>
                </a:solidFill>
                <a:effectLst/>
                <a:latin typeface="Cambria" panose="02040503050406030204" pitchFamily="18" charset="0"/>
              </a:rPr>
              <a:t>One </a:t>
            </a:r>
            <a:r>
              <a:rPr lang="en-US" sz="2400" b="0" i="0" dirty="0">
                <a:solidFill>
                  <a:srgbClr val="222635"/>
                </a:solidFill>
                <a:effectLst/>
                <a:latin typeface="Cambria" panose="02040503050406030204" pitchFamily="18" charset="0"/>
              </a:rPr>
              <a:t>way to do this is start with the most specific hypothesis from H and generalize this hypothesis each time it fails to classify and observe positive training data object as positive.</a:t>
            </a:r>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 Find-S Algorithm in Machine Learning?</a:t>
            </a:r>
            <a:endParaRPr lang="en-IN" sz="3600" dirty="0"/>
          </a:p>
        </p:txBody>
      </p:sp>
      <p:sp>
        <p:nvSpPr>
          <p:cNvPr id="5" name="Content Placeholder 4"/>
          <p:cNvSpPr>
            <a:spLocks noGrp="1"/>
          </p:cNvSpPr>
          <p:nvPr>
            <p:ph idx="1"/>
          </p:nvPr>
        </p:nvSpPr>
        <p:spPr>
          <a:xfrm>
            <a:off x="228600" y="1371600"/>
            <a:ext cx="8686800" cy="5181600"/>
          </a:xfrm>
        </p:spPr>
        <p:txBody>
          <a:bodyPr>
            <a:normAutofit fontScale="92500" lnSpcReduction="20000"/>
          </a:bodyPr>
          <a:lstStyle/>
          <a:p>
            <a:r>
              <a:rPr lang="en-IN" dirty="0" smtClean="0"/>
              <a:t>In order to understand Find-S algorithm, you need to have a basic idea of the following concepts as well:</a:t>
            </a:r>
          </a:p>
          <a:p>
            <a:pPr lvl="1"/>
            <a:r>
              <a:rPr lang="en-IN" dirty="0" smtClean="0"/>
              <a:t>Concept Learning</a:t>
            </a:r>
          </a:p>
          <a:p>
            <a:pPr lvl="1"/>
            <a:r>
              <a:rPr lang="en-IN" dirty="0" smtClean="0"/>
              <a:t>General Hypothesis</a:t>
            </a:r>
          </a:p>
          <a:p>
            <a:pPr lvl="1"/>
            <a:r>
              <a:rPr lang="en-IN" dirty="0" smtClean="0"/>
              <a:t>Specific Hypothesis</a:t>
            </a:r>
          </a:p>
          <a:p>
            <a:pPr>
              <a:buNone/>
            </a:pPr>
            <a:endParaRPr lang="en-IN" b="1" dirty="0" smtClean="0"/>
          </a:p>
          <a:p>
            <a:pPr>
              <a:buNone/>
            </a:pPr>
            <a:r>
              <a:rPr lang="en-IN" sz="3000" b="1" dirty="0" smtClean="0"/>
              <a:t>Concept Learning</a:t>
            </a:r>
            <a:endParaRPr lang="en-IN" sz="3000" dirty="0" smtClean="0"/>
          </a:p>
          <a:p>
            <a:r>
              <a:rPr lang="en-IN" dirty="0" smtClean="0"/>
              <a:t>Most of human learning is based on past instances or experiences. </a:t>
            </a:r>
          </a:p>
          <a:p>
            <a:r>
              <a:rPr lang="en-IN" dirty="0" smtClean="0"/>
              <a:t>For example, we are able to identify any type of vehicle based on a certain set of features like make, model, etc., that are defined over a large set of features.</a:t>
            </a:r>
          </a:p>
          <a:p>
            <a:r>
              <a:rPr lang="en-IN" dirty="0" smtClean="0"/>
              <a:t>These special features differentiate the set of cars, trucks, etc from the larger set of vehicles. </a:t>
            </a:r>
          </a:p>
          <a:p>
            <a:r>
              <a:rPr lang="en-IN" dirty="0" smtClean="0"/>
              <a:t>These features that define the set of cars, trucks, etc are known as concepts.</a:t>
            </a:r>
          </a:p>
          <a:p>
            <a:endParaRPr lang="en-IN" dirty="0"/>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 Find-S Algorithm in Machine Learning?</a:t>
            </a:r>
            <a:endParaRPr lang="en-IN" sz="3600" dirty="0"/>
          </a:p>
        </p:txBody>
      </p:sp>
      <p:sp>
        <p:nvSpPr>
          <p:cNvPr id="5" name="Content Placeholder 4"/>
          <p:cNvSpPr>
            <a:spLocks noGrp="1"/>
          </p:cNvSpPr>
          <p:nvPr>
            <p:ph idx="1"/>
          </p:nvPr>
        </p:nvSpPr>
        <p:spPr>
          <a:xfrm>
            <a:off x="228600" y="1371600"/>
            <a:ext cx="8686800" cy="5181600"/>
          </a:xfrm>
        </p:spPr>
        <p:txBody>
          <a:bodyPr>
            <a:normAutofit fontScale="92500" lnSpcReduction="20000"/>
          </a:bodyPr>
          <a:lstStyle/>
          <a:p>
            <a:pPr>
              <a:buNone/>
            </a:pPr>
            <a:r>
              <a:rPr lang="en-IN" b="1" dirty="0" smtClean="0"/>
              <a:t>General Hypothesis</a:t>
            </a:r>
            <a:endParaRPr lang="en-IN" dirty="0" smtClean="0"/>
          </a:p>
          <a:p>
            <a:r>
              <a:rPr lang="en-IN" dirty="0" smtClean="0"/>
              <a:t>Hypothesis, in general, is an explanation for something. The general hypothesis basically states the general relationship between the major variables. </a:t>
            </a:r>
          </a:p>
          <a:p>
            <a:r>
              <a:rPr lang="en-IN" dirty="0" smtClean="0"/>
              <a:t>For example, a general hypothesis for ordering food would be </a:t>
            </a:r>
            <a:r>
              <a:rPr lang="en-IN" i="1" dirty="0" smtClean="0"/>
              <a:t>I want a burger.</a:t>
            </a:r>
            <a:endParaRPr lang="en-IN" dirty="0" smtClean="0"/>
          </a:p>
          <a:p>
            <a:pPr>
              <a:buNone/>
            </a:pPr>
            <a:r>
              <a:rPr lang="en-IN" dirty="0" smtClean="0"/>
              <a:t>		G = { ‘?’, ‘?’, ‘?’, …..’?’}</a:t>
            </a:r>
          </a:p>
          <a:p>
            <a:pPr>
              <a:buNone/>
            </a:pPr>
            <a:r>
              <a:rPr lang="en-IN" b="1" dirty="0" smtClean="0"/>
              <a:t>Specific Hypothesis</a:t>
            </a:r>
          </a:p>
          <a:p>
            <a:r>
              <a:rPr lang="en-IN" dirty="0" smtClean="0"/>
              <a:t>The specific hypothesis fills in all the important details about the variables given in the general hypothesis. </a:t>
            </a:r>
          </a:p>
          <a:p>
            <a:r>
              <a:rPr lang="en-IN" dirty="0" smtClean="0"/>
              <a:t>The more specific details into the example given above would be </a:t>
            </a:r>
            <a:r>
              <a:rPr lang="en-IN" i="1" dirty="0" smtClean="0"/>
              <a:t>I want a cheeseburger with a chicken pepperoni filling with a lot of lettuce. </a:t>
            </a:r>
            <a:endParaRPr lang="en-IN" dirty="0" smtClean="0"/>
          </a:p>
          <a:p>
            <a:pPr>
              <a:buNone/>
            </a:pPr>
            <a:r>
              <a:rPr lang="en-IN" dirty="0" smtClean="0"/>
              <a:t>			S = {‘Φ’,’Φ’,’Φ’, ……,’Φ’}</a:t>
            </a:r>
          </a:p>
          <a:p>
            <a:pPr>
              <a:buNone/>
            </a:pPr>
            <a:endParaRPr lang="en-IN" dirty="0" smtClean="0"/>
          </a:p>
          <a:p>
            <a:endParaRPr lang="en-IN" dirty="0"/>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0DAA83-1483-44E0-90F8-27EAE8E66787}"/>
              </a:ext>
            </a:extLst>
          </p:cNvPr>
          <p:cNvSpPr>
            <a:spLocks noGrp="1"/>
          </p:cNvSpPr>
          <p:nvPr>
            <p:ph type="title"/>
          </p:nvPr>
        </p:nvSpPr>
        <p:spPr>
          <a:xfrm>
            <a:off x="457200" y="0"/>
            <a:ext cx="8229600" cy="1143000"/>
          </a:xfrm>
        </p:spPr>
        <p:txBody>
          <a:bodyPr>
            <a:noAutofit/>
          </a:bodyPr>
          <a:lstStyle/>
          <a:p>
            <a:r>
              <a:rPr lang="en-IN" sz="3600" b="1" dirty="0" smtClean="0"/>
              <a:t> Symbol used in Find-S Algorithm</a:t>
            </a:r>
            <a:endParaRPr lang="en-IN" sz="3600" dirty="0"/>
          </a:p>
        </p:txBody>
      </p:sp>
      <p:sp>
        <p:nvSpPr>
          <p:cNvPr id="5" name="Content Placeholder 4"/>
          <p:cNvSpPr>
            <a:spLocks noGrp="1"/>
          </p:cNvSpPr>
          <p:nvPr>
            <p:ph idx="1"/>
          </p:nvPr>
        </p:nvSpPr>
        <p:spPr>
          <a:xfrm>
            <a:off x="228600" y="1371600"/>
            <a:ext cx="8686800" cy="5181600"/>
          </a:xfrm>
        </p:spPr>
        <p:txBody>
          <a:bodyPr>
            <a:normAutofit fontScale="92500" lnSpcReduction="20000"/>
          </a:bodyPr>
          <a:lstStyle/>
          <a:p>
            <a:r>
              <a:rPr lang="en-IN" b="1" dirty="0" smtClean="0"/>
              <a:t>∅ (Empty Set) </a:t>
            </a:r>
            <a:r>
              <a:rPr lang="en-IN" dirty="0" smtClean="0"/>
              <a:t>− This symbol represents the absence of any specific value or attribute. It is often used to initialize the hypothesis as the most specific concept.</a:t>
            </a:r>
          </a:p>
          <a:p>
            <a:r>
              <a:rPr lang="en-IN" b="1" dirty="0" smtClean="0"/>
              <a:t>? (Don't Care)</a:t>
            </a:r>
            <a:r>
              <a:rPr lang="en-IN" dirty="0" smtClean="0"/>
              <a:t> − The question mark symbol represents a "don't care" or "unknown" value for an attribute. It is used when the hypothesis needs to generalize over different attribute values that are present in positive examples.</a:t>
            </a:r>
          </a:p>
          <a:p>
            <a:r>
              <a:rPr lang="en-IN" b="1" dirty="0" smtClean="0"/>
              <a:t>Positive Examples (+)</a:t>
            </a:r>
            <a:r>
              <a:rPr lang="en-IN" dirty="0" smtClean="0"/>
              <a:t> − The plus symbol represents positive examples, which are instances </a:t>
            </a:r>
            <a:r>
              <a:rPr lang="en-IN" dirty="0" err="1" smtClean="0"/>
              <a:t>labeled</a:t>
            </a:r>
            <a:r>
              <a:rPr lang="en-IN" dirty="0" smtClean="0"/>
              <a:t> as the target class or concept being learned.</a:t>
            </a:r>
          </a:p>
          <a:p>
            <a:r>
              <a:rPr lang="en-IN" b="1" dirty="0" smtClean="0"/>
              <a:t>Negative Examples (-)</a:t>
            </a:r>
            <a:r>
              <a:rPr lang="en-IN" dirty="0" smtClean="0"/>
              <a:t> − The minus symbol represents negative examples, which are instances </a:t>
            </a:r>
            <a:r>
              <a:rPr lang="en-IN" dirty="0" err="1" smtClean="0"/>
              <a:t>labeled</a:t>
            </a:r>
            <a:r>
              <a:rPr lang="en-IN" dirty="0" smtClean="0"/>
              <a:t> as non-target classes or concepts that should not be covered by the hypothesis.</a:t>
            </a:r>
          </a:p>
          <a:p>
            <a:r>
              <a:rPr lang="en-IN" b="1" dirty="0" smtClean="0"/>
              <a:t>Hypothesis (h)</a:t>
            </a:r>
            <a:r>
              <a:rPr lang="en-IN" dirty="0" smtClean="0"/>
              <a:t> − The variable h represents the hypothesis, which is the learned concept or generalization based on the training data. It is refined iteratively throughout the algorithm.</a:t>
            </a:r>
          </a:p>
          <a:p>
            <a:pPr>
              <a:buNone/>
            </a:pPr>
            <a:endParaRPr lang="en-IN" dirty="0" smtClean="0"/>
          </a:p>
          <a:p>
            <a:endParaRPr lang="en-IN" dirty="0"/>
          </a:p>
        </p:txBody>
      </p:sp>
    </p:spTree>
    <p:extLst>
      <p:ext uri="{BB962C8B-B14F-4D97-AF65-F5344CB8AC3E}">
        <p14:creationId xmlns="" xmlns:p14="http://schemas.microsoft.com/office/powerpoint/2010/main" val="39715370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3"/>
  <p:tag name="PICTUREFILESIZE" val="489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10;K(\mathbf{x}, \mathbf{y}) =(1 + x_1y_1 + x_2 y_2)^2&#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290"/>
  <p:tag name="PICTUREFILESIZE" val="1372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begin{align*}&#10;\langle \phi( \bigl[\begin{smallmatrix} x_1 \\ x_2 \end{smallmatrix}\bigr])&#10;, \phi( \bigl[\begin{smallmatrix} y_1 \\ y_2 \end{smallmatrix}\bigr])&#10;\rangle &amp;= (1 + x_1y_1 + x_2 y_2)^2&#10;\end{align*}&#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ALLOWFONTSUBSTITUTION" val="False"/>
  <p:tag name="BITMAPFORMAT" val="pngmono"/>
  <p:tag name="ORIGWIDTH" val="389"/>
  <p:tag name="PICTUREFILESIZE" val="2293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 \mathbf{x}^T \mathbf{y} + 1)^d$&#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211"/>
  <p:tag name="PICTUREFILESIZE" val="994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10;\exp\bigl(-|| \mathbf{x} - \mathbf{y} ||^2 / (2\sigma^2) \bigr)&#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322"/>
  <p:tag name="PICTUREFILESIZE" val="1658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10;\tanh(\kappa \mathbf{x}^T \mathbf{y} + \theta )&#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255"/>
  <p:tag name="PICTUREFILESIZE" val="1258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sum_{i=1}^5 \alpha_i - \frac 12 \sum_{i=1}^5 \sum_{j=1}^5 \alpha_i \alpha_j y_i y_j &#10;(x_i x_j + 1)^2&#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23"/>
  <p:tag name="PICTUREFILESIZE" val="2889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100 \geq \alpha_i \geq 0, \sum_{i=1}^5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360"/>
  <p:tag name="PICTUREFILESIZE" val="20582"/>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begin{align*}&#10;&amp; \quad f(z) \\&amp;= 2.5(1) (2z+1)^2 +&#10;7.333(-1) (5z+1)^2 +&#10;4.833(1) (6z+1)^2 + b \\&#10;&amp;= 0.6667 z^2 - 5.333 z + b&#10;\end{align*}&#10;\end{document}&#10;"/>
  <p:tag name="EXTERNALNAME" val="txp_fig"/>
  <p:tag name="BLEND" val="False"/>
  <p:tag name="TRANSPARENT" val="False"/>
  <p:tag name="KEEPFILES" val="False"/>
  <p:tag name="DEBUGPAUSE" val="False"/>
  <p:tag name="RESOLUTION" val="1200"/>
  <p:tag name="TIMEOUT" val="(none)"/>
  <p:tag name="BOXWIDTH" val="348"/>
  <p:tag name="BOXHEIGHT" val="411"/>
  <p:tag name="BOXFONT" val="10"/>
  <p:tag name="BOXWRAP" val="False"/>
  <p:tag name="WORKAROUNDTRANSPARENCYBUG" val="False"/>
  <p:tag name="ALLOWFONTSUBSTITUTION" val="False"/>
  <p:tag name="BITMAPFORMAT" val="pngmono"/>
  <p:tag name="ORIGWIDTH" val="655"/>
  <p:tag name="PICTUREFILESIZE" val="47264"/>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lpha_5$&#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ALLOWFONTSUBSTITUTION" val="False"/>
  <p:tag name="BITMAPFORMAT" val="pngmono"/>
  <p:tag name="ORIGWIDTH" val="23"/>
  <p:tag name="PICTUREFILESIZE" val="14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_5$&#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ALLOWFONTSUBSTITUTION" val="False"/>
  <p:tag name="BITMAPFORMAT" val="pngmono"/>
  <p:tag name="ORIGWIDTH" val="21"/>
  <p:tag name="PICTUREFILESIZE" val="146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1&#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2"/>
  <p:tag name="PICTUREFILESIZE" val="4295"/>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K(z, x_5)$&#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ALLOWFONTSUBSTITUTION" val="False"/>
  <p:tag name="BITMAPFORMAT" val="pngmono"/>
  <p:tag name="ORIGWIDTH" val="79"/>
  <p:tag name="PICTUREFILESIZE" val="5174"/>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z) =&#10;0.6667 z^2 - 5.333 z + 9&#10;\]&#10;\end{document}&#10;"/>
  <p:tag name="EXTERNALNAME" val="txp_fig"/>
  <p:tag name="BLEND" val="False"/>
  <p:tag name="TRANSPARENT" val="False"/>
  <p:tag name="KEEPFILES" val="False"/>
  <p:tag name="DEBUGPAUSE" val="False"/>
  <p:tag name="RESOLUTION" val="1200"/>
  <p:tag name="TIMEOUT" val="(none)"/>
  <p:tag name="BOXWIDTH" val="348"/>
  <p:tag name="BOXHEIGHT" val="411"/>
  <p:tag name="BOXFONT" val="10"/>
  <p:tag name="BOXWRAP" val="False"/>
  <p:tag name="WORKAROUNDTRANSPARENCYBUG" val="False"/>
  <p:tag name="ALLOWFONTSUBSTITUTION" val="False"/>
  <p:tag name="BITMAPFORMAT" val="pngmono"/>
  <p:tag name="ORIGWIDTH" val="294"/>
  <p:tag name="PICTUREFILESIZE" val="1483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phi(\mathbf{w})^T \phi(\mathbf{x}) + b = 1 \]&#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ALLOWFONTSUBSTITUTION" val="False"/>
  <p:tag name="BITMAPFORMAT" val="pngmono"/>
  <p:tag name="ORIGWIDTH" val="185"/>
  <p:tag name="PICTUREFILESIZE" val="962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phi(\mathbf{w})^T \phi(\mathbf{x}) + b = -1 \]&#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ALLOWFONTSUBSTITUTION" val="False"/>
  <p:tag name="BITMAPFORMAT" val="pngmono"/>
  <p:tag name="ORIGWIDTH" val="201"/>
  <p:tag name="PICTUREFILESIZE" val="983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1&#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38"/>
  <p:tag name="PICTUREFILESIZE" val="463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 = \frac{2}{||\mathbf{w}||}&#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92"/>
  <p:tag name="PICTUREFILESIZE" val="442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mathbf{x}_i^T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46"/>
  <p:tag name="PICTUREFILESIZE" val="300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C \geq \alpha_i \geq 0,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339"/>
  <p:tag name="PICTUREFILESIZE" val="19994"/>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K(\mathbf{x}_i, \mathbf{x}_j) = \phi(\mathbf{x}_i)^T \phi(\mathbf{x}_j)&#10;\]&#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ALLOWFONTSUBSTITUTION" val="False"/>
  <p:tag name="BITMAPFORMAT" val="pngmono"/>
  <p:tag name="ORIGWIDTH" val="233"/>
  <p:tag name="PICTUREFILESIZE" val="1373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phi( \bigl[\begin{smallmatrix} x_1 \\ x_2 \end{smallmatrix}\bigr]&#10;)=(1,\sqrt{2}x_1, \sqrt{2}x_2, x_1^2, x_2^2, \sqrt{2}x_1x_2)&#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07"/>
  <p:tag name="PICTUREFILESIZE" val="2237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Custom 1">
      <a:majorFont>
        <a:latin typeface="Times New Roman"/>
        <a:ea typeface=""/>
        <a:cs typeface=""/>
      </a:majorFont>
      <a:minorFont>
        <a:latin typeface="Times New Roman"/>
        <a:ea typeface=""/>
        <a:cs typeface=""/>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4744</TotalTime>
  <Words>8895</Words>
  <Application>Microsoft Office PowerPoint</Application>
  <PresentationFormat>On-screen Show (4:3)</PresentationFormat>
  <Paragraphs>1578</Paragraphs>
  <Slides>242</Slides>
  <Notes>33</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242</vt:i4>
      </vt:variant>
    </vt:vector>
  </HeadingPairs>
  <TitlesOfParts>
    <vt:vector size="246" baseType="lpstr">
      <vt:lpstr>Flow</vt:lpstr>
      <vt:lpstr>Equation</vt:lpstr>
      <vt:lpstr>Document</vt:lpstr>
      <vt:lpstr>Worksheet</vt:lpstr>
      <vt:lpstr>Unit-2</vt:lpstr>
      <vt:lpstr>Topics Covered (Unit 2)</vt:lpstr>
      <vt:lpstr>Overview</vt:lpstr>
      <vt:lpstr>Applications of these approaches</vt:lpstr>
      <vt:lpstr>Classification Vs Regression</vt:lpstr>
      <vt:lpstr>Regression</vt:lpstr>
      <vt:lpstr>Regression: Types (Basic)</vt:lpstr>
      <vt:lpstr>Equations/General Form of Regression</vt:lpstr>
      <vt:lpstr>Important Point :Regression</vt:lpstr>
      <vt:lpstr>Preliminaries</vt:lpstr>
      <vt:lpstr>Preleminaries</vt:lpstr>
      <vt:lpstr>Linear Regression</vt:lpstr>
      <vt:lpstr>Slide 13</vt:lpstr>
      <vt:lpstr>Slide 14</vt:lpstr>
      <vt:lpstr>Slide 15</vt:lpstr>
      <vt:lpstr>Slide 16</vt:lpstr>
      <vt:lpstr>Slide 17</vt:lpstr>
      <vt:lpstr>Representation</vt:lpstr>
      <vt:lpstr>Simple Linear Regression</vt:lpstr>
      <vt:lpstr>Least Square Method</vt:lpstr>
      <vt:lpstr>What Does the Least Squares Method Tell You? </vt:lpstr>
      <vt:lpstr>What Does the Least Squares Method Tell You? </vt:lpstr>
      <vt:lpstr>Important Point: Least Square</vt:lpstr>
      <vt:lpstr>             The Line of Best Fit Equation </vt:lpstr>
      <vt:lpstr> Least Squares Regression Line </vt:lpstr>
      <vt:lpstr>Least Square Method</vt:lpstr>
      <vt:lpstr>Least Square Method</vt:lpstr>
      <vt:lpstr>Normal Equations</vt:lpstr>
      <vt:lpstr>Slide 29</vt:lpstr>
      <vt:lpstr>Simple Linear Regression</vt:lpstr>
      <vt:lpstr>Simple Linear Regression</vt:lpstr>
      <vt:lpstr>Least Square Method (Continued)</vt:lpstr>
      <vt:lpstr>Example</vt:lpstr>
      <vt:lpstr>Example</vt:lpstr>
      <vt:lpstr>Slide 35</vt:lpstr>
      <vt:lpstr>Slide 36</vt:lpstr>
      <vt:lpstr>Logistic Regression</vt:lpstr>
      <vt:lpstr>Logistic Regression</vt:lpstr>
      <vt:lpstr>Logistic Regression</vt:lpstr>
      <vt:lpstr>Logistic Regression Examples</vt:lpstr>
      <vt:lpstr>Key points</vt:lpstr>
      <vt:lpstr>Key points</vt:lpstr>
      <vt:lpstr>Representation: Logistic Regression</vt:lpstr>
      <vt:lpstr>Logistic function</vt:lpstr>
      <vt:lpstr>Log odds (logit)</vt:lpstr>
      <vt:lpstr>From probability to log odds (and back again)</vt:lpstr>
      <vt:lpstr>Standard logistic function</vt:lpstr>
      <vt:lpstr>Logistic regression</vt:lpstr>
      <vt:lpstr>Using a logistic regression model</vt:lpstr>
      <vt:lpstr>So why not always use probability?</vt:lpstr>
      <vt:lpstr>So why not always use probability?</vt:lpstr>
      <vt:lpstr>What about Probabilities </vt:lpstr>
      <vt:lpstr>What about Probabilities</vt:lpstr>
      <vt:lpstr>Using a logistic regression model</vt:lpstr>
      <vt:lpstr>Training a logistic regression model</vt:lpstr>
      <vt:lpstr>Logistic regression in one dimension</vt:lpstr>
      <vt:lpstr>Slide 57</vt:lpstr>
      <vt:lpstr>Slide 58</vt:lpstr>
      <vt:lpstr>Slide 59</vt:lpstr>
      <vt:lpstr>Pros and Cons</vt:lpstr>
      <vt:lpstr>Difference between Linear &amp; Logistic Regression</vt:lpstr>
      <vt:lpstr>Difference between Linear &amp; Logistic Regression </vt:lpstr>
      <vt:lpstr>Bayesian Learning</vt:lpstr>
      <vt:lpstr>The Famous Coin Flip Experiment </vt:lpstr>
      <vt:lpstr>   Frequentist Statistics </vt:lpstr>
      <vt:lpstr>   Frequentist Statistics </vt:lpstr>
      <vt:lpstr>   Frequentist Statistics </vt:lpstr>
      <vt:lpstr>Questions:</vt:lpstr>
      <vt:lpstr>Conclusion from Frequent Statistics</vt:lpstr>
      <vt:lpstr>Table  — Coin flip experiment results when increasing the number of trials</vt:lpstr>
      <vt:lpstr>Table 1 presents</vt:lpstr>
      <vt:lpstr>Cases</vt:lpstr>
      <vt:lpstr>Conclusion</vt:lpstr>
      <vt:lpstr>Some Terms to Understand </vt:lpstr>
      <vt:lpstr>Classification problem </vt:lpstr>
      <vt:lpstr>A word about the Bayesian framework </vt:lpstr>
      <vt:lpstr>Bayesian Classification: Why?</vt:lpstr>
      <vt:lpstr>Basic Formulas for Probabilities</vt:lpstr>
      <vt:lpstr>Some Notations</vt:lpstr>
      <vt:lpstr>Slide 80</vt:lpstr>
      <vt:lpstr>Slide 81</vt:lpstr>
      <vt:lpstr>Slide 82</vt:lpstr>
      <vt:lpstr>Maximum a Posteriori (MAP) </vt:lpstr>
      <vt:lpstr>Slide 84</vt:lpstr>
      <vt:lpstr>Slide 85</vt:lpstr>
      <vt:lpstr>Slide 86</vt:lpstr>
      <vt:lpstr>Slide 87</vt:lpstr>
      <vt:lpstr>Slide 88</vt:lpstr>
      <vt:lpstr>Slide 89</vt:lpstr>
      <vt:lpstr>3.Baye’s Theorem and Concept Learning</vt:lpstr>
      <vt:lpstr>What Is Concept Learning? </vt:lpstr>
      <vt:lpstr>Target concept:</vt:lpstr>
      <vt:lpstr>Slide 93</vt:lpstr>
      <vt:lpstr>Slide 94</vt:lpstr>
      <vt:lpstr>Hypothesis Notations </vt:lpstr>
      <vt:lpstr> Find-S Algorithm in Machine Learning?</vt:lpstr>
      <vt:lpstr> Find-S Algorithm in Machine Learning?</vt:lpstr>
      <vt:lpstr> Find-S Algorithm in Machine Learning?</vt:lpstr>
      <vt:lpstr> Symbol used in Find-S Algorithm</vt:lpstr>
      <vt:lpstr>Find-S Algorithm</vt:lpstr>
      <vt:lpstr>Find-S Algorithm</vt:lpstr>
      <vt:lpstr>Find-S Algorithm</vt:lpstr>
      <vt:lpstr>Find-S Algorithm</vt:lpstr>
      <vt:lpstr>Limitations of the Find-S Algorithm </vt:lpstr>
      <vt:lpstr>Limitations of the Find-S Algorithm </vt:lpstr>
      <vt:lpstr>Candidate Elimination Algorithm in Machine Learning?</vt:lpstr>
      <vt:lpstr>       Steps to Follow for the Candidate Elimination Algorithm:</vt:lpstr>
      <vt:lpstr>Slide 108</vt:lpstr>
      <vt:lpstr>       Steps to Follow for the Candidate Elimination Algorithm:</vt:lpstr>
      <vt:lpstr>Slide 110</vt:lpstr>
      <vt:lpstr>       Steps to Follow for the Candidate Elimination Algorithm:</vt:lpstr>
      <vt:lpstr>Slide 112</vt:lpstr>
      <vt:lpstr>Slide 113</vt:lpstr>
      <vt:lpstr>Slide 114</vt:lpstr>
      <vt:lpstr>Slide 115</vt:lpstr>
      <vt:lpstr>Slide 116</vt:lpstr>
      <vt:lpstr>More Terminology</vt:lpstr>
      <vt:lpstr>Brute-Force Bayes Concept Learning</vt:lpstr>
      <vt:lpstr>Constraining Our Example</vt:lpstr>
      <vt:lpstr>Slide 120</vt:lpstr>
      <vt:lpstr>Slide 121</vt:lpstr>
      <vt:lpstr>Evolution of posterior probabilities</vt:lpstr>
      <vt:lpstr>MAP Hypotheses and Consistent Learners</vt:lpstr>
      <vt:lpstr>MAP Hypotheses and Consistent Learners</vt:lpstr>
      <vt:lpstr>4.Maximum Likelihood and Least-Squared Error Hypotheses</vt:lpstr>
      <vt:lpstr>Maximum Likelihood and  Least-Squared Error Hypotheses</vt:lpstr>
      <vt:lpstr>Terminology</vt:lpstr>
      <vt:lpstr>We wish to show that….</vt:lpstr>
      <vt:lpstr>Slide 129</vt:lpstr>
      <vt:lpstr>5.Maximum Likelihood Hypotheses for Predicting Probabilities</vt:lpstr>
      <vt:lpstr>Therefore,</vt:lpstr>
      <vt:lpstr>Slide 132</vt:lpstr>
      <vt:lpstr>Gradient Search to Maximize Likelihood in a Neural Net</vt:lpstr>
      <vt:lpstr>example</vt:lpstr>
      <vt:lpstr>6. Minimum Description Length Principle </vt:lpstr>
      <vt:lpstr>Consider this:</vt:lpstr>
      <vt:lpstr>Slide 137</vt:lpstr>
      <vt:lpstr>Minimum Description Length Principle:</vt:lpstr>
      <vt:lpstr>Naïve Bayes Classifier</vt:lpstr>
      <vt:lpstr>Review:Prior and Posterior Probabilities</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Slide 148</vt:lpstr>
      <vt:lpstr>Slide 149</vt:lpstr>
      <vt:lpstr>Slide 150</vt:lpstr>
      <vt:lpstr>Naïve Bayesian Classifier</vt:lpstr>
      <vt:lpstr>Naïve Bayesian Classifier</vt:lpstr>
      <vt:lpstr>Naïve Bayesian Classifier</vt:lpstr>
      <vt:lpstr>Naïve Bayesian Classifier</vt:lpstr>
      <vt:lpstr>M-estimate Approach</vt:lpstr>
      <vt:lpstr>A Practice Example</vt:lpstr>
      <vt:lpstr>A Practice Example</vt:lpstr>
      <vt:lpstr>Bayesian belief network</vt:lpstr>
      <vt:lpstr>Bayesian belief network</vt:lpstr>
      <vt:lpstr>Bayesian belief network</vt:lpstr>
      <vt:lpstr>Bayesian belief network</vt:lpstr>
      <vt:lpstr>Bayesian belief network</vt:lpstr>
      <vt:lpstr>Bayesian belief network</vt:lpstr>
      <vt:lpstr>EM Algorithm</vt:lpstr>
      <vt:lpstr>Estimating Means of k Gaussians</vt:lpstr>
      <vt:lpstr>Slide 166</vt:lpstr>
      <vt:lpstr>Slide 167</vt:lpstr>
      <vt:lpstr>Slide 168</vt:lpstr>
      <vt:lpstr>Slide 169</vt:lpstr>
      <vt:lpstr>Support Vector Machines (SVM)</vt:lpstr>
      <vt:lpstr>History of SVM</vt:lpstr>
      <vt:lpstr>Introduction</vt:lpstr>
      <vt:lpstr>Introduction</vt:lpstr>
      <vt:lpstr>SVM Terminology</vt:lpstr>
      <vt:lpstr>SVM Terminology</vt:lpstr>
      <vt:lpstr>SVM Terminology</vt:lpstr>
      <vt:lpstr>SVM Terminology</vt:lpstr>
      <vt:lpstr>SVM Terminology</vt:lpstr>
      <vt:lpstr>SVM Terminology</vt:lpstr>
      <vt:lpstr>SVM Terminology</vt:lpstr>
      <vt:lpstr>Slide 181</vt:lpstr>
      <vt:lpstr>Slide 182</vt:lpstr>
      <vt:lpstr>Support vector machines (SVMs) are a set of supervised learning methods used for classification, regression and outliers detection</vt:lpstr>
      <vt:lpstr>Slide 184</vt:lpstr>
      <vt:lpstr>Slide 185</vt:lpstr>
      <vt:lpstr>Slide 186</vt:lpstr>
      <vt:lpstr>Slide 187</vt:lpstr>
      <vt:lpstr>Slide 188</vt:lpstr>
      <vt:lpstr>Maximum Margin Hyperplanes</vt:lpstr>
      <vt:lpstr>Maximum Margin</vt:lpstr>
      <vt:lpstr>Rationale for Maximum Margin</vt:lpstr>
      <vt:lpstr>Linear SVM: Separable Case</vt:lpstr>
      <vt:lpstr>Slide 193</vt:lpstr>
      <vt:lpstr>Estimate the Margin</vt:lpstr>
      <vt:lpstr>Large-margin Decision Boundary for linear classifier</vt:lpstr>
      <vt:lpstr>Learning a Linear SVM Model</vt:lpstr>
      <vt:lpstr>Slide 197</vt:lpstr>
      <vt:lpstr>Slide 198</vt:lpstr>
      <vt:lpstr>Slide 199</vt:lpstr>
      <vt:lpstr>Learning a Linear SVM Model: Example</vt:lpstr>
      <vt:lpstr>Slide 201</vt:lpstr>
      <vt:lpstr>Slide 202</vt:lpstr>
      <vt:lpstr>Linear SVM: Nonseparable Case</vt:lpstr>
      <vt:lpstr>Slide 204</vt:lpstr>
      <vt:lpstr>Slide 205</vt:lpstr>
      <vt:lpstr>Slide 206</vt:lpstr>
      <vt:lpstr>Slide 207</vt:lpstr>
      <vt:lpstr>Non-Linear SVM’s</vt:lpstr>
      <vt:lpstr>Slide 209</vt:lpstr>
      <vt:lpstr>Slide 210</vt:lpstr>
      <vt:lpstr>Extension to Non-linear Decision Boundary</vt:lpstr>
      <vt:lpstr>Slide 212</vt:lpstr>
      <vt:lpstr>Transforming the Data</vt:lpstr>
      <vt:lpstr>Types of Kernels</vt:lpstr>
      <vt:lpstr>Slide 215</vt:lpstr>
      <vt:lpstr>Polynomial kernel </vt:lpstr>
      <vt:lpstr>Gaussian kernel </vt:lpstr>
      <vt:lpstr>Gaussian radial basis function (RBF) </vt:lpstr>
      <vt:lpstr>Laplace RBF kernel </vt:lpstr>
      <vt:lpstr>Hyperbolic tangent kernel </vt:lpstr>
      <vt:lpstr>Sigmoid kernel </vt:lpstr>
      <vt:lpstr>Bessel function of the first kind Kernel </vt:lpstr>
      <vt:lpstr>ANOVA radial basis kernel </vt:lpstr>
      <vt:lpstr>Linear splines kernel in one-dimension </vt:lpstr>
      <vt:lpstr>The Kernel Trick</vt:lpstr>
      <vt:lpstr>The kernel trick</vt:lpstr>
      <vt:lpstr>An Example for f(.) and K(.,.)</vt:lpstr>
      <vt:lpstr>More on Kernel Functions</vt:lpstr>
      <vt:lpstr>Slide 229</vt:lpstr>
      <vt:lpstr>Examples of Kernel Functions</vt:lpstr>
      <vt:lpstr>Example</vt:lpstr>
      <vt:lpstr>Example</vt:lpstr>
      <vt:lpstr>Characteristics of SVM</vt:lpstr>
      <vt:lpstr>Characteristics of SVM</vt:lpstr>
      <vt:lpstr>SVM Applications</vt:lpstr>
      <vt:lpstr>Strengths and Weaknesses of SVM</vt:lpstr>
      <vt:lpstr>Linear SVM Model</vt:lpstr>
      <vt:lpstr>Linear SVM Model</vt:lpstr>
      <vt:lpstr>Linear SVM Model</vt:lpstr>
      <vt:lpstr>Linear SVM Model</vt:lpstr>
      <vt:lpstr> Hard-margin </vt:lpstr>
      <vt:lpstr> Hard-margin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Unit-2</dc:title>
  <dc:creator>D.Arun</dc:creator>
  <cp:lastModifiedBy>anil1</cp:lastModifiedBy>
  <cp:revision>155</cp:revision>
  <dcterms:created xsi:type="dcterms:W3CDTF">2006-08-16T00:00:00Z</dcterms:created>
  <dcterms:modified xsi:type="dcterms:W3CDTF">2024-05-06T05:24:21Z</dcterms:modified>
</cp:coreProperties>
</file>